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8" r:id="rId4"/>
    <p:sldId id="327" r:id="rId5"/>
    <p:sldId id="329" r:id="rId6"/>
    <p:sldId id="330" r:id="rId7"/>
    <p:sldId id="332" r:id="rId8"/>
    <p:sldId id="331" r:id="rId9"/>
    <p:sldId id="333" r:id="rId10"/>
    <p:sldId id="258" r:id="rId11"/>
    <p:sldId id="334" r:id="rId12"/>
    <p:sldId id="260" r:id="rId13"/>
    <p:sldId id="335" r:id="rId14"/>
    <p:sldId id="336" r:id="rId15"/>
    <p:sldId id="337" r:id="rId16"/>
    <p:sldId id="339" r:id="rId17"/>
    <p:sldId id="340" r:id="rId18"/>
    <p:sldId id="341" r:id="rId19"/>
    <p:sldId id="342" r:id="rId20"/>
    <p:sldId id="326" r:id="rId21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5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unyi@nevada.unr.edu" TargetMode="External"/><Relationship Id="rId5" Type="http://schemas.openxmlformats.org/officeDocument/2006/relationships/hyperlink" Target="mailto:sgibb@nevada.unr.edu" TargetMode="External"/><Relationship Id="rId4" Type="http://schemas.openxmlformats.org/officeDocument/2006/relationships/hyperlink" Target="mailto:bpehlivan@nevada.unr.ed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urtisr@nevada.unr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1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Linux-GCC Primer, Console Input/Output, Sorting Basics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800" y="6061143"/>
            <a:ext cx="741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Bahadir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Pehlivan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Spencer Gibb, Jun Yi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Project Submission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886674"/>
            <a:ext cx="10452786" cy="3507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Garamond" panose="02020404030301010803" pitchFamily="18" charset="0"/>
              </a:rPr>
              <a:t>Basic Guidelines:</a:t>
            </a: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sz="1600" i="1" dirty="0" smtClean="0">
              <a:latin typeface="Garamond" panose="02020404030301010803" pitchFamily="18" charset="0"/>
            </a:endParaRPr>
          </a:p>
          <a:p>
            <a:r>
              <a:rPr lang="en-US" sz="2800" i="1" dirty="0" smtClean="0">
                <a:latin typeface="Garamond" panose="02020404030301010803" pitchFamily="18" charset="0"/>
              </a:rPr>
              <a:t>Note</a:t>
            </a:r>
            <a:r>
              <a:rPr lang="en-US" sz="2800" dirty="0">
                <a:latin typeface="Garamond" panose="02020404030301010803" pitchFamily="18" charset="0"/>
              </a:rPr>
              <a:t>: More specifics will be given when the first project is assigned.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14056"/>
              </p:ext>
            </p:extLst>
          </p:nvPr>
        </p:nvGraphicFramePr>
        <p:xfrm>
          <a:off x="1466660" y="2646223"/>
          <a:ext cx="9071574" cy="2747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5787"/>
                <a:gridCol w="4535787"/>
              </a:tblGrid>
              <a:tr h="445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Garamond" panose="02020404030301010803" pitchFamily="18" charset="0"/>
                        </a:rPr>
                        <a:t>Include: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6915" algn="ctr"/>
                          <a:tab pos="2948940" algn="l"/>
                        </a:tabLst>
                      </a:pPr>
                      <a:r>
                        <a:rPr lang="en-US" sz="2000" dirty="0" smtClean="0">
                          <a:effectLst/>
                          <a:latin typeface="Garamond" panose="02020404030301010803" pitchFamily="18" charset="0"/>
                        </a:rPr>
                        <a:t>Don’t Include: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14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Source Code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(always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tested to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6915" algn="ctr"/>
                          <a:tab pos="294894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Executables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86915" algn="ctr"/>
                          <a:tab pos="2948940" algn="l"/>
                        </a:tabLst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(we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will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 your Source Code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85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Documentation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(if applicable)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6915" algn="ctr"/>
                          <a:tab pos="294894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Extra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Files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02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Script Files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(if applicable)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6915" algn="ctr"/>
                          <a:tab pos="294894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Empty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Files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Linux Terminal Basics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Syntax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[arguments] </a:t>
            </a: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Example: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endParaRPr lang="en-US" sz="28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: </a:t>
            </a:r>
            <a:r>
              <a:rPr lang="en-US" sz="2800" dirty="0">
                <a:latin typeface="Garamond" panose="02020404030301010803" pitchFamily="18" charset="0"/>
              </a:rPr>
              <a:t>command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smtClean="0">
                <a:latin typeface="Garamond" panose="02020404030301010803" pitchFamily="18" charset="0"/>
              </a:rPr>
              <a:t>: </a:t>
            </a:r>
            <a:r>
              <a:rPr lang="en-US" sz="2800" dirty="0">
                <a:latin typeface="Garamond" panose="02020404030301010803" pitchFamily="18" charset="0"/>
              </a:rPr>
              <a:t>option (</a:t>
            </a:r>
            <a:r>
              <a:rPr lang="en-US" sz="2800" dirty="0" smtClean="0">
                <a:latin typeface="Garamond" panose="02020404030301010803" pitchFamily="18" charset="0"/>
              </a:rPr>
              <a:t>signified </a:t>
            </a:r>
            <a:r>
              <a:rPr lang="en-US" sz="2800" dirty="0">
                <a:latin typeface="Garamond" panose="02020404030301010803" pitchFamily="18" charset="0"/>
              </a:rPr>
              <a:t>with </a:t>
            </a:r>
            <a:r>
              <a:rPr lang="en-US" sz="2800" dirty="0" smtClean="0">
                <a:latin typeface="Garamond" panose="02020404030301010803" pitchFamily="18" charset="0"/>
              </a:rPr>
              <a:t>‘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smtClean="0">
                <a:latin typeface="Garamond" panose="02020404030301010803" pitchFamily="18" charset="0"/>
              </a:rPr>
              <a:t> ’)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	</a:t>
            </a:r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: argument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Linux Terminal Basics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Linux Basic Commands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800" dirty="0" smtClean="0">
                <a:latin typeface="Garamond" panose="02020404030301010803" pitchFamily="18" charset="0"/>
              </a:rPr>
              <a:t> 										     : print </a:t>
            </a:r>
            <a:r>
              <a:rPr lang="en-US" sz="2800" dirty="0">
                <a:latin typeface="Garamond" panose="02020404030301010803" pitchFamily="18" charset="0"/>
              </a:rPr>
              <a:t>working directory</a:t>
            </a:r>
          </a:p>
          <a:p>
            <a:endParaRPr lang="en-US" sz="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[directory</a:t>
            </a:r>
            <a:r>
              <a:rPr lang="en-US" sz="2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   : </a:t>
            </a:r>
            <a:r>
              <a:rPr lang="en-US" sz="2800" dirty="0">
                <a:latin typeface="Garamond" panose="02020404030301010803" pitchFamily="18" charset="0"/>
              </a:rPr>
              <a:t>list files and directories </a:t>
            </a:r>
            <a:r>
              <a:rPr lang="en-US" sz="2800" dirty="0" smtClean="0">
                <a:latin typeface="Garamond" panose="02020404030301010803" pitchFamily="18" charset="0"/>
              </a:rPr>
              <a:t>within the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											  the </a:t>
            </a:r>
            <a:r>
              <a:rPr lang="en-US" sz="2800" dirty="0">
                <a:latin typeface="Garamond" panose="02020404030301010803" pitchFamily="18" charset="0"/>
              </a:rPr>
              <a:t>given directory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												(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option </a:t>
            </a:r>
            <a:r>
              <a:rPr lang="en-US" sz="2800" dirty="0" smtClean="0">
                <a:latin typeface="Garamond" panose="02020404030301010803" pitchFamily="18" charset="0"/>
              </a:rPr>
              <a:t>shows </a:t>
            </a:r>
            <a:r>
              <a:rPr lang="en-US" sz="2800" dirty="0">
                <a:latin typeface="Garamond" panose="02020404030301010803" pitchFamily="18" charset="0"/>
              </a:rPr>
              <a:t>hidden files </a:t>
            </a:r>
            <a:r>
              <a:rPr lang="en-US" sz="2800" dirty="0" smtClean="0">
                <a:latin typeface="Garamond" panose="02020404030301010803" pitchFamily="18" charset="0"/>
              </a:rPr>
              <a:t>too)</a:t>
            </a:r>
          </a:p>
          <a:p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[directory]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					     : </a:t>
            </a:r>
            <a:r>
              <a:rPr lang="en-US" sz="2800" dirty="0">
                <a:latin typeface="Garamond" panose="02020404030301010803" pitchFamily="18" charset="0"/>
              </a:rPr>
              <a:t>change directory</a:t>
            </a:r>
          </a:p>
          <a:p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[directory</a:t>
            </a:r>
            <a:r>
              <a:rPr lang="en-US" sz="2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>
                <a:latin typeface="Garamond" panose="02020404030301010803" pitchFamily="18" charset="0"/>
              </a:rPr>
              <a:t>	    : </a:t>
            </a:r>
            <a:r>
              <a:rPr lang="en-US" sz="2800" dirty="0">
                <a:latin typeface="Garamond" panose="02020404030301010803" pitchFamily="18" charset="0"/>
              </a:rPr>
              <a:t>make directory</a:t>
            </a:r>
          </a:p>
          <a:p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[directory</a:t>
            </a:r>
            <a:r>
              <a:rPr lang="en-US" sz="2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>
                <a:latin typeface="Garamond" panose="02020404030301010803" pitchFamily="18" charset="0"/>
              </a:rPr>
              <a:t>	    : </a:t>
            </a:r>
            <a:r>
              <a:rPr lang="en-US" sz="2800" dirty="0">
                <a:latin typeface="Garamond" panose="02020404030301010803" pitchFamily="18" charset="0"/>
              </a:rPr>
              <a:t>remove directory</a:t>
            </a: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Linux Terminal Basics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Garamond" panose="02020404030301010803" pitchFamily="18" charset="0"/>
              </a:rPr>
              <a:t>Linux Basic Commands</a:t>
            </a:r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[file/directory]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remove file or directory</a:t>
            </a:r>
          </a:p>
          <a:p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sz="3200" dirty="0" smtClean="0">
                <a:solidFill>
                  <a:srgbClr val="C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option recursively deletes the directory</a:t>
            </a:r>
          </a:p>
          <a:p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option prompts prior to deletion </a:t>
            </a:r>
          </a:p>
          <a:p>
            <a:endParaRPr lang="en-US" sz="800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[file 1] [file 2]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: copy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file 1 to file 2</a:t>
            </a:r>
          </a:p>
          <a:p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	Will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overwrite file 2 if it exists</a:t>
            </a:r>
          </a:p>
          <a:p>
            <a:endParaRPr lang="en-US" sz="800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[source] [destination]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: moves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file or </a:t>
            </a:r>
          </a:p>
          <a:p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          directory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from source location to destination location</a:t>
            </a:r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Compilation / Execution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Compilation Basic Command: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[file 1] [file 2] … [file N]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4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Compiles, Assembles, and Links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Creates 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executable 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file ( ‘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’ 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by default)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option allows you to specify 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output executable file name</a:t>
            </a:r>
            <a:endParaRPr lang="en-US" sz="28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Example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endParaRPr lang="en-US" sz="28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executable_filename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source_code_filename.cpp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Compilation / Execution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Running a Binary Executable File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After 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SUCCESSFUL compilation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(</a:t>
            </a:r>
            <a:r>
              <a:rPr lang="en-US" sz="2400" i="1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 always check the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output to see if compilation succeeded, otherwise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you might be running the result of a previous successful compilation ! )</a:t>
            </a:r>
          </a:p>
          <a:p>
            <a:endParaRPr lang="en-US" sz="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 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8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or </a:t>
            </a:r>
            <a:endParaRPr lang="en-US" sz="28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executable_filename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Note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will terminate a program that is currently executing. </a:t>
            </a: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Console Input / Output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Terminal/Console Input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79798" y="3971456"/>
            <a:ext cx="160284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639" y="3075363"/>
            <a:ext cx="5011971" cy="119607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97820" y="3100901"/>
            <a:ext cx="4896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Waits for and captures console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Attempts to interpret as int.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Stores result in variable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82639" y="4314878"/>
            <a:ext cx="6022668" cy="119607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820" y="4340416"/>
            <a:ext cx="6094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Waits for and captures console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Attempts to interpret as C-string (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array).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Stores result in variable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23888" y="4802506"/>
            <a:ext cx="115875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b="1" kern="0" dirty="0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 err="1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sz="8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lvl="0">
              <a:spcBef>
                <a:spcPts val="0"/>
              </a:spcBef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84355" y="3942956"/>
            <a:ext cx="548323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73823" y="3871841"/>
            <a:ext cx="334854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84355" y="4768269"/>
            <a:ext cx="548323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3823" y="4697154"/>
            <a:ext cx="334854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4354" y="5719871"/>
            <a:ext cx="9662766" cy="7304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84354" y="5662326"/>
            <a:ext cx="10502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 Make you type up to 9 characters (C-strings require +1 NULL-terminating character) otherwise you might get weird results…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283817" y="5307890"/>
            <a:ext cx="588453" cy="21518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62590" y="3281181"/>
            <a:ext cx="755595" cy="4362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Console Input / Output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713720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Terminal/Console Output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574" y="2311005"/>
            <a:ext cx="109094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b="1" kern="0" dirty="0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 err="1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sz="8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lvl="0">
              <a:spcBef>
                <a:spcPts val="0"/>
              </a:spcBef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"Give me an Integer"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"Give me a String"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and String: 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spcBef>
                <a:spcPts val="0"/>
              </a:spcBef>
            </a:pPr>
            <a:endParaRPr lang="en-US" sz="8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endParaRPr lang="en-US" sz="8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pPr lvl="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893560" y="4114400"/>
            <a:ext cx="336296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29856" y="3513692"/>
            <a:ext cx="4270018" cy="85653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45036" y="3539230"/>
            <a:ext cx="4265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Prints a literal string.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Appends a new-line at the end. 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0679" y="4730764"/>
            <a:ext cx="4009195" cy="85653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05859" y="4756302"/>
            <a:ext cx="3894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Prints a literal string, an </a:t>
            </a:r>
            <a:r>
              <a:rPr lang="en-US" sz="20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 C-string, a new-line, etc…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16770" y="5627940"/>
            <a:ext cx="10570404" cy="50504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Bent-Up Arrow 3"/>
          <p:cNvSpPr/>
          <p:nvPr/>
        </p:nvSpPr>
        <p:spPr>
          <a:xfrm rot="5400000" flipH="1">
            <a:off x="6910242" y="5054426"/>
            <a:ext cx="546646" cy="580011"/>
          </a:xfrm>
          <a:prstGeom prst="bentUpArrow">
            <a:avLst>
              <a:gd name="adj1" fmla="val 17569"/>
              <a:gd name="adj2" fmla="val 191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76669" y="5688330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78621" y="5682341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43357" y="5682341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55417" y="5682341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74193" y="5682341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54481" y="4084320"/>
            <a:ext cx="722188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54480" y="4665262"/>
            <a:ext cx="722188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80175" y="4084320"/>
            <a:ext cx="669455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87567" y="4660474"/>
            <a:ext cx="673421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17812" y="4023873"/>
            <a:ext cx="334853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3527" y="4055942"/>
            <a:ext cx="364429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7812" y="4594147"/>
            <a:ext cx="334854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75901" y="4616145"/>
            <a:ext cx="364429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Sorting Basics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713720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Sorting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O</a:t>
            </a:r>
            <a:r>
              <a:rPr lang="en-US" sz="2800" dirty="0" smtClean="0">
                <a:latin typeface="Garamond" panose="02020404030301010803" pitchFamily="18" charset="0"/>
              </a:rPr>
              <a:t>rder </a:t>
            </a:r>
            <a:r>
              <a:rPr lang="en-US" sz="2800" dirty="0">
                <a:latin typeface="Garamond" panose="02020404030301010803" pitchFamily="18" charset="0"/>
              </a:rPr>
              <a:t>a set data from lowest to highest based on a given key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	List </a:t>
            </a:r>
            <a:r>
              <a:rPr lang="en-US" sz="2400" dirty="0">
                <a:latin typeface="Garamond" panose="02020404030301010803" pitchFamily="18" charset="0"/>
              </a:rPr>
              <a:t>of test </a:t>
            </a:r>
            <a:r>
              <a:rPr lang="en-US" sz="2400" dirty="0" smtClean="0">
                <a:latin typeface="Garamond" panose="02020404030301010803" pitchFamily="18" charset="0"/>
              </a:rPr>
              <a:t>scores, an ID number, etc..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	Order </a:t>
            </a:r>
            <a:r>
              <a:rPr lang="en-US" sz="2400" dirty="0">
                <a:latin typeface="Garamond" panose="02020404030301010803" pitchFamily="18" charset="0"/>
              </a:rPr>
              <a:t>by first or last name </a:t>
            </a:r>
            <a:r>
              <a:rPr lang="en-US" sz="2400" dirty="0" smtClean="0">
                <a:latin typeface="Garamond" panose="02020404030301010803" pitchFamily="18" charset="0"/>
              </a:rPr>
              <a:t>alphabetically.</a:t>
            </a:r>
            <a:endParaRPr lang="en-US" sz="2400" dirty="0">
              <a:latin typeface="Garamond" panose="02020404030301010803" pitchFamily="18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Bubble Sort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( Simple </a:t>
            </a:r>
            <a:r>
              <a:rPr lang="en-US" sz="2400" dirty="0">
                <a:latin typeface="Garamond" panose="02020404030301010803" pitchFamily="18" charset="0"/>
              </a:rPr>
              <a:t>and intuitive -</a:t>
            </a:r>
            <a:r>
              <a:rPr lang="en-US" sz="2400" dirty="0" smtClean="0">
                <a:latin typeface="Garamond" panose="02020404030301010803" pitchFamily="18" charset="0"/>
              </a:rPr>
              <a:t>but inefficient- way </a:t>
            </a:r>
            <a:r>
              <a:rPr lang="en-US" sz="2400" dirty="0">
                <a:latin typeface="Garamond" panose="02020404030301010803" pitchFamily="18" charset="0"/>
              </a:rPr>
              <a:t>to sort </a:t>
            </a:r>
            <a:r>
              <a:rPr lang="en-US" sz="2400" dirty="0" smtClean="0">
                <a:latin typeface="Garamond" panose="02020404030301010803" pitchFamily="18" charset="0"/>
              </a:rPr>
              <a:t>data )</a:t>
            </a:r>
            <a:r>
              <a:rPr lang="en-US" sz="2800" b="1" dirty="0" smtClean="0">
                <a:latin typeface="Garamond" panose="02020404030301010803" pitchFamily="18" charset="0"/>
              </a:rPr>
              <a:t> :</a:t>
            </a:r>
          </a:p>
          <a:p>
            <a:endParaRPr lang="en-US" sz="2400" b="1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[Step 1] </a:t>
            </a:r>
            <a:r>
              <a:rPr lang="en-US" sz="2800" u="sng" dirty="0" smtClean="0">
                <a:latin typeface="Garamond" panose="02020404030301010803" pitchFamily="18" charset="0"/>
              </a:rPr>
              <a:t>Compare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each </a:t>
            </a:r>
            <a:r>
              <a:rPr lang="en-US" sz="2800" u="sng" dirty="0">
                <a:latin typeface="Garamond" panose="02020404030301010803" pitchFamily="18" charset="0"/>
              </a:rPr>
              <a:t>pair of adjacent</a:t>
            </a:r>
            <a:r>
              <a:rPr lang="en-US" sz="2800" dirty="0">
                <a:latin typeface="Garamond" panose="02020404030301010803" pitchFamily="18" charset="0"/>
              </a:rPr>
              <a:t> elements from the beginning of an array and, if they are in </a:t>
            </a:r>
            <a:r>
              <a:rPr lang="en-US" sz="2800" u="sng" dirty="0" smtClean="0">
                <a:latin typeface="Garamond" panose="02020404030301010803" pitchFamily="18" charset="0"/>
              </a:rPr>
              <a:t>reverse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order, </a:t>
            </a:r>
            <a:r>
              <a:rPr lang="en-US" sz="2800" u="sng" dirty="0">
                <a:latin typeface="Garamond" panose="02020404030301010803" pitchFamily="18" charset="0"/>
              </a:rPr>
              <a:t>swap</a:t>
            </a:r>
            <a:r>
              <a:rPr lang="en-US" sz="2800" dirty="0">
                <a:latin typeface="Garamond" panose="02020404030301010803" pitchFamily="18" charset="0"/>
              </a:rPr>
              <a:t> them</a:t>
            </a:r>
            <a:r>
              <a:rPr lang="en-US" sz="2800" dirty="0" smtClean="0">
                <a:latin typeface="Garamond" panose="02020404030301010803" pitchFamily="18" charset="0"/>
              </a:rPr>
              <a:t>.</a:t>
            </a:r>
          </a:p>
          <a:p>
            <a:endParaRPr lang="en-US" sz="16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[Step 2] If </a:t>
            </a:r>
            <a:r>
              <a:rPr lang="en-US" sz="2800" u="sng" dirty="0">
                <a:latin typeface="Garamond" panose="02020404030301010803" pitchFamily="18" charset="0"/>
              </a:rPr>
              <a:t>at least one swap</a:t>
            </a:r>
            <a:r>
              <a:rPr lang="en-US" sz="2800" dirty="0">
                <a:latin typeface="Garamond" panose="02020404030301010803" pitchFamily="18" charset="0"/>
              </a:rPr>
              <a:t> has been done, </a:t>
            </a:r>
            <a:r>
              <a:rPr lang="en-US" sz="2800" u="sng" dirty="0">
                <a:latin typeface="Garamond" panose="02020404030301010803" pitchFamily="18" charset="0"/>
              </a:rPr>
              <a:t>repeat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[Step 1].</a:t>
            </a:r>
            <a:endParaRPr lang="en-US" sz="2800" dirty="0">
              <a:latin typeface="Garamond" panose="02020404030301010803" pitchFamily="18" charset="0"/>
            </a:endParaRPr>
          </a:p>
          <a:p>
            <a:endParaRPr lang="en-US" sz="2400" b="1" dirty="0">
              <a:latin typeface="Garamond" panose="02020404030301010803" pitchFamily="18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Sorting Basics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713720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Bubble Sort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( Example )</a:t>
            </a:r>
            <a:r>
              <a:rPr lang="en-US" sz="2800" b="1" dirty="0" smtClean="0">
                <a:latin typeface="Garamond" panose="02020404030301010803" pitchFamily="18" charset="0"/>
              </a:rPr>
              <a:t> :</a:t>
            </a:r>
          </a:p>
          <a:p>
            <a:endParaRPr lang="en-US" sz="2400" b="1" dirty="0" smtClean="0">
              <a:latin typeface="Garamond" panose="02020404030301010803" pitchFamily="18" charset="0"/>
            </a:endParaRPr>
          </a:p>
        </p:txBody>
      </p:sp>
      <p:grpSp>
        <p:nvGrpSpPr>
          <p:cNvPr id="9" name="Shape 160"/>
          <p:cNvGrpSpPr/>
          <p:nvPr/>
        </p:nvGrpSpPr>
        <p:grpSpPr>
          <a:xfrm>
            <a:off x="4764381" y="2014239"/>
            <a:ext cx="4017352" cy="466130"/>
            <a:chOff x="269507" y="1612587"/>
            <a:chExt cx="4017352" cy="466130"/>
          </a:xfrm>
        </p:grpSpPr>
        <p:sp>
          <p:nvSpPr>
            <p:cNvPr id="10" name="Shape 161"/>
            <p:cNvSpPr txBox="1"/>
            <p:nvPr/>
          </p:nvSpPr>
          <p:spPr>
            <a:xfrm>
              <a:off x="771675" y="1617053"/>
              <a:ext cx="457200" cy="46166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2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1" name="Shape 162"/>
            <p:cNvSpPr txBox="1"/>
            <p:nvPr/>
          </p:nvSpPr>
          <p:spPr>
            <a:xfrm>
              <a:off x="1273845" y="1617053"/>
              <a:ext cx="45720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2400" b="0" i="0" u="none" strike="noStrike" cap="none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</a:p>
          </p:txBody>
        </p:sp>
        <p:sp>
          <p:nvSpPr>
            <p:cNvPr id="12" name="Shape 163"/>
            <p:cNvSpPr txBox="1"/>
            <p:nvPr/>
          </p:nvSpPr>
          <p:spPr>
            <a:xfrm>
              <a:off x="1776014" y="1617053"/>
              <a:ext cx="45720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SzPct val="25000"/>
              </a:pPr>
              <a:r>
                <a:rPr lang="fr-FR" sz="2400" dirty="0" smtClean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-5</a:t>
              </a:r>
              <a:endParaRPr lang="fr-FR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3" name="Shape 164"/>
            <p:cNvSpPr txBox="1"/>
            <p:nvPr/>
          </p:nvSpPr>
          <p:spPr>
            <a:xfrm>
              <a:off x="2278183" y="1612587"/>
              <a:ext cx="457200" cy="46166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2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9</a:t>
              </a:r>
            </a:p>
          </p:txBody>
        </p:sp>
        <p:sp>
          <p:nvSpPr>
            <p:cNvPr id="14" name="Shape 165"/>
            <p:cNvSpPr txBox="1"/>
            <p:nvPr/>
          </p:nvSpPr>
          <p:spPr>
            <a:xfrm>
              <a:off x="269507" y="1617053"/>
              <a:ext cx="457200" cy="46166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2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5" name="Shape 166"/>
            <p:cNvSpPr txBox="1"/>
            <p:nvPr/>
          </p:nvSpPr>
          <p:spPr>
            <a:xfrm>
              <a:off x="2780351" y="1658753"/>
              <a:ext cx="15065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fr-FR" sz="2400" b="1" i="0" u="none" strike="noStrike" cap="none" dirty="0" err="1">
                  <a:solidFill>
                    <a:schemeClr val="dk1"/>
                  </a:solidFill>
                  <a:latin typeface="Garamond" panose="02020404030301010803" pitchFamily="18" charset="0"/>
                  <a:ea typeface="Questrial"/>
                  <a:cs typeface="Questrial"/>
                  <a:sym typeface="Questrial"/>
                </a:rPr>
                <a:t>Unsorted</a:t>
              </a:r>
              <a:endParaRPr lang="fr-FR" sz="2000" b="1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6" name="Shape 167"/>
          <p:cNvGrpSpPr/>
          <p:nvPr/>
        </p:nvGrpSpPr>
        <p:grpSpPr>
          <a:xfrm>
            <a:off x="1941919" y="2707943"/>
            <a:ext cx="4244740" cy="3885871"/>
            <a:chOff x="1341139" y="2359633"/>
            <a:chExt cx="4244740" cy="3885871"/>
          </a:xfrm>
        </p:grpSpPr>
        <p:grpSp>
          <p:nvGrpSpPr>
            <p:cNvPr id="17" name="Shape 168"/>
            <p:cNvGrpSpPr/>
            <p:nvPr/>
          </p:nvGrpSpPr>
          <p:grpSpPr>
            <a:xfrm>
              <a:off x="1341139" y="2359633"/>
              <a:ext cx="4130967" cy="466130"/>
              <a:chOff x="269507" y="1612587"/>
              <a:chExt cx="4130967" cy="466130"/>
            </a:xfrm>
          </p:grpSpPr>
          <p:sp>
            <p:nvSpPr>
              <p:cNvPr id="60" name="Shape 169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61" name="Shape 170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62" name="Shape 171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>
                  <a:buClr>
                    <a:schemeClr val="dk1"/>
                  </a:buClr>
                  <a:buSzPct val="25000"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63" name="Shape 172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64" name="Shape 173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65" name="Shape 174"/>
              <p:cNvSpPr txBox="1"/>
              <p:nvPr/>
            </p:nvSpPr>
            <p:spPr>
              <a:xfrm>
                <a:off x="2780350" y="1658753"/>
                <a:ext cx="162012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FF000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5 &gt; 1, swap</a:t>
                </a:r>
              </a:p>
            </p:txBody>
          </p:sp>
        </p:grpSp>
        <p:grpSp>
          <p:nvGrpSpPr>
            <p:cNvPr id="18" name="Shape 175"/>
            <p:cNvGrpSpPr/>
            <p:nvPr/>
          </p:nvGrpSpPr>
          <p:grpSpPr>
            <a:xfrm>
              <a:off x="1341139" y="2884478"/>
              <a:ext cx="3864798" cy="466130"/>
              <a:chOff x="269507" y="1612587"/>
              <a:chExt cx="3864798" cy="466130"/>
            </a:xfrm>
          </p:grpSpPr>
          <p:sp>
            <p:nvSpPr>
              <p:cNvPr id="54" name="Shape 176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55" name="Shape 177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56" name="Shape 178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57" name="Shape 179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58" name="Shape 180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59" name="Shape 181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00B05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5 &lt; 7, ok</a:t>
                </a:r>
              </a:p>
            </p:txBody>
          </p:sp>
        </p:grpSp>
        <p:grpSp>
          <p:nvGrpSpPr>
            <p:cNvPr id="19" name="Shape 182"/>
            <p:cNvGrpSpPr/>
            <p:nvPr/>
          </p:nvGrpSpPr>
          <p:grpSpPr>
            <a:xfrm>
              <a:off x="1341139" y="3400391"/>
              <a:ext cx="4244740" cy="466130"/>
              <a:chOff x="269507" y="1612587"/>
              <a:chExt cx="4244740" cy="466130"/>
            </a:xfrm>
          </p:grpSpPr>
          <p:sp>
            <p:nvSpPr>
              <p:cNvPr id="48" name="Shape 183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49" name="Shape 184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50" name="Shape 185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51" name="Shape 186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52" name="Shape 187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53" name="Shape 188"/>
              <p:cNvSpPr txBox="1"/>
              <p:nvPr/>
            </p:nvSpPr>
            <p:spPr>
              <a:xfrm>
                <a:off x="2780351" y="1658753"/>
                <a:ext cx="1733895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FF000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7 &gt; -5, swap</a:t>
                </a:r>
              </a:p>
            </p:txBody>
          </p:sp>
        </p:grpSp>
        <p:grpSp>
          <p:nvGrpSpPr>
            <p:cNvPr id="20" name="Shape 189"/>
            <p:cNvGrpSpPr/>
            <p:nvPr/>
          </p:nvGrpSpPr>
          <p:grpSpPr>
            <a:xfrm>
              <a:off x="1341139" y="3923304"/>
              <a:ext cx="3864798" cy="466130"/>
              <a:chOff x="269507" y="1612587"/>
              <a:chExt cx="3864798" cy="466130"/>
            </a:xfrm>
          </p:grpSpPr>
          <p:sp>
            <p:nvSpPr>
              <p:cNvPr id="42" name="Shape 190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43" name="Shape 191"/>
              <p:cNvSpPr txBox="1"/>
              <p:nvPr/>
            </p:nvSpPr>
            <p:spPr>
              <a:xfrm>
                <a:off x="127384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44" name="Shape 192"/>
              <p:cNvSpPr txBox="1"/>
              <p:nvPr/>
            </p:nvSpPr>
            <p:spPr>
              <a:xfrm>
                <a:off x="1776014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45" name="Shape 193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46" name="Shape 194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47" name="Shape 195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00B05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7 &lt; 9, ok</a:t>
                </a:r>
              </a:p>
            </p:txBody>
          </p:sp>
        </p:grpSp>
        <p:grpSp>
          <p:nvGrpSpPr>
            <p:cNvPr id="21" name="Shape 196"/>
            <p:cNvGrpSpPr/>
            <p:nvPr/>
          </p:nvGrpSpPr>
          <p:grpSpPr>
            <a:xfrm>
              <a:off x="1341139" y="4737989"/>
              <a:ext cx="3864798" cy="468689"/>
              <a:chOff x="269507" y="1610028"/>
              <a:chExt cx="3864798" cy="468689"/>
            </a:xfrm>
          </p:grpSpPr>
          <p:sp>
            <p:nvSpPr>
              <p:cNvPr id="36" name="Shape 197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37" name="Shape 198"/>
              <p:cNvSpPr txBox="1"/>
              <p:nvPr/>
            </p:nvSpPr>
            <p:spPr>
              <a:xfrm>
                <a:off x="1273845" y="1610028"/>
                <a:ext cx="457200" cy="45719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38" name="Shape 199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39" name="Shape 200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40" name="Shape 201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41" name="Shape 202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00B05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1 &lt; 5, ok</a:t>
                </a:r>
              </a:p>
            </p:txBody>
          </p:sp>
        </p:grpSp>
        <p:grpSp>
          <p:nvGrpSpPr>
            <p:cNvPr id="22" name="Shape 203"/>
            <p:cNvGrpSpPr/>
            <p:nvPr/>
          </p:nvGrpSpPr>
          <p:grpSpPr>
            <a:xfrm>
              <a:off x="1341139" y="5256464"/>
              <a:ext cx="4244740" cy="466130"/>
              <a:chOff x="269507" y="1612587"/>
              <a:chExt cx="4244740" cy="466130"/>
            </a:xfrm>
          </p:grpSpPr>
          <p:sp>
            <p:nvSpPr>
              <p:cNvPr id="30" name="Shape 204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31" name="Shape 205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32" name="Shape 206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33" name="Shape 207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34" name="Shape 208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35" name="Shape 209"/>
              <p:cNvSpPr txBox="1"/>
              <p:nvPr/>
            </p:nvSpPr>
            <p:spPr>
              <a:xfrm>
                <a:off x="2780351" y="1658753"/>
                <a:ext cx="1733895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FF000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5 &gt; -5, swap</a:t>
                </a:r>
              </a:p>
            </p:txBody>
          </p:sp>
        </p:grpSp>
        <p:grpSp>
          <p:nvGrpSpPr>
            <p:cNvPr id="23" name="Shape 210"/>
            <p:cNvGrpSpPr/>
            <p:nvPr/>
          </p:nvGrpSpPr>
          <p:grpSpPr>
            <a:xfrm>
              <a:off x="1341139" y="5779375"/>
              <a:ext cx="3864798" cy="466130"/>
              <a:chOff x="269507" y="1612587"/>
              <a:chExt cx="3864798" cy="466130"/>
            </a:xfrm>
          </p:grpSpPr>
          <p:sp>
            <p:nvSpPr>
              <p:cNvPr id="24" name="Shape 211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25" name="Shape 212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26" name="Shape 213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27" name="Shape 214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28" name="Shape 215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29" name="Shape 216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00B05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5 &lt; 7, ok</a:t>
                </a:r>
              </a:p>
            </p:txBody>
          </p:sp>
        </p:grpSp>
      </p:grpSp>
      <p:grpSp>
        <p:nvGrpSpPr>
          <p:cNvPr id="66" name="Shape 217"/>
          <p:cNvGrpSpPr/>
          <p:nvPr/>
        </p:nvGrpSpPr>
        <p:grpSpPr>
          <a:xfrm>
            <a:off x="7178326" y="2707943"/>
            <a:ext cx="4244740" cy="2701825"/>
            <a:chOff x="6577546" y="2306291"/>
            <a:chExt cx="4244740" cy="2701825"/>
          </a:xfrm>
        </p:grpSpPr>
        <p:grpSp>
          <p:nvGrpSpPr>
            <p:cNvPr id="67" name="Shape 218"/>
            <p:cNvGrpSpPr/>
            <p:nvPr/>
          </p:nvGrpSpPr>
          <p:grpSpPr>
            <a:xfrm>
              <a:off x="6577546" y="2306291"/>
              <a:ext cx="4244740" cy="466130"/>
              <a:chOff x="269507" y="1612587"/>
              <a:chExt cx="4244740" cy="466130"/>
            </a:xfrm>
          </p:grpSpPr>
          <p:sp>
            <p:nvSpPr>
              <p:cNvPr id="89" name="Shape 219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90" name="Shape 220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91" name="Shape 221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92" name="Shape 222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93" name="Shape 223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94" name="Shape 224"/>
              <p:cNvSpPr txBox="1"/>
              <p:nvPr/>
            </p:nvSpPr>
            <p:spPr>
              <a:xfrm>
                <a:off x="2780351" y="1658753"/>
                <a:ext cx="1733895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FF000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1 &gt; -5, swap</a:t>
                </a:r>
              </a:p>
            </p:txBody>
          </p:sp>
        </p:grpSp>
        <p:grpSp>
          <p:nvGrpSpPr>
            <p:cNvPr id="68" name="Shape 225"/>
            <p:cNvGrpSpPr/>
            <p:nvPr/>
          </p:nvGrpSpPr>
          <p:grpSpPr>
            <a:xfrm>
              <a:off x="6577546" y="2829204"/>
              <a:ext cx="3864798" cy="466130"/>
              <a:chOff x="269507" y="1612587"/>
              <a:chExt cx="3864798" cy="466130"/>
            </a:xfrm>
          </p:grpSpPr>
          <p:sp>
            <p:nvSpPr>
              <p:cNvPr id="83" name="Shape 226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84" name="Shape 227"/>
              <p:cNvSpPr txBox="1"/>
              <p:nvPr/>
            </p:nvSpPr>
            <p:spPr>
              <a:xfrm>
                <a:off x="127384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85" name="Shape 228"/>
              <p:cNvSpPr txBox="1"/>
              <p:nvPr/>
            </p:nvSpPr>
            <p:spPr>
              <a:xfrm>
                <a:off x="1776014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86" name="Shape 229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87" name="Shape 230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88" name="Shape 231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00B05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1&lt; 5, ok</a:t>
                </a:r>
              </a:p>
            </p:txBody>
          </p:sp>
        </p:grpSp>
        <p:grpSp>
          <p:nvGrpSpPr>
            <p:cNvPr id="69" name="Shape 232"/>
            <p:cNvGrpSpPr/>
            <p:nvPr/>
          </p:nvGrpSpPr>
          <p:grpSpPr>
            <a:xfrm>
              <a:off x="6577546" y="3690238"/>
              <a:ext cx="4017352" cy="466130"/>
              <a:chOff x="269507" y="1612587"/>
              <a:chExt cx="4017352" cy="466130"/>
            </a:xfrm>
          </p:grpSpPr>
          <p:sp>
            <p:nvSpPr>
              <p:cNvPr id="77" name="Shape 233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78" name="Shape 234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79" name="Shape 235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80" name="Shape 236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81" name="Shape 237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82" name="Shape 238"/>
              <p:cNvSpPr txBox="1"/>
              <p:nvPr/>
            </p:nvSpPr>
            <p:spPr>
              <a:xfrm>
                <a:off x="2780351" y="1658753"/>
                <a:ext cx="1506508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00B05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-5 &lt; 1, ok</a:t>
                </a:r>
              </a:p>
            </p:txBody>
          </p:sp>
        </p:grpSp>
        <p:grpSp>
          <p:nvGrpSpPr>
            <p:cNvPr id="70" name="Shape 239"/>
            <p:cNvGrpSpPr/>
            <p:nvPr/>
          </p:nvGrpSpPr>
          <p:grpSpPr>
            <a:xfrm>
              <a:off x="6577546" y="4546451"/>
              <a:ext cx="3864798" cy="461665"/>
              <a:chOff x="269507" y="1612587"/>
              <a:chExt cx="3864798" cy="461665"/>
            </a:xfrm>
          </p:grpSpPr>
          <p:sp>
            <p:nvSpPr>
              <p:cNvPr id="71" name="Shape 240"/>
              <p:cNvSpPr txBox="1"/>
              <p:nvPr/>
            </p:nvSpPr>
            <p:spPr>
              <a:xfrm>
                <a:off x="77167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72" name="Shape 241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73" name="Shape 242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74" name="Shape 243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75" name="Shape 244"/>
              <p:cNvSpPr txBox="1"/>
              <p:nvPr/>
            </p:nvSpPr>
            <p:spPr>
              <a:xfrm>
                <a:off x="269507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76" name="Shape 245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 err="1">
                    <a:solidFill>
                      <a:srgbClr val="00B05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Sorted</a:t>
                </a:r>
                <a:r>
                  <a:rPr lang="fr-FR" sz="2400" b="1" dirty="0">
                    <a:solidFill>
                      <a:srgbClr val="00B05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0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Your Teaching Assistants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err="1" smtClean="0">
                <a:latin typeface="Garamond" panose="02020404030301010803" pitchFamily="18" charset="0"/>
              </a:rPr>
              <a:t>Bahadir</a:t>
            </a:r>
            <a:r>
              <a:rPr lang="en-US" sz="32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 err="1" smtClean="0">
                <a:latin typeface="Garamond" panose="02020404030301010803" pitchFamily="18" charset="0"/>
              </a:rPr>
              <a:t>Pehlivan</a:t>
            </a:r>
            <a:r>
              <a:rPr lang="en-US" sz="3200" b="1" dirty="0" smtClean="0">
                <a:latin typeface="Garamond" panose="02020404030301010803" pitchFamily="18" charset="0"/>
              </a:rPr>
              <a:t> :						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hlinkClick r:id="rId4"/>
              </a:rPr>
              <a:t>bpehlivan@nevada.unr.edu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u="sng" dirty="0" smtClean="0">
                <a:latin typeface="Garamond" panose="02020404030301010803" pitchFamily="18" charset="0"/>
              </a:rPr>
              <a:t>Office </a:t>
            </a:r>
            <a:r>
              <a:rPr lang="en-US" sz="2400" u="sng" dirty="0" err="1" smtClean="0">
                <a:latin typeface="Garamond" panose="02020404030301010803" pitchFamily="18" charset="0"/>
              </a:rPr>
              <a:t>Hrs</a:t>
            </a:r>
            <a:r>
              <a:rPr lang="en-US" sz="2400" u="sng" dirty="0">
                <a:latin typeface="Garamond" panose="02020404030301010803" pitchFamily="18" charset="0"/>
              </a:rPr>
              <a:t>: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dirty="0" err="1" smtClean="0">
                <a:latin typeface="Garamond" panose="02020404030301010803" pitchFamily="18" charset="0"/>
              </a:rPr>
              <a:t>Tu-Th</a:t>
            </a:r>
            <a:r>
              <a:rPr lang="en-US" sz="2400" dirty="0" smtClean="0">
                <a:latin typeface="Garamond" panose="02020404030301010803" pitchFamily="18" charset="0"/>
              </a:rPr>
              <a:t> 12:00-1:00 pm @ </a:t>
            </a:r>
            <a:r>
              <a:rPr lang="en-US" sz="2400" dirty="0">
                <a:latin typeface="Garamond" panose="02020404030301010803" pitchFamily="18" charset="0"/>
              </a:rPr>
              <a:t>SEM211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32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Spencer Gibb :</a:t>
            </a:r>
            <a:r>
              <a:rPr lang="en-US" sz="3200" b="1" dirty="0">
                <a:latin typeface="Garamond" panose="02020404030301010803" pitchFamily="18" charset="0"/>
              </a:rPr>
              <a:t>						</a:t>
            </a:r>
            <a:r>
              <a:rPr lang="en-US" sz="3200" b="1" dirty="0" smtClean="0">
                <a:latin typeface="Garamond" panose="02020404030301010803" pitchFamily="18" charset="0"/>
              </a:rPr>
              <a:t>	  </a:t>
            </a:r>
            <a:r>
              <a:rPr lang="en-US" sz="2800" b="1" dirty="0" smtClean="0">
                <a:latin typeface="Garamond" panose="02020404030301010803" pitchFamily="18" charset="0"/>
              </a:rPr>
              <a:t>Lab </a:t>
            </a:r>
            <a:r>
              <a:rPr lang="en-US" sz="2800" b="1" dirty="0">
                <a:latin typeface="Garamond" panose="02020404030301010803" pitchFamily="18" charset="0"/>
              </a:rPr>
              <a:t>Section 1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– </a:t>
            </a:r>
            <a:r>
              <a:rPr lang="en-US" sz="2800" b="1" dirty="0" smtClean="0">
                <a:latin typeface="Garamond" panose="02020404030301010803" pitchFamily="18" charset="0"/>
              </a:rPr>
              <a:t>9:00-9:50 </a:t>
            </a:r>
            <a:r>
              <a:rPr lang="en-US" sz="2800" b="1" dirty="0">
                <a:latin typeface="Garamond" panose="02020404030301010803" pitchFamily="18" charset="0"/>
              </a:rPr>
              <a:t>am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hlinkClick r:id="rId5"/>
              </a:rPr>
              <a:t>sgibb@nevada.unr.edu</a:t>
            </a:r>
            <a:r>
              <a:rPr lang="en-US" sz="2400" dirty="0" smtClean="0">
                <a:latin typeface="Garamond" panose="02020404030301010803" pitchFamily="18" charset="0"/>
              </a:rPr>
              <a:t> 					   </a:t>
            </a:r>
            <a:r>
              <a:rPr lang="en-US" sz="2800" b="1" dirty="0" smtClean="0">
                <a:latin typeface="Garamond" panose="02020404030301010803" pitchFamily="18" charset="0"/>
              </a:rPr>
              <a:t>Lab Section 2 – 10:00-10:50 am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Garamond" panose="02020404030301010803" pitchFamily="18" charset="0"/>
              </a:rPr>
              <a:t>Office </a:t>
            </a:r>
            <a:r>
              <a:rPr lang="en-US" sz="2400" u="sng" dirty="0" err="1" smtClean="0">
                <a:latin typeface="Garamond" panose="02020404030301010803" pitchFamily="18" charset="0"/>
              </a:rPr>
              <a:t>Hrs</a:t>
            </a:r>
            <a:r>
              <a:rPr lang="en-US" sz="2400" u="sng" dirty="0">
                <a:latin typeface="Garamond" panose="02020404030301010803" pitchFamily="18" charset="0"/>
              </a:rPr>
              <a:t>: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Mo-We </a:t>
            </a:r>
            <a:r>
              <a:rPr lang="en-US" sz="2400" dirty="0">
                <a:latin typeface="Garamond" panose="02020404030301010803" pitchFamily="18" charset="0"/>
              </a:rPr>
              <a:t>12:00-1:00 pm @ </a:t>
            </a:r>
            <a:r>
              <a:rPr lang="en-US" sz="2400" dirty="0" smtClean="0">
                <a:latin typeface="Garamond" panose="02020404030301010803" pitchFamily="18" charset="0"/>
              </a:rPr>
              <a:t>ECC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32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Jun Yi :</a:t>
            </a:r>
            <a:r>
              <a:rPr lang="en-US" sz="3200" b="1" dirty="0">
                <a:latin typeface="Garamond" panose="02020404030301010803" pitchFamily="18" charset="0"/>
              </a:rPr>
              <a:t>							  </a:t>
            </a:r>
            <a:r>
              <a:rPr lang="en-US" sz="3200" b="1" dirty="0" smtClean="0">
                <a:latin typeface="Garamond" panose="02020404030301010803" pitchFamily="18" charset="0"/>
              </a:rPr>
              <a:t>			 </a:t>
            </a:r>
            <a:r>
              <a:rPr lang="en-US" sz="3200" b="1" dirty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Lab Section 3 – 11:00-11:50 </a:t>
            </a:r>
            <a:r>
              <a:rPr lang="en-US" sz="2800" b="1" dirty="0" smtClean="0">
                <a:latin typeface="Garamond" panose="02020404030301010803" pitchFamily="18" charset="0"/>
              </a:rPr>
              <a:t>am</a:t>
            </a:r>
            <a:endParaRPr lang="en-US" sz="2800" b="1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hlinkClick r:id="rId6"/>
              </a:rPr>
              <a:t>junyi@nevada.unr.edu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					</a:t>
            </a:r>
            <a:r>
              <a:rPr lang="en-US" sz="2400" dirty="0" smtClean="0">
                <a:latin typeface="Garamond" panose="02020404030301010803" pitchFamily="18" charset="0"/>
              </a:rPr>
              <a:t>         </a:t>
            </a:r>
            <a:r>
              <a:rPr lang="en-US" sz="2800" b="1" dirty="0">
                <a:latin typeface="Garamond" panose="02020404030301010803" pitchFamily="18" charset="0"/>
              </a:rPr>
              <a:t>Lab Section 4 – </a:t>
            </a:r>
            <a:r>
              <a:rPr lang="en-US" sz="2800" b="1" dirty="0" smtClean="0">
                <a:latin typeface="Garamond" panose="02020404030301010803" pitchFamily="18" charset="0"/>
              </a:rPr>
              <a:t>12:00-12:50 </a:t>
            </a:r>
            <a:r>
              <a:rPr lang="en-US" sz="2800" b="1" dirty="0">
                <a:latin typeface="Garamond" panose="02020404030301010803" pitchFamily="18" charset="0"/>
              </a:rPr>
              <a:t>am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u="sng" dirty="0">
                <a:latin typeface="Garamond" panose="02020404030301010803" pitchFamily="18" charset="0"/>
              </a:rPr>
              <a:t>Office </a:t>
            </a:r>
            <a:r>
              <a:rPr lang="en-US" sz="2400" u="sng" dirty="0" err="1">
                <a:latin typeface="Garamond" panose="02020404030301010803" pitchFamily="18" charset="0"/>
              </a:rPr>
              <a:t>Hrs</a:t>
            </a:r>
            <a:r>
              <a:rPr lang="en-US" sz="2400" u="sng" dirty="0">
                <a:latin typeface="Garamond" panose="02020404030301010803" pitchFamily="18" charset="0"/>
              </a:rPr>
              <a:t>: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We-Fri </a:t>
            </a:r>
            <a:r>
              <a:rPr lang="en-US" sz="2400" dirty="0">
                <a:latin typeface="Garamond" panose="02020404030301010803" pitchFamily="18" charset="0"/>
              </a:rPr>
              <a:t>12:00-1:00 pm @ ECC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Your Teaching Assistants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Contacting your TAs :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400" u="sng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Garamond" panose="02020404030301010803" pitchFamily="18" charset="0"/>
              </a:rPr>
              <a:t>WebCampus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</a:rPr>
              <a:t>“Discussion” board :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This is checked at and answered regularly.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During your scheduled Lab times.</a:t>
            </a: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During </a:t>
            </a:r>
            <a:r>
              <a:rPr lang="en-US" sz="3200" dirty="0" smtClean="0">
                <a:latin typeface="Garamond" panose="02020404030301010803" pitchFamily="18" charset="0"/>
              </a:rPr>
              <a:t>the announced Office hours.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Email :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Better </a:t>
            </a:r>
            <a:r>
              <a:rPr lang="en-US" sz="2800" dirty="0">
                <a:latin typeface="Garamond" panose="02020404030301010803" pitchFamily="18" charset="0"/>
              </a:rPr>
              <a:t>used to schedule appointments </a:t>
            </a:r>
            <a:r>
              <a:rPr lang="en-US" sz="2800" dirty="0" smtClean="0">
                <a:latin typeface="Garamond" panose="02020404030301010803" pitchFamily="18" charset="0"/>
              </a:rPr>
              <a:t>if necessary.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Extra Help with Learning/Projects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600" b="1" dirty="0" smtClean="0">
              <a:latin typeface="Garamond" panose="02020404030301010803" pitchFamily="18" charset="0"/>
            </a:endParaRPr>
          </a:p>
          <a:p>
            <a:r>
              <a:rPr lang="en-US" sz="3200" b="1" dirty="0" smtClean="0">
                <a:latin typeface="Garamond" panose="02020404030301010803" pitchFamily="18" charset="0"/>
              </a:rPr>
              <a:t>NV Peer-Assisted Study Sessions (PASS)</a:t>
            </a:r>
          </a:p>
          <a:p>
            <a:endParaRPr lang="en-US" sz="3200" b="1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Kurtis </a:t>
            </a:r>
            <a:r>
              <a:rPr lang="en-US" sz="3200" b="1" dirty="0" err="1" smtClean="0">
                <a:latin typeface="Garamond" panose="02020404030301010803" pitchFamily="18" charset="0"/>
              </a:rPr>
              <a:t>Rodrigue</a:t>
            </a:r>
            <a:r>
              <a:rPr lang="en-US" sz="3200" b="1" dirty="0" smtClean="0">
                <a:latin typeface="Garamond" panose="02020404030301010803" pitchFamily="18" charset="0"/>
              </a:rPr>
              <a:t>  </a:t>
            </a:r>
            <a:r>
              <a:rPr lang="en-US" sz="3200" b="1" dirty="0">
                <a:latin typeface="Garamond" panose="02020404030301010803" pitchFamily="18" charset="0"/>
              </a:rPr>
              <a:t>:							</a:t>
            </a:r>
            <a:endParaRPr lang="en-US" sz="2800" b="1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  <a:hlinkClick r:id="rId4"/>
              </a:rPr>
              <a:t>kurtisr@nevada.unr.edu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					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u="sng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u="sng" dirty="0" smtClean="0">
                <a:latin typeface="Garamond" panose="02020404030301010803" pitchFamily="18" charset="0"/>
              </a:rPr>
              <a:t>PASS </a:t>
            </a:r>
            <a:r>
              <a:rPr lang="en-US" sz="2800" u="sng" dirty="0" err="1" smtClean="0">
                <a:latin typeface="Garamond" panose="02020404030301010803" pitchFamily="18" charset="0"/>
              </a:rPr>
              <a:t>Hrs</a:t>
            </a:r>
            <a:r>
              <a:rPr lang="en-US" sz="2800" u="sng" dirty="0">
                <a:latin typeface="Garamond" panose="02020404030301010803" pitchFamily="18" charset="0"/>
              </a:rPr>
              <a:t>:</a:t>
            </a:r>
            <a:r>
              <a:rPr lang="en-US" sz="2800" b="1" dirty="0">
                <a:latin typeface="Garamond" panose="02020404030301010803" pitchFamily="18" charset="0"/>
              </a:rPr>
              <a:t> </a:t>
            </a:r>
            <a:r>
              <a:rPr lang="en-US" sz="2800" b="1" dirty="0" smtClean="0">
                <a:latin typeface="Garamond" panose="02020404030301010803" pitchFamily="18" charset="0"/>
              </a:rPr>
              <a:t>  </a:t>
            </a:r>
            <a:r>
              <a:rPr lang="en-US" sz="2800" dirty="0" smtClean="0">
                <a:latin typeface="Garamond" panose="02020404030301010803" pitchFamily="18" charset="0"/>
              </a:rPr>
              <a:t>Monday(s) &amp; Tuesday(s)  3:00-5:00 </a:t>
            </a:r>
            <a:r>
              <a:rPr lang="en-US" sz="2800" dirty="0">
                <a:latin typeface="Garamond" panose="02020404030301010803" pitchFamily="18" charset="0"/>
              </a:rPr>
              <a:t>pm </a:t>
            </a:r>
            <a:endParaRPr lang="en-US" sz="3200" dirty="0">
              <a:latin typeface="Garamond" panose="02020404030301010803" pitchFamily="18" charset="0"/>
            </a:endParaRPr>
          </a:p>
          <a:p>
            <a:endParaRPr lang="en-US" sz="1600" dirty="0" smtClean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Lab Objectives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Learn and practice Programming under the Linux OS and environment.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Learn certain C</a:t>
            </a:r>
            <a:r>
              <a:rPr lang="en-US" sz="3200" dirty="0">
                <a:latin typeface="Garamond" panose="02020404030301010803" pitchFamily="18" charset="0"/>
              </a:rPr>
              <a:t>++ features not covered in </a:t>
            </a:r>
            <a:r>
              <a:rPr lang="en-US" sz="3200" dirty="0" smtClean="0">
                <a:latin typeface="Garamond" panose="02020404030301010803" pitchFamily="18" charset="0"/>
              </a:rPr>
              <a:t>class.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Learn Debugging/Memory Management practices.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Your success </a:t>
            </a:r>
            <a:r>
              <a:rPr lang="en-US" sz="3200" dirty="0">
                <a:latin typeface="Garamond" panose="02020404030301010803" pitchFamily="18" charset="0"/>
              </a:rPr>
              <a:t>in this </a:t>
            </a:r>
            <a:r>
              <a:rPr lang="en-US" sz="3200" dirty="0" smtClean="0">
                <a:latin typeface="Garamond" panose="02020404030301010803" pitchFamily="18" charset="0"/>
              </a:rPr>
              <a:t>course.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Grading and Requirements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Lab Quizzes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Unannounced. </a:t>
            </a:r>
          </a:p>
          <a:p>
            <a:pPr lvl="0">
              <a:spcBef>
                <a:spcPts val="0"/>
              </a:spcBef>
            </a:pPr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Graded.</a:t>
            </a:r>
          </a:p>
          <a:p>
            <a:pPr lvl="0">
              <a:spcBef>
                <a:spcPts val="0"/>
              </a:spcBef>
            </a:pPr>
            <a:endParaRPr lang="en-US" sz="16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Lab Assignments</a:t>
            </a: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Short (due </a:t>
            </a:r>
            <a:r>
              <a:rPr lang="en-US" sz="2800" dirty="0">
                <a:latin typeface="Garamond" panose="02020404030301010803" pitchFamily="18" charset="0"/>
              </a:rPr>
              <a:t>in </a:t>
            </a:r>
            <a:r>
              <a:rPr lang="en-US" sz="2800" dirty="0" smtClean="0">
                <a:latin typeface="Garamond" panose="02020404030301010803" pitchFamily="18" charset="0"/>
              </a:rPr>
              <a:t>class) Linux-developed projects.</a:t>
            </a:r>
            <a:endParaRPr lang="en-US" sz="16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Help gain </a:t>
            </a:r>
            <a:r>
              <a:rPr lang="en-US" sz="2800" dirty="0">
                <a:latin typeface="Garamond" panose="02020404030301010803" pitchFamily="18" charset="0"/>
              </a:rPr>
              <a:t>experience with </a:t>
            </a:r>
            <a:r>
              <a:rPr lang="en-US" sz="2800" dirty="0" smtClean="0">
                <a:latin typeface="Garamond" panose="02020404030301010803" pitchFamily="18" charset="0"/>
              </a:rPr>
              <a:t>Lab / Course material.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i="1" dirty="0" smtClean="0">
                <a:latin typeface="Garamond" panose="02020404030301010803" pitchFamily="18" charset="0"/>
              </a:rPr>
              <a:t>Note</a:t>
            </a:r>
            <a:r>
              <a:rPr lang="en-US" sz="3200" dirty="0">
                <a:latin typeface="Garamond" panose="02020404030301010803" pitchFamily="18" charset="0"/>
              </a:rPr>
              <a:t>: Failure to attend labs and complete assignments/quizzes will be reflected </a:t>
            </a:r>
            <a:r>
              <a:rPr lang="en-US" sz="3200" dirty="0" smtClean="0">
                <a:latin typeface="Garamond" panose="02020404030301010803" pitchFamily="18" charset="0"/>
              </a:rPr>
              <a:t>on </a:t>
            </a:r>
            <a:r>
              <a:rPr lang="en-US" sz="3200" dirty="0">
                <a:latin typeface="Garamond" panose="02020404030301010803" pitchFamily="18" charset="0"/>
              </a:rPr>
              <a:t>your grade. </a:t>
            </a:r>
          </a:p>
        </p:txBody>
      </p:sp>
    </p:spTree>
    <p:extLst>
      <p:ext uri="{BB962C8B-B14F-4D97-AF65-F5344CB8AC3E}">
        <p14:creationId xmlns:p14="http://schemas.microsoft.com/office/powerpoint/2010/main" val="40910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Coding Style Tips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Comments should be used where </a:t>
            </a:r>
            <a:r>
              <a:rPr lang="en-US" sz="3200" dirty="0" smtClean="0">
                <a:latin typeface="Garamond" panose="02020404030301010803" pitchFamily="18" charset="0"/>
              </a:rPr>
              <a:t>appropriate :</a:t>
            </a: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Make them explanatory with as few words as possible !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	Not on every line of code !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Code </a:t>
            </a:r>
            <a:r>
              <a:rPr lang="en-US" sz="3200" dirty="0">
                <a:latin typeface="Garamond" panose="02020404030301010803" pitchFamily="18" charset="0"/>
              </a:rPr>
              <a:t>should be clearly </a:t>
            </a:r>
            <a:r>
              <a:rPr lang="en-US" sz="3200" dirty="0" smtClean="0">
                <a:latin typeface="Garamond" panose="02020404030301010803" pitchFamily="18" charset="0"/>
              </a:rPr>
              <a:t>formatted and indented.</a:t>
            </a:r>
          </a:p>
          <a:p>
            <a:pPr lvl="0">
              <a:spcBef>
                <a:spcPts val="0"/>
              </a:spcBef>
            </a:pPr>
            <a:endParaRPr lang="en-US" sz="16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Variable names </a:t>
            </a:r>
            <a:r>
              <a:rPr lang="en-US" sz="3200" dirty="0" smtClean="0">
                <a:latin typeface="Garamond" panose="02020404030301010803" pitchFamily="18" charset="0"/>
              </a:rPr>
              <a:t>should help with code interpretation.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Functions </a:t>
            </a:r>
            <a:r>
              <a:rPr lang="en-US" sz="3200" dirty="0">
                <a:latin typeface="Garamond" panose="02020404030301010803" pitchFamily="18" charset="0"/>
              </a:rPr>
              <a:t>should be used where </a:t>
            </a:r>
            <a:r>
              <a:rPr lang="en-US" sz="3200" dirty="0" smtClean="0">
                <a:latin typeface="Garamond" panose="02020404030301010803" pitchFamily="18" charset="0"/>
              </a:rPr>
              <a:t>appropriate.</a:t>
            </a:r>
          </a:p>
          <a:p>
            <a:pPr lvl="0">
              <a:spcBef>
                <a:spcPts val="0"/>
              </a:spcBef>
            </a:pPr>
            <a:endParaRPr lang="en-US" sz="16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Excess use of additional files should be </a:t>
            </a:r>
            <a:r>
              <a:rPr lang="en-US" sz="3200" dirty="0" smtClean="0">
                <a:latin typeface="Garamond" panose="02020404030301010803" pitchFamily="18" charset="0"/>
              </a:rPr>
              <a:t>avoided.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Coding Style Tips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sumOfIntAbsolutes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//changes value of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absolute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value of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18350" y="2369706"/>
            <a:ext cx="4969682" cy="3983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506986" y="1918457"/>
            <a:ext cx="378068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85313" y="2461290"/>
            <a:ext cx="378068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985313" y="3855221"/>
            <a:ext cx="378068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5313" y="1334774"/>
            <a:ext cx="2432778" cy="3220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88048" y="1334774"/>
            <a:ext cx="652394" cy="3220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18351" y="3763637"/>
            <a:ext cx="4969682" cy="3983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5054" y="1912027"/>
            <a:ext cx="2533037" cy="119607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5054" y="3225740"/>
            <a:ext cx="2533038" cy="117424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5662" y="1334774"/>
            <a:ext cx="652394" cy="3220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Coding Style Tips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sumOfIntAbsolutes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intAbsolute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//changes value of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intAbsolute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//changes value of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absolute</a:t>
            </a: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intAbsolute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0)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//flip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signum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return</a:t>
            </a:r>
            <a:endParaRPr lang="en-US" sz="1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0734" y="1813400"/>
            <a:ext cx="3556078" cy="44091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30734" y="2342010"/>
            <a:ext cx="3556078" cy="44091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3453" y="3739081"/>
            <a:ext cx="6439687" cy="306912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672</Words>
  <Application>Microsoft Office PowerPoint</Application>
  <PresentationFormat>Widescreen</PresentationFormat>
  <Paragraphs>348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Garamond</vt:lpstr>
      <vt:lpstr>Questrial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440</cp:revision>
  <cp:lastPrinted>2017-01-27T03:37:54Z</cp:lastPrinted>
  <dcterms:created xsi:type="dcterms:W3CDTF">2017-01-24T04:47:12Z</dcterms:created>
  <dcterms:modified xsi:type="dcterms:W3CDTF">2017-08-31T07:54:55Z</dcterms:modified>
</cp:coreProperties>
</file>