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76" r:id="rId3"/>
    <p:sldId id="347" r:id="rId4"/>
    <p:sldId id="358" r:id="rId5"/>
    <p:sldId id="377" r:id="rId6"/>
    <p:sldId id="375" r:id="rId7"/>
    <p:sldId id="378" r:id="rId8"/>
    <p:sldId id="379" r:id="rId9"/>
    <p:sldId id="326" r:id="rId10"/>
  </p:sldIdLst>
  <p:sldSz cx="12192000" cy="6858000"/>
  <p:notesSz cx="9601200" cy="174164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5F98"/>
    <a:srgbClr val="000000"/>
    <a:srgbClr val="5171A8"/>
    <a:srgbClr val="E4EAF2"/>
    <a:srgbClr val="A3BDDA"/>
    <a:srgbClr val="E6ECF3"/>
    <a:srgbClr val="B8CAE1"/>
    <a:srgbClr val="A1BBD9"/>
    <a:srgbClr val="A0BAD9"/>
    <a:srgbClr val="E7E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411" autoAdjust="0"/>
  </p:normalViewPr>
  <p:slideViewPr>
    <p:cSldViewPr snapToGrid="0">
      <p:cViewPr varScale="1">
        <p:scale>
          <a:sx n="89" d="100"/>
          <a:sy n="89" d="100"/>
        </p:scale>
        <p:origin x="4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775" y="0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294AF-A87A-4BC6-84A2-69CE63FB9AA4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3863" y="2176463"/>
            <a:ext cx="10448926" cy="5878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438" y="8382000"/>
            <a:ext cx="7680325" cy="6858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6543338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775" y="16543338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A6188-11F9-4831-9563-1EE14C225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1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B185B-EA42-4372-AF99-5811CC316A67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469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B185B-EA42-4372-AF99-5811CC316A67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577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B185B-EA42-4372-AF99-5811CC316A67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7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B185B-EA42-4372-AF99-5811CC316A67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381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0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9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1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7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2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0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6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4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327E3-5BE4-4F51-B95F-9A99020077D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6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573" y="6146799"/>
            <a:ext cx="609601" cy="6096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1213296" y="2193925"/>
            <a:ext cx="10714544" cy="24701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>
                <a:latin typeface="Garamond" panose="02020404030301010803" pitchFamily="18" charset="0"/>
              </a:rPr>
              <a:t>Lab Section 10</a:t>
            </a:r>
          </a:p>
          <a:p>
            <a:pPr algn="r"/>
            <a:r>
              <a:rPr lang="en-US" sz="3600" dirty="0" smtClean="0">
                <a:latin typeface="Garamond" panose="02020404030301010803" pitchFamily="18" charset="0"/>
              </a:rPr>
              <a:t>Linked-List</a:t>
            </a:r>
            <a:endParaRPr lang="el-GR" sz="3200" dirty="0">
              <a:latin typeface="Garamond" panose="020204040303010108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60800" y="6061143"/>
            <a:ext cx="7416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 err="1" smtClean="0">
                <a:solidFill>
                  <a:srgbClr val="002E62"/>
                </a:solidFill>
                <a:latin typeface="Garamond" panose="02020404030301010803" pitchFamily="18" charset="0"/>
              </a:rPr>
              <a:t>Bahadir</a:t>
            </a:r>
            <a:r>
              <a:rPr lang="en-US" sz="24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 </a:t>
            </a:r>
            <a:r>
              <a:rPr lang="en-US" sz="2400" b="1" dirty="0" err="1" smtClean="0">
                <a:solidFill>
                  <a:srgbClr val="002E62"/>
                </a:solidFill>
                <a:latin typeface="Garamond" panose="02020404030301010803" pitchFamily="18" charset="0"/>
              </a:rPr>
              <a:t>Pehlivan</a:t>
            </a:r>
            <a:r>
              <a:rPr lang="en-US" sz="24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, Spencer Gibb, Jun Yi</a:t>
            </a:r>
          </a:p>
          <a:p>
            <a:pPr algn="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University of Nevada, Reno</a:t>
            </a: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0495280" y="2545079"/>
            <a:ext cx="1422400" cy="1046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200" b="1" dirty="0" smtClean="0">
                <a:latin typeface="Garamond" panose="02020404030301010803" pitchFamily="18" charset="0"/>
              </a:rPr>
              <a:t>CS-202</a:t>
            </a:r>
            <a:endParaRPr lang="el-GR" sz="2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3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Linked-List(s)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The Linked-List</a:t>
            </a:r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endParaRPr lang="en-US" sz="16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The Structure:</a:t>
            </a:r>
          </a:p>
          <a:p>
            <a:endParaRPr lang="en-US" sz="8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Each Node contains Data and the Address of “Next” Node in the Linked-List.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Linked-List has a Head pointer to “First” Node.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4736788" y="5132512"/>
          <a:ext cx="1394565" cy="10109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565"/>
              </a:tblGrid>
              <a:tr h="246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smtClean="0">
                          <a:effectLst/>
                          <a:latin typeface="Courier"/>
                        </a:rPr>
                        <a:t>Data</a:t>
                      </a:r>
                      <a:endParaRPr lang="en-US" sz="1600" b="1" i="1" dirty="0"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C7EB0"/>
                    </a:solidFill>
                  </a:tcPr>
                </a:tc>
              </a:tr>
              <a:tr h="2192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600" b="1" i="1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</a:tr>
              <a:tr h="191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…</a:t>
                      </a:r>
                      <a:endParaRPr lang="en-US" sz="1400" b="1" i="0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</a:tr>
              <a:tr h="191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…</a:t>
                      </a:r>
                      <a:endParaRPr lang="en-US" sz="1400" b="1" i="0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  <p:sp>
        <p:nvSpPr>
          <p:cNvPr id="13" name="Round Same Side Corner Rectangle 12"/>
          <p:cNvSpPr/>
          <p:nvPr/>
        </p:nvSpPr>
        <p:spPr>
          <a:xfrm>
            <a:off x="4741768" y="4680689"/>
            <a:ext cx="1389586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Next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14" name="Snip Single Corner Rectangle 13"/>
          <p:cNvSpPr/>
          <p:nvPr/>
        </p:nvSpPr>
        <p:spPr>
          <a:xfrm flipH="1">
            <a:off x="4741768" y="4379699"/>
            <a:ext cx="407671" cy="23870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46520" y="4271113"/>
            <a:ext cx="1576274" cy="1929959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94074" y="4354270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ourier"/>
              </a:rPr>
              <a:t>0x…</a:t>
            </a:r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14425" y="4322932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Node k</a:t>
            </a:r>
            <a:r>
              <a:rPr lang="en-US" sz="14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+</a:t>
            </a:r>
            <a:r>
              <a:rPr lang="en-US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1</a:t>
            </a:r>
            <a:endParaRPr lang="en-US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2848729" y="5132512"/>
          <a:ext cx="1394565" cy="10109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565"/>
              </a:tblGrid>
              <a:tr h="246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smtClean="0">
                          <a:effectLst/>
                          <a:latin typeface="Courier"/>
                        </a:rPr>
                        <a:t>Data</a:t>
                      </a:r>
                      <a:endParaRPr lang="en-US" sz="1600" b="1" i="1" dirty="0"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C7EB0"/>
                    </a:solidFill>
                  </a:tcPr>
                </a:tc>
              </a:tr>
              <a:tr h="2192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600" b="1" i="1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</a:tr>
              <a:tr h="191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…</a:t>
                      </a:r>
                      <a:endParaRPr lang="en-US" sz="1400" b="1" i="0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</a:tr>
              <a:tr h="191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…</a:t>
                      </a:r>
                      <a:endParaRPr lang="en-US" sz="1400" b="1" i="0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  <p:sp>
        <p:nvSpPr>
          <p:cNvPr id="19" name="Round Same Side Corner Rectangle 18"/>
          <p:cNvSpPr/>
          <p:nvPr/>
        </p:nvSpPr>
        <p:spPr>
          <a:xfrm>
            <a:off x="2853709" y="4680689"/>
            <a:ext cx="1389586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Next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20" name="Snip Single Corner Rectangle 19"/>
          <p:cNvSpPr/>
          <p:nvPr/>
        </p:nvSpPr>
        <p:spPr>
          <a:xfrm flipH="1">
            <a:off x="2853709" y="4379699"/>
            <a:ext cx="407671" cy="23870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758461" y="4271113"/>
            <a:ext cx="1576274" cy="1929959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06015" y="4354270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ourier"/>
              </a:rPr>
              <a:t>0x…</a:t>
            </a:r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26366" y="4322932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Node k</a:t>
            </a:r>
            <a:endParaRPr lang="en-US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cxnSp>
        <p:nvCxnSpPr>
          <p:cNvPr id="25" name="Elbow Connector 24"/>
          <p:cNvCxnSpPr>
            <a:stCxn id="19" idx="0"/>
            <a:endCxn id="14" idx="0"/>
          </p:cNvCxnSpPr>
          <p:nvPr/>
        </p:nvCxnSpPr>
        <p:spPr>
          <a:xfrm flipV="1">
            <a:off x="4243295" y="4499050"/>
            <a:ext cx="498473" cy="385420"/>
          </a:xfrm>
          <a:prstGeom prst="bentConnector3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Round Same Side Corner Rectangle 32"/>
          <p:cNvSpPr/>
          <p:nvPr/>
        </p:nvSpPr>
        <p:spPr>
          <a:xfrm>
            <a:off x="1373454" y="3636844"/>
            <a:ext cx="1389586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Head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8481142" y="5132512"/>
          <a:ext cx="1394565" cy="10109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565"/>
              </a:tblGrid>
              <a:tr h="246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smtClean="0">
                          <a:effectLst/>
                          <a:latin typeface="Courier"/>
                        </a:rPr>
                        <a:t>Data</a:t>
                      </a:r>
                      <a:endParaRPr lang="en-US" sz="1600" b="1" i="1" dirty="0"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C7EB0"/>
                    </a:solidFill>
                  </a:tcPr>
                </a:tc>
              </a:tr>
              <a:tr h="2192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600" b="1" i="1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</a:tr>
              <a:tr h="191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…</a:t>
                      </a:r>
                      <a:endParaRPr lang="en-US" sz="1400" b="1" i="0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</a:tr>
              <a:tr h="191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…</a:t>
                      </a:r>
                      <a:endParaRPr lang="en-US" sz="1400" b="1" i="0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  <p:sp>
        <p:nvSpPr>
          <p:cNvPr id="51" name="Round Same Side Corner Rectangle 50"/>
          <p:cNvSpPr/>
          <p:nvPr/>
        </p:nvSpPr>
        <p:spPr>
          <a:xfrm>
            <a:off x="8486122" y="4680689"/>
            <a:ext cx="1389586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Next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52" name="Snip Single Corner Rectangle 51"/>
          <p:cNvSpPr/>
          <p:nvPr/>
        </p:nvSpPr>
        <p:spPr>
          <a:xfrm flipH="1">
            <a:off x="8486122" y="4379699"/>
            <a:ext cx="407671" cy="23870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390874" y="4271113"/>
            <a:ext cx="1576274" cy="1929959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438428" y="4354270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ourier"/>
              </a:rPr>
              <a:t>0x…</a:t>
            </a:r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858779" y="4322932"/>
            <a:ext cx="1167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Node </a:t>
            </a:r>
            <a:r>
              <a:rPr lang="en-US" b="1" dirty="0" err="1" smtClean="0">
                <a:solidFill>
                  <a:prstClr val="black"/>
                </a:solidFill>
                <a:latin typeface="Garamond" panose="02020404030301010803" pitchFamily="18" charset="0"/>
              </a:rPr>
              <a:t>k</a:t>
            </a:r>
            <a:r>
              <a:rPr lang="en-US" sz="1400" b="1" dirty="0" err="1" smtClean="0">
                <a:solidFill>
                  <a:prstClr val="black"/>
                </a:solidFill>
                <a:latin typeface="Garamond" panose="02020404030301010803" pitchFamily="18" charset="0"/>
              </a:rPr>
              <a:t>+</a:t>
            </a:r>
            <a:r>
              <a:rPr lang="en-US" b="1" dirty="0" err="1">
                <a:solidFill>
                  <a:prstClr val="black"/>
                </a:solidFill>
                <a:latin typeface="Garamond" panose="02020404030301010803" pitchFamily="18" charset="0"/>
              </a:rPr>
              <a:t>n</a:t>
            </a:r>
            <a:endParaRPr lang="en-US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/>
          </p:nvPr>
        </p:nvGraphicFramePr>
        <p:xfrm>
          <a:off x="6613403" y="5132512"/>
          <a:ext cx="1394565" cy="10109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565"/>
              </a:tblGrid>
              <a:tr h="246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smtClean="0">
                          <a:effectLst/>
                          <a:latin typeface="Courier"/>
                        </a:rPr>
                        <a:t>Data</a:t>
                      </a:r>
                      <a:endParaRPr lang="en-US" sz="1600" b="1" i="1" dirty="0"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C7EB0"/>
                    </a:solidFill>
                  </a:tcPr>
                </a:tc>
              </a:tr>
              <a:tr h="2192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600" b="1" i="1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</a:tr>
              <a:tr h="191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…</a:t>
                      </a:r>
                      <a:endParaRPr lang="en-US" sz="1400" b="1" i="0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</a:tr>
              <a:tr h="191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…</a:t>
                      </a:r>
                      <a:endParaRPr lang="en-US" sz="1400" b="1" i="0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  <p:sp>
        <p:nvSpPr>
          <p:cNvPr id="57" name="Round Same Side Corner Rectangle 56"/>
          <p:cNvSpPr/>
          <p:nvPr/>
        </p:nvSpPr>
        <p:spPr>
          <a:xfrm>
            <a:off x="6618383" y="4680689"/>
            <a:ext cx="1389586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Next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58" name="Snip Single Corner Rectangle 57"/>
          <p:cNvSpPr/>
          <p:nvPr/>
        </p:nvSpPr>
        <p:spPr>
          <a:xfrm flipH="1">
            <a:off x="6618383" y="4379699"/>
            <a:ext cx="407671" cy="23870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523135" y="4271113"/>
            <a:ext cx="1576274" cy="1929959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570689" y="4354270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ourier"/>
              </a:rPr>
              <a:t>0x…</a:t>
            </a:r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991040" y="4322932"/>
            <a:ext cx="1026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Node …</a:t>
            </a:r>
            <a:endParaRPr lang="en-US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cxnSp>
        <p:nvCxnSpPr>
          <p:cNvPr id="62" name="Elbow Connector 61"/>
          <p:cNvCxnSpPr>
            <a:stCxn id="57" idx="0"/>
            <a:endCxn id="52" idx="0"/>
          </p:cNvCxnSpPr>
          <p:nvPr/>
        </p:nvCxnSpPr>
        <p:spPr>
          <a:xfrm flipV="1">
            <a:off x="8007969" y="4499050"/>
            <a:ext cx="478153" cy="385420"/>
          </a:xfrm>
          <a:prstGeom prst="bentConnector3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3" idx="0"/>
            <a:endCxn id="58" idx="0"/>
          </p:cNvCxnSpPr>
          <p:nvPr/>
        </p:nvCxnSpPr>
        <p:spPr>
          <a:xfrm flipV="1">
            <a:off x="6131354" y="4499050"/>
            <a:ext cx="487029" cy="385420"/>
          </a:xfrm>
          <a:prstGeom prst="bentConnector3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33" idx="0"/>
            <a:endCxn id="20" idx="3"/>
          </p:cNvCxnSpPr>
          <p:nvPr/>
        </p:nvCxnSpPr>
        <p:spPr>
          <a:xfrm>
            <a:off x="2763040" y="3840625"/>
            <a:ext cx="294504" cy="539074"/>
          </a:xfrm>
          <a:prstGeom prst="bentConnector2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Round Same Side Corner Rectangle 66"/>
          <p:cNvSpPr/>
          <p:nvPr/>
        </p:nvSpPr>
        <p:spPr>
          <a:xfrm>
            <a:off x="10191701" y="4674479"/>
            <a:ext cx="1228159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3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NULL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cxnSp>
        <p:nvCxnSpPr>
          <p:cNvPr id="68" name="Elbow Connector 67"/>
          <p:cNvCxnSpPr>
            <a:endCxn id="67" idx="2"/>
          </p:cNvCxnSpPr>
          <p:nvPr/>
        </p:nvCxnSpPr>
        <p:spPr>
          <a:xfrm>
            <a:off x="9875708" y="4878259"/>
            <a:ext cx="315993" cy="1"/>
          </a:xfrm>
          <a:prstGeom prst="bentConnector3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44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latin typeface="Garamond" panose="02020404030301010803" pitchFamily="18" charset="0"/>
              </a:rPr>
              <a:t>Linked-List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accent6"/>
                </a:solidFill>
                <a:latin typeface="Courier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Node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{</a:t>
            </a:r>
          </a:p>
          <a:p>
            <a:endParaRPr lang="en-US" sz="4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friend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ForwardList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;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//allows direct accessing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of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link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m_next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from list class</a:t>
            </a:r>
            <a:b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</a:b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                           //(otherwise, link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remains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inaccessible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outside of Node)</a:t>
            </a:r>
            <a:endParaRPr lang="en-US" sz="1600" b="1" dirty="0" smtClean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endParaRPr lang="en-US" sz="4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 public: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Node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()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m_next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NULL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)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{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}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Node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DataType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data,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Node*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next =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NULL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m_next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(next) ,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(data)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{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}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	    	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Node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Node&amp;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other)</a:t>
            </a:r>
            <a:endParaRPr lang="en-US" sz="1600" b="1" dirty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   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: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m_next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other.m_next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) ,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other.m_data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) { }</a:t>
            </a:r>
          </a:p>
          <a:p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DataType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G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etData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(){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;    	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}   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	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DataType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chemeClr val="accent6"/>
                </a:solidFill>
                <a:latin typeface="Courier"/>
              </a:rPr>
              <a:t>G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etData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() </a:t>
            </a:r>
            <a:r>
              <a:rPr lang="en-US" sz="1600" b="1" dirty="0" err="1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;    	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}</a:t>
            </a:r>
          </a:p>
          <a:p>
            <a:r>
              <a:rPr lang="en-US" sz="400" b="1" dirty="0" smtClean="0">
                <a:solidFill>
                  <a:srgbClr val="000000"/>
                </a:solidFill>
                <a:latin typeface="Courier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private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: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   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Node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/>
              </a:rPr>
              <a:t>m_next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; 						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DataType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;	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};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783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latin typeface="Garamond" panose="02020404030301010803" pitchFamily="18" charset="0"/>
              </a:rPr>
              <a:t>Linked-List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accent6"/>
                </a:solidFill>
                <a:latin typeface="Courier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ForwardList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{</a:t>
            </a:r>
          </a:p>
          <a:p>
            <a:endParaRPr lang="en-US" sz="4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friend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std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ostream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operator&lt;&lt;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std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ostream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os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,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NodeList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/>
              </a:rPr>
              <a:t>nodeList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);</a:t>
            </a:r>
          </a:p>
          <a:p>
            <a:r>
              <a:rPr lang="en-US" sz="400" b="1" dirty="0" smtClean="0">
                <a:solidFill>
                  <a:srgbClr val="000000"/>
                </a:solidFill>
                <a:latin typeface="Courier"/>
              </a:rPr>
              <a:t> 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public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: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   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NodeList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NodeList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size,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DataType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value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NodeList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NodeList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other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~</a:t>
            </a:r>
            <a:r>
              <a:rPr lang="en-US" sz="1600" b="1" dirty="0" err="1">
                <a:solidFill>
                  <a:schemeClr val="accent6"/>
                </a:solidFill>
                <a:latin typeface="Courier"/>
              </a:rPr>
              <a:t>NodeList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();</a:t>
            </a:r>
          </a:p>
          <a:p>
            <a:endParaRPr lang="en-US" sz="4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NodeList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operator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=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NodeList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&amp;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other);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DataType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&amp;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operator[]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size_t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position);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endParaRPr lang="en-US" sz="4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Node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First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();	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Node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Last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();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Node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Find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DataType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target);   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Node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I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nsert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DataType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target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,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DataType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value);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	       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Node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Erase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"/>
              </a:rPr>
              <a:t>DataType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&amp;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target);</a:t>
            </a:r>
          </a:p>
          <a:p>
            <a:endParaRPr lang="en-US" sz="4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size_t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size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()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bool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empty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() </a:t>
            </a:r>
            <a:r>
              <a:rPr lang="en-US" sz="1600" b="1" dirty="0" err="1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clear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();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private: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Node *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m_head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};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304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1562545" y="5619095"/>
            <a:ext cx="105246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405F98"/>
                </a:solidFill>
                <a:latin typeface="Courier"/>
              </a:rPr>
              <a:t>for </a:t>
            </a:r>
            <a:r>
              <a:rPr lang="en-US" sz="20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2000" b="1" dirty="0" smtClean="0">
                <a:solidFill>
                  <a:srgbClr val="405F98"/>
                </a:solidFill>
                <a:latin typeface="Courier"/>
              </a:rPr>
              <a:t>Node*</a:t>
            </a:r>
            <a:r>
              <a:rPr lang="en-US" sz="20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2000" b="1" dirty="0" err="1" smtClean="0">
                <a:solidFill>
                  <a:srgbClr val="262626"/>
                </a:solidFill>
                <a:latin typeface="Courier"/>
              </a:rPr>
              <a:t>curr</a:t>
            </a:r>
            <a:r>
              <a:rPr lang="en-US" sz="2000" b="1" dirty="0" smtClean="0">
                <a:solidFill>
                  <a:srgbClr val="262626"/>
                </a:solidFill>
                <a:latin typeface="Courier"/>
              </a:rPr>
              <a:t> = </a:t>
            </a:r>
            <a:r>
              <a:rPr lang="en-US" sz="2000" b="1" dirty="0" err="1" smtClean="0">
                <a:solidFill>
                  <a:srgbClr val="262626"/>
                </a:solidFill>
                <a:latin typeface="Courier"/>
              </a:rPr>
              <a:t>list</a:t>
            </a:r>
            <a:r>
              <a:rPr lang="en-US" sz="2000" b="1" dirty="0" err="1" smtClean="0">
                <a:solidFill>
                  <a:srgbClr val="405F98"/>
                </a:solidFill>
                <a:latin typeface="Courier"/>
              </a:rPr>
              <a:t>.</a:t>
            </a:r>
            <a:r>
              <a:rPr lang="en-US" sz="2000" b="1" dirty="0" err="1" smtClean="0">
                <a:solidFill>
                  <a:srgbClr val="262626"/>
                </a:solidFill>
                <a:latin typeface="Courier"/>
              </a:rPr>
              <a:t>m_head</a:t>
            </a:r>
            <a:r>
              <a:rPr lang="en-US" sz="2000" b="1" dirty="0" smtClean="0">
                <a:solidFill>
                  <a:srgbClr val="262626"/>
                </a:solidFill>
                <a:latin typeface="Courier"/>
              </a:rPr>
              <a:t>; </a:t>
            </a:r>
            <a:r>
              <a:rPr lang="en-US" sz="2000" b="1" dirty="0" err="1" smtClean="0">
                <a:solidFill>
                  <a:srgbClr val="262626"/>
                </a:solidFill>
                <a:latin typeface="Courier"/>
              </a:rPr>
              <a:t>curr</a:t>
            </a:r>
            <a:r>
              <a:rPr lang="en-US" sz="2000" b="1" dirty="0" smtClean="0">
                <a:solidFill>
                  <a:srgbClr val="262626"/>
                </a:solidFill>
                <a:latin typeface="Courier"/>
              </a:rPr>
              <a:t>!=</a:t>
            </a:r>
            <a:r>
              <a:rPr lang="en-US" sz="2000" b="1" dirty="0" smtClean="0">
                <a:solidFill>
                  <a:srgbClr val="FFC000">
                    <a:lumMod val="75000"/>
                  </a:srgbClr>
                </a:solidFill>
                <a:latin typeface="Courier"/>
              </a:rPr>
              <a:t>NULL</a:t>
            </a:r>
            <a:r>
              <a:rPr lang="en-US" sz="2000" b="1" dirty="0" smtClean="0">
                <a:solidFill>
                  <a:srgbClr val="262626"/>
                </a:solidFill>
                <a:latin typeface="Courier"/>
              </a:rPr>
              <a:t>; </a:t>
            </a:r>
            <a:r>
              <a:rPr lang="en-US" sz="2000" b="1" dirty="0" err="1" smtClean="0">
                <a:solidFill>
                  <a:srgbClr val="262626"/>
                </a:solidFill>
                <a:latin typeface="Courier"/>
              </a:rPr>
              <a:t>curr</a:t>
            </a:r>
            <a:r>
              <a:rPr lang="en-US" sz="2000" b="1" dirty="0" smtClean="0">
                <a:solidFill>
                  <a:srgbClr val="262626"/>
                </a:solidFill>
                <a:latin typeface="Courier"/>
              </a:rPr>
              <a:t> = </a:t>
            </a:r>
            <a:r>
              <a:rPr lang="en-US" sz="2000" b="1" dirty="0" err="1" smtClean="0">
                <a:solidFill>
                  <a:srgbClr val="262626"/>
                </a:solidFill>
                <a:latin typeface="Courier"/>
              </a:rPr>
              <a:t>curr</a:t>
            </a:r>
            <a:r>
              <a:rPr lang="en-US" sz="2000" b="1" dirty="0" smtClean="0">
                <a:solidFill>
                  <a:srgbClr val="405F98"/>
                </a:solidFill>
                <a:latin typeface="Courier"/>
              </a:rPr>
              <a:t>-&gt;</a:t>
            </a:r>
            <a:r>
              <a:rPr lang="en-US" sz="2000" b="1" dirty="0" err="1" smtClean="0">
                <a:solidFill>
                  <a:srgbClr val="262626"/>
                </a:solidFill>
                <a:latin typeface="Courier"/>
              </a:rPr>
              <a:t>m_link</a:t>
            </a:r>
            <a:r>
              <a:rPr lang="en-US" sz="2000" b="1" dirty="0" smtClean="0">
                <a:solidFill>
                  <a:srgbClr val="262626"/>
                </a:solidFill>
                <a:latin typeface="Courier"/>
              </a:rPr>
              <a:t>)</a:t>
            </a:r>
          </a:p>
          <a:p>
            <a:endParaRPr lang="en-US" sz="4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2000" b="1" dirty="0" smtClean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2000" b="1" dirty="0" err="1" smtClean="0">
                <a:solidFill>
                  <a:srgbClr val="262626"/>
                </a:solidFill>
                <a:latin typeface="Courier"/>
              </a:rPr>
              <a:t>cout</a:t>
            </a:r>
            <a:r>
              <a:rPr lang="en-US" sz="2000" b="1" dirty="0" smtClean="0">
                <a:solidFill>
                  <a:srgbClr val="262626"/>
                </a:solidFill>
                <a:latin typeface="Courier"/>
              </a:rPr>
              <a:t> &lt;&lt; </a:t>
            </a:r>
            <a:r>
              <a:rPr lang="en-US" sz="2000" b="1" dirty="0" err="1" smtClean="0">
                <a:solidFill>
                  <a:srgbClr val="262626"/>
                </a:solidFill>
                <a:latin typeface="Courier"/>
              </a:rPr>
              <a:t>curr</a:t>
            </a:r>
            <a:r>
              <a:rPr lang="en-US" sz="2000" b="1" dirty="0" smtClean="0">
                <a:solidFill>
                  <a:srgbClr val="405F98"/>
                </a:solidFill>
                <a:latin typeface="Courier"/>
              </a:rPr>
              <a:t>-&gt;</a:t>
            </a:r>
            <a:r>
              <a:rPr lang="en-US" sz="2000" b="1" dirty="0" err="1" smtClean="0">
                <a:solidFill>
                  <a:srgbClr val="262626"/>
                </a:solidFill>
                <a:latin typeface="Courier"/>
              </a:rPr>
              <a:t>m_data</a:t>
            </a:r>
            <a:r>
              <a:rPr lang="en-US" sz="2000" b="1" dirty="0" smtClean="0">
                <a:solidFill>
                  <a:srgbClr val="262626"/>
                </a:solidFill>
                <a:latin typeface="Courier"/>
              </a:rPr>
              <a:t> &lt;&lt; </a:t>
            </a:r>
            <a:r>
              <a:rPr lang="en-US" sz="2000" b="1" dirty="0" err="1" smtClean="0">
                <a:solidFill>
                  <a:srgbClr val="262626"/>
                </a:solidFill>
                <a:latin typeface="Courier"/>
              </a:rPr>
              <a:t>endl</a:t>
            </a:r>
            <a:r>
              <a:rPr lang="en-US" sz="2000" b="1" dirty="0" smtClean="0">
                <a:solidFill>
                  <a:srgbClr val="262626"/>
                </a:solidFill>
                <a:latin typeface="Courier"/>
              </a:rPr>
              <a:t>; </a:t>
            </a:r>
            <a:r>
              <a:rPr lang="en-US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//(overloaded) insertion for </a:t>
            </a:r>
            <a:r>
              <a:rPr lang="en-US" b="1" dirty="0" err="1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m_data</a:t>
            </a:r>
            <a:r>
              <a:rPr lang="en-US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 type</a:t>
            </a:r>
            <a:r>
              <a:rPr lang="en-US" sz="2000" b="1" dirty="0" smtClean="0">
                <a:solidFill>
                  <a:srgbClr val="262626"/>
                </a:solidFill>
                <a:latin typeface="Courier"/>
              </a:rPr>
              <a:t> </a:t>
            </a:r>
            <a:endParaRPr lang="en-US" sz="2000" dirty="0">
              <a:solidFill>
                <a:srgbClr val="262626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Linked-List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961966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Linked-List Traversal</a:t>
            </a:r>
            <a:endParaRPr lang="en-US" sz="28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endParaRPr lang="en-US" sz="16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To 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perform LL Traversal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, 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 control loop is used:</a:t>
            </a:r>
          </a:p>
          <a:p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22" name="Round Same Side Corner Rectangle 21"/>
          <p:cNvSpPr/>
          <p:nvPr/>
        </p:nvSpPr>
        <p:spPr>
          <a:xfrm>
            <a:off x="1149178" y="3389400"/>
            <a:ext cx="1389586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white"/>
                </a:solidFill>
                <a:latin typeface="Courier"/>
              </a:rPr>
              <a:t>m_head</a:t>
            </a:r>
            <a:endParaRPr lang="en-US" sz="2000" b="1" dirty="0">
              <a:solidFill>
                <a:prstClr val="white"/>
              </a:solidFill>
              <a:latin typeface="Courier"/>
            </a:endParaRPr>
          </a:p>
        </p:txBody>
      </p:sp>
      <p:cxnSp>
        <p:nvCxnSpPr>
          <p:cNvPr id="38" name="Elbow Connector 37"/>
          <p:cNvCxnSpPr>
            <a:stCxn id="22" idx="0"/>
          </p:cNvCxnSpPr>
          <p:nvPr/>
        </p:nvCxnSpPr>
        <p:spPr>
          <a:xfrm>
            <a:off x="2538764" y="3593181"/>
            <a:ext cx="332105" cy="2017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Round Same Side Corner Rectangle 41"/>
          <p:cNvSpPr/>
          <p:nvPr/>
        </p:nvSpPr>
        <p:spPr>
          <a:xfrm>
            <a:off x="1521284" y="2717890"/>
            <a:ext cx="1389586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white"/>
                </a:solidFill>
                <a:latin typeface="Courier"/>
              </a:rPr>
              <a:t>curr</a:t>
            </a:r>
            <a:endParaRPr lang="en-US" sz="2000" b="1" dirty="0">
              <a:solidFill>
                <a:prstClr val="white"/>
              </a:solidFill>
              <a:latin typeface="Courier"/>
            </a:endParaRP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4607468" y="4218112"/>
          <a:ext cx="1394565" cy="10109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565"/>
              </a:tblGrid>
              <a:tr h="246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err="1" smtClean="0">
                          <a:effectLst/>
                          <a:latin typeface="Courier"/>
                        </a:rPr>
                        <a:t>m_data</a:t>
                      </a:r>
                      <a:endParaRPr lang="en-US" sz="1600" b="1" i="1" dirty="0"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C7EB0"/>
                    </a:solidFill>
                  </a:tcPr>
                </a:tc>
              </a:tr>
              <a:tr h="2192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ouri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“name”</a:t>
                      </a:r>
                      <a:endParaRPr lang="en-US" sz="1600" b="1" i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</a:tr>
              <a:tr h="191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…</a:t>
                      </a:r>
                      <a:endParaRPr lang="en-US" sz="1400" b="1" i="0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</a:tr>
              <a:tr h="191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…</a:t>
                      </a:r>
                      <a:endParaRPr lang="en-US" sz="1400" b="1" i="0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  <p:sp>
        <p:nvSpPr>
          <p:cNvPr id="50" name="Round Same Side Corner Rectangle 49"/>
          <p:cNvSpPr/>
          <p:nvPr/>
        </p:nvSpPr>
        <p:spPr>
          <a:xfrm>
            <a:off x="4612448" y="3766289"/>
            <a:ext cx="1389586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white"/>
                </a:solidFill>
                <a:latin typeface="Courier"/>
              </a:rPr>
              <a:t>m_link</a:t>
            </a:r>
            <a:endParaRPr lang="en-US" sz="2000" b="1" dirty="0">
              <a:solidFill>
                <a:prstClr val="white"/>
              </a:solidFill>
              <a:latin typeface="Courier"/>
            </a:endParaRPr>
          </a:p>
        </p:txBody>
      </p:sp>
      <p:sp>
        <p:nvSpPr>
          <p:cNvPr id="51" name="Snip Single Corner Rectangle 50"/>
          <p:cNvSpPr/>
          <p:nvPr/>
        </p:nvSpPr>
        <p:spPr>
          <a:xfrm flipH="1">
            <a:off x="4612448" y="3465299"/>
            <a:ext cx="407671" cy="23870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517200" y="3356713"/>
            <a:ext cx="1576274" cy="1929959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564754" y="3439870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ourier"/>
              </a:rPr>
              <a:t>0x…</a:t>
            </a:r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985105" y="3408532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Node 1</a:t>
            </a:r>
            <a:endParaRPr lang="en-US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2852759" y="4218112"/>
          <a:ext cx="1394565" cy="10109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565"/>
              </a:tblGrid>
              <a:tr h="246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err="1" smtClean="0">
                          <a:effectLst/>
                          <a:latin typeface="Courier"/>
                        </a:rPr>
                        <a:t>m_data</a:t>
                      </a:r>
                      <a:endParaRPr lang="en-US" sz="1600" b="1" i="1" dirty="0"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C7EB0"/>
                    </a:solidFill>
                  </a:tcPr>
                </a:tc>
              </a:tr>
              <a:tr h="2192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ouri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“His”</a:t>
                      </a:r>
                      <a:endParaRPr lang="en-US" sz="1600" b="1" i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</a:tr>
              <a:tr h="191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…</a:t>
                      </a:r>
                      <a:endParaRPr lang="en-US" sz="1400" b="1" i="0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</a:tr>
              <a:tr h="191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…</a:t>
                      </a:r>
                      <a:endParaRPr lang="en-US" sz="1400" b="1" i="0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  <p:sp>
        <p:nvSpPr>
          <p:cNvPr id="56" name="Round Same Side Corner Rectangle 55"/>
          <p:cNvSpPr/>
          <p:nvPr/>
        </p:nvSpPr>
        <p:spPr>
          <a:xfrm>
            <a:off x="2857739" y="3766289"/>
            <a:ext cx="1389586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white"/>
                </a:solidFill>
                <a:latin typeface="Courier"/>
              </a:rPr>
              <a:t>m_link</a:t>
            </a:r>
            <a:endParaRPr lang="en-US" sz="2000" b="1" dirty="0">
              <a:solidFill>
                <a:prstClr val="white"/>
              </a:solidFill>
              <a:latin typeface="Courier"/>
            </a:endParaRPr>
          </a:p>
        </p:txBody>
      </p:sp>
      <p:sp>
        <p:nvSpPr>
          <p:cNvPr id="57" name="Snip Single Corner Rectangle 56"/>
          <p:cNvSpPr/>
          <p:nvPr/>
        </p:nvSpPr>
        <p:spPr>
          <a:xfrm flipH="1">
            <a:off x="2857739" y="3465299"/>
            <a:ext cx="407671" cy="23870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62491" y="3356713"/>
            <a:ext cx="1576274" cy="1929959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810045" y="3439870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ourier"/>
              </a:rPr>
              <a:t>0x…</a:t>
            </a:r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230396" y="3408532"/>
            <a:ext cx="90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Node 0</a:t>
            </a:r>
            <a:endParaRPr lang="en-US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cxnSp>
        <p:nvCxnSpPr>
          <p:cNvPr id="61" name="Elbow Connector 60"/>
          <p:cNvCxnSpPr>
            <a:stCxn id="56" idx="0"/>
            <a:endCxn id="51" idx="0"/>
          </p:cNvCxnSpPr>
          <p:nvPr/>
        </p:nvCxnSpPr>
        <p:spPr>
          <a:xfrm flipV="1">
            <a:off x="4247325" y="3584650"/>
            <a:ext cx="365123" cy="385420"/>
          </a:xfrm>
          <a:prstGeom prst="bentConnector3">
            <a:avLst>
              <a:gd name="adj1" fmla="val 44783"/>
            </a:avLst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68" name="Table 67"/>
          <p:cNvGraphicFramePr>
            <a:graphicFrameLocks noGrp="1"/>
          </p:cNvGraphicFramePr>
          <p:nvPr>
            <p:extLst/>
          </p:nvPr>
        </p:nvGraphicFramePr>
        <p:xfrm>
          <a:off x="6398358" y="4218112"/>
          <a:ext cx="1394565" cy="10109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565"/>
              </a:tblGrid>
              <a:tr h="246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err="1" smtClean="0">
                          <a:effectLst/>
                          <a:latin typeface="Courier"/>
                        </a:rPr>
                        <a:t>m_data</a:t>
                      </a:r>
                      <a:endParaRPr lang="en-US" sz="1600" b="1" i="1" dirty="0"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C7EB0"/>
                    </a:solidFill>
                  </a:tcPr>
                </a:tc>
              </a:tr>
              <a:tr h="2192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ouri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“is”</a:t>
                      </a:r>
                      <a:endParaRPr lang="en-US" sz="1600" b="1" i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</a:tr>
              <a:tr h="191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…</a:t>
                      </a:r>
                      <a:endParaRPr lang="en-US" sz="1400" b="1" i="0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</a:tr>
              <a:tr h="191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…</a:t>
                      </a:r>
                      <a:endParaRPr lang="en-US" sz="1400" b="1" i="0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  <p:sp>
        <p:nvSpPr>
          <p:cNvPr id="69" name="Round Same Side Corner Rectangle 68"/>
          <p:cNvSpPr/>
          <p:nvPr/>
        </p:nvSpPr>
        <p:spPr>
          <a:xfrm>
            <a:off x="6403338" y="3766289"/>
            <a:ext cx="1389586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prstClr val="white"/>
                </a:solidFill>
                <a:latin typeface="Courier"/>
              </a:rPr>
              <a:t>m_link</a:t>
            </a:r>
            <a:endParaRPr lang="en-US" sz="2000" b="1" dirty="0">
              <a:solidFill>
                <a:prstClr val="white"/>
              </a:solidFill>
              <a:latin typeface="Courier"/>
            </a:endParaRPr>
          </a:p>
        </p:txBody>
      </p:sp>
      <p:sp>
        <p:nvSpPr>
          <p:cNvPr id="70" name="Snip Single Corner Rectangle 69"/>
          <p:cNvSpPr/>
          <p:nvPr/>
        </p:nvSpPr>
        <p:spPr>
          <a:xfrm flipH="1">
            <a:off x="6403338" y="3465299"/>
            <a:ext cx="407671" cy="23870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08090" y="3356713"/>
            <a:ext cx="1576274" cy="1929959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355644" y="3439870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ourier"/>
              </a:rPr>
              <a:t>0x…</a:t>
            </a:r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775995" y="3408532"/>
            <a:ext cx="1026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Node …</a:t>
            </a:r>
            <a:endParaRPr lang="en-US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75" name="Round Same Side Corner Rectangle 74"/>
          <p:cNvSpPr/>
          <p:nvPr/>
        </p:nvSpPr>
        <p:spPr>
          <a:xfrm>
            <a:off x="9832369" y="3760079"/>
            <a:ext cx="1228159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3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NULL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cxnSp>
        <p:nvCxnSpPr>
          <p:cNvPr id="76" name="Elbow Connector 75"/>
          <p:cNvCxnSpPr>
            <a:stCxn id="78" idx="0"/>
            <a:endCxn id="75" idx="2"/>
          </p:cNvCxnSpPr>
          <p:nvPr/>
        </p:nvCxnSpPr>
        <p:spPr>
          <a:xfrm flipV="1">
            <a:off x="9526968" y="3963860"/>
            <a:ext cx="305401" cy="6210"/>
          </a:xfrm>
          <a:prstGeom prst="bentConnector3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8132402" y="4218112"/>
          <a:ext cx="1394565" cy="10109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565"/>
              </a:tblGrid>
              <a:tr h="246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err="1" smtClean="0">
                          <a:effectLst/>
                          <a:latin typeface="Courier"/>
                        </a:rPr>
                        <a:t>m_data</a:t>
                      </a:r>
                      <a:endParaRPr lang="en-US" sz="1600" b="1" i="1" dirty="0"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C7EB0"/>
                    </a:solidFill>
                  </a:tcPr>
                </a:tc>
              </a:tr>
              <a:tr h="2192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ouri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“Link!”</a:t>
                      </a:r>
                      <a:endParaRPr lang="en-US" sz="1600" b="1" i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</a:tr>
              <a:tr h="191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…</a:t>
                      </a:r>
                      <a:endParaRPr lang="en-US" sz="1400" b="1" i="0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</a:tr>
              <a:tr h="191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…</a:t>
                      </a:r>
                      <a:endParaRPr lang="en-US" sz="1400" b="1" i="0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  <p:sp>
        <p:nvSpPr>
          <p:cNvPr id="78" name="Round Same Side Corner Rectangle 77"/>
          <p:cNvSpPr/>
          <p:nvPr/>
        </p:nvSpPr>
        <p:spPr>
          <a:xfrm>
            <a:off x="8137382" y="3766289"/>
            <a:ext cx="1389586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prstClr val="white"/>
                </a:solidFill>
                <a:latin typeface="Courier"/>
              </a:rPr>
              <a:t>m_link</a:t>
            </a:r>
            <a:endParaRPr lang="en-US" sz="2000" b="1" dirty="0">
              <a:solidFill>
                <a:prstClr val="white"/>
              </a:solidFill>
              <a:latin typeface="Courier"/>
            </a:endParaRPr>
          </a:p>
        </p:txBody>
      </p:sp>
      <p:sp>
        <p:nvSpPr>
          <p:cNvPr id="79" name="Snip Single Corner Rectangle 78"/>
          <p:cNvSpPr/>
          <p:nvPr/>
        </p:nvSpPr>
        <p:spPr>
          <a:xfrm flipH="1">
            <a:off x="8137382" y="3465299"/>
            <a:ext cx="407671" cy="23870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8042134" y="3356713"/>
            <a:ext cx="1576274" cy="1929959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089688" y="3439870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ourier"/>
              </a:rPr>
              <a:t>0x…</a:t>
            </a:r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510039" y="3408532"/>
            <a:ext cx="9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Node n</a:t>
            </a:r>
            <a:endParaRPr lang="en-US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cxnSp>
        <p:nvCxnSpPr>
          <p:cNvPr id="84" name="Elbow Connector 83"/>
          <p:cNvCxnSpPr>
            <a:stCxn id="69" idx="0"/>
            <a:endCxn id="79" idx="0"/>
          </p:cNvCxnSpPr>
          <p:nvPr/>
        </p:nvCxnSpPr>
        <p:spPr>
          <a:xfrm flipV="1">
            <a:off x="7792924" y="3584650"/>
            <a:ext cx="344458" cy="385420"/>
          </a:xfrm>
          <a:prstGeom prst="bentConnector3">
            <a:avLst>
              <a:gd name="adj1" fmla="val 43363"/>
            </a:avLst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50" idx="0"/>
            <a:endCxn id="70" idx="0"/>
          </p:cNvCxnSpPr>
          <p:nvPr/>
        </p:nvCxnSpPr>
        <p:spPr>
          <a:xfrm flipV="1">
            <a:off x="6002034" y="3584650"/>
            <a:ext cx="401304" cy="385420"/>
          </a:xfrm>
          <a:prstGeom prst="bentConnector3">
            <a:avLst>
              <a:gd name="adj1" fmla="val 46202"/>
            </a:avLst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454579" y="3757590"/>
            <a:ext cx="1727436" cy="43989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481122" y="2677073"/>
            <a:ext cx="1515575" cy="51056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137382" y="5668094"/>
            <a:ext cx="2953113" cy="32789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233048" y="3283306"/>
            <a:ext cx="1729575" cy="48333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42" idx="0"/>
            <a:endCxn id="70" idx="3"/>
          </p:cNvCxnSpPr>
          <p:nvPr/>
        </p:nvCxnSpPr>
        <p:spPr>
          <a:xfrm>
            <a:off x="2910870" y="2921671"/>
            <a:ext cx="3696303" cy="543628"/>
          </a:xfrm>
          <a:prstGeom prst="bentConnector2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238113" y="4115337"/>
            <a:ext cx="1727436" cy="128133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061574" y="6028151"/>
            <a:ext cx="2010050" cy="32789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308091" y="5668094"/>
            <a:ext cx="1781598" cy="32587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9742303" y="3757590"/>
            <a:ext cx="1417733" cy="4398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668911" y="3294526"/>
            <a:ext cx="1729575" cy="483337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386468" y="5668094"/>
            <a:ext cx="3707005" cy="320749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67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Linked-List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961966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“</a:t>
            </a: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First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”</a:t>
            </a: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Node creation</a:t>
            </a:r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endParaRPr lang="en-US" sz="16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Declares a pointer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variable </a:t>
            </a:r>
            <a:r>
              <a:rPr lang="en-US" sz="24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m_head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.</a:t>
            </a:r>
          </a:p>
          <a:p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Empty LL, so set to NULL pointer.</a:t>
            </a:r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405F98"/>
                </a:solidFill>
                <a:latin typeface="Courier"/>
              </a:rPr>
              <a:t>Node*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20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m_head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= </a:t>
            </a:r>
            <a:r>
              <a:rPr lang="en-US" sz="2000" b="1" dirty="0" smtClean="0">
                <a:solidFill>
                  <a:srgbClr val="FFC000">
                    <a:lumMod val="75000"/>
                  </a:srgbClr>
                </a:solidFill>
                <a:latin typeface="Courier"/>
              </a:rPr>
              <a:t>NULL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endParaRPr lang="en-US" sz="28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endParaRPr lang="en-US" sz="8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Dynamically 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allocate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new 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Node.</a:t>
            </a:r>
          </a:p>
          <a:p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The First in the LL, so assigned to head.</a:t>
            </a:r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20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m_head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= </a:t>
            </a:r>
            <a:r>
              <a:rPr lang="en-US" sz="2000" b="1" dirty="0">
                <a:solidFill>
                  <a:srgbClr val="70AD47"/>
                </a:solidFill>
                <a:latin typeface="Courier"/>
              </a:rPr>
              <a:t>new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2000" b="1" i="1" dirty="0">
                <a:solidFill>
                  <a:srgbClr val="405F98"/>
                </a:solidFill>
                <a:latin typeface="Courier"/>
              </a:rPr>
              <a:t>Node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endParaRPr lang="en-US" sz="8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Set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head 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Node data.</a:t>
            </a:r>
            <a:endParaRPr lang="en-US" sz="24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Link set to </a:t>
            </a:r>
            <a:r>
              <a:rPr lang="en-US" sz="2000" b="1" dirty="0">
                <a:solidFill>
                  <a:srgbClr val="FFC000">
                    <a:lumMod val="75000"/>
                  </a:srgbClr>
                </a:solidFill>
                <a:latin typeface="Courier"/>
              </a:rPr>
              <a:t>NULL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since it’s the only 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node.</a:t>
            </a:r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20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m_head</a:t>
            </a:r>
            <a:r>
              <a:rPr lang="en-US" sz="2000" b="1" dirty="0" smtClean="0">
                <a:solidFill>
                  <a:srgbClr val="405F98"/>
                </a:solidFill>
                <a:latin typeface="Courier"/>
              </a:rPr>
              <a:t>-</a:t>
            </a:r>
            <a:r>
              <a:rPr lang="en-US" sz="2000" b="1" dirty="0">
                <a:solidFill>
                  <a:srgbClr val="405F98"/>
                </a:solidFill>
                <a:latin typeface="Courier"/>
              </a:rPr>
              <a:t>&gt;</a:t>
            </a:r>
            <a:r>
              <a:rPr lang="en-US" sz="20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setName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20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”Alice”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</a:t>
            </a:r>
          </a:p>
          <a:p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20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m_head</a:t>
            </a:r>
            <a:r>
              <a:rPr lang="en-US" sz="2000" b="1" dirty="0" smtClean="0">
                <a:solidFill>
                  <a:srgbClr val="405F98"/>
                </a:solidFill>
                <a:latin typeface="Courier"/>
              </a:rPr>
              <a:t>-</a:t>
            </a:r>
            <a:r>
              <a:rPr lang="en-US" sz="2000" b="1" dirty="0">
                <a:solidFill>
                  <a:srgbClr val="405F98"/>
                </a:solidFill>
                <a:latin typeface="Courier"/>
              </a:rPr>
              <a:t>&gt;</a:t>
            </a:r>
            <a:r>
              <a:rPr lang="en-US" sz="20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setData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(95);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/>
            </a:r>
            <a:b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</a:b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20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m_head</a:t>
            </a:r>
            <a:r>
              <a:rPr lang="en-US" sz="2000" b="1" dirty="0" smtClean="0">
                <a:solidFill>
                  <a:srgbClr val="405F98"/>
                </a:solidFill>
                <a:latin typeface="Courier"/>
              </a:rPr>
              <a:t>-</a:t>
            </a:r>
            <a:r>
              <a:rPr lang="en-US" sz="2000" b="1" dirty="0">
                <a:solidFill>
                  <a:srgbClr val="405F98"/>
                </a:solidFill>
                <a:latin typeface="Courier"/>
              </a:rPr>
              <a:t>&gt;</a:t>
            </a:r>
            <a:r>
              <a:rPr lang="en-US" sz="20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setLink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2000" b="1" dirty="0">
                <a:solidFill>
                  <a:srgbClr val="FFC000">
                    <a:lumMod val="75000"/>
                  </a:srgbClr>
                </a:solidFill>
                <a:latin typeface="Courier"/>
              </a:rPr>
              <a:t>NULL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</a:t>
            </a:r>
          </a:p>
          <a:p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316204" y="4103812"/>
          <a:ext cx="1394565" cy="4892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565"/>
              </a:tblGrid>
              <a:tr h="2192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ouri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“Alice”</a:t>
                      </a:r>
                      <a:endParaRPr lang="en-US" sz="1600" b="1" i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</a:tr>
              <a:tr h="191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95</a:t>
                      </a:r>
                      <a:endParaRPr lang="en-US" sz="1400" b="1" i="0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8" name="Round Same Side Corner Rectangle 7"/>
          <p:cNvSpPr/>
          <p:nvPr/>
        </p:nvSpPr>
        <p:spPr>
          <a:xfrm>
            <a:off x="9321184" y="3651989"/>
            <a:ext cx="1389586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Link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sp>
        <p:nvSpPr>
          <p:cNvPr id="9" name="Snip Single Corner Rectangle 8"/>
          <p:cNvSpPr/>
          <p:nvPr/>
        </p:nvSpPr>
        <p:spPr>
          <a:xfrm flipH="1">
            <a:off x="9321184" y="3350999"/>
            <a:ext cx="407671" cy="23870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225936" y="3242413"/>
            <a:ext cx="1576274" cy="1424837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273490" y="3325570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ourier"/>
              </a:rPr>
              <a:t>0x…</a:t>
            </a:r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693841" y="3294232"/>
            <a:ext cx="90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Node 0</a:t>
            </a:r>
            <a:endParaRPr lang="en-US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cxnSp>
        <p:nvCxnSpPr>
          <p:cNvPr id="15" name="Elbow Connector 14"/>
          <p:cNvCxnSpPr>
            <a:stCxn id="8" idx="0"/>
            <a:endCxn id="18" idx="2"/>
          </p:cNvCxnSpPr>
          <p:nvPr/>
        </p:nvCxnSpPr>
        <p:spPr>
          <a:xfrm flipH="1">
            <a:off x="9399993" y="3855770"/>
            <a:ext cx="1310777" cy="1463788"/>
          </a:xfrm>
          <a:prstGeom prst="bentConnector5">
            <a:avLst>
              <a:gd name="adj1" fmla="val -17440"/>
              <a:gd name="adj2" fmla="val 72775"/>
              <a:gd name="adj3" fmla="val 123980"/>
            </a:avLst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ound Same Side Corner Rectangle 15"/>
          <p:cNvSpPr/>
          <p:nvPr/>
        </p:nvSpPr>
        <p:spPr>
          <a:xfrm>
            <a:off x="7840929" y="2655769"/>
            <a:ext cx="1389586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prstClr val="white"/>
                </a:solidFill>
                <a:latin typeface="Garamond" panose="02020404030301010803" pitchFamily="18" charset="0"/>
              </a:rPr>
              <a:t>m</a:t>
            </a:r>
            <a:r>
              <a:rPr lang="en-US" sz="20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_head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cxnSp>
        <p:nvCxnSpPr>
          <p:cNvPr id="17" name="Elbow Connector 16"/>
          <p:cNvCxnSpPr>
            <a:stCxn id="16" idx="0"/>
            <a:endCxn id="9" idx="3"/>
          </p:cNvCxnSpPr>
          <p:nvPr/>
        </p:nvCxnSpPr>
        <p:spPr>
          <a:xfrm>
            <a:off x="9230515" y="2859550"/>
            <a:ext cx="294504" cy="491449"/>
          </a:xfrm>
          <a:prstGeom prst="bentConnector2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Round Same Side Corner Rectangle 17"/>
          <p:cNvSpPr/>
          <p:nvPr/>
        </p:nvSpPr>
        <p:spPr>
          <a:xfrm>
            <a:off x="9399993" y="5115777"/>
            <a:ext cx="1228159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3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NULL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3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Linked-List(s)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44" name="Title 1"/>
          <p:cNvSpPr>
            <a:spLocks noGrp="1"/>
          </p:cNvSpPr>
          <p:nvPr/>
        </p:nvSpPr>
        <p:spPr>
          <a:xfrm>
            <a:off x="1373454" y="1445304"/>
            <a:ext cx="961966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Linked-List Insertion</a:t>
            </a:r>
            <a:endParaRPr lang="en-US" sz="28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endParaRPr lang="en-US" sz="16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Inter-connect inserted Node into the List.</a:t>
            </a:r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7" name="Round Same Side Corner Rectangle 6"/>
          <p:cNvSpPr/>
          <p:nvPr/>
        </p:nvSpPr>
        <p:spPr>
          <a:xfrm>
            <a:off x="1149178" y="3389400"/>
            <a:ext cx="1389586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white"/>
                </a:solidFill>
                <a:latin typeface="Courier"/>
              </a:rPr>
              <a:t>m_head</a:t>
            </a:r>
            <a:endParaRPr lang="en-US" sz="2000" b="1" dirty="0">
              <a:solidFill>
                <a:prstClr val="white"/>
              </a:solidFill>
              <a:latin typeface="Courier"/>
            </a:endParaRPr>
          </a:p>
        </p:txBody>
      </p:sp>
      <p:cxnSp>
        <p:nvCxnSpPr>
          <p:cNvPr id="8" name="Elbow Connector 7"/>
          <p:cNvCxnSpPr>
            <a:stCxn id="7" idx="0"/>
          </p:cNvCxnSpPr>
          <p:nvPr/>
        </p:nvCxnSpPr>
        <p:spPr>
          <a:xfrm>
            <a:off x="2538764" y="3593181"/>
            <a:ext cx="332105" cy="2017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Round Same Side Corner Rectangle 8"/>
          <p:cNvSpPr/>
          <p:nvPr/>
        </p:nvSpPr>
        <p:spPr>
          <a:xfrm>
            <a:off x="1521284" y="2717890"/>
            <a:ext cx="1389586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white"/>
                </a:solidFill>
                <a:latin typeface="Courier"/>
              </a:rPr>
              <a:t>curr</a:t>
            </a:r>
            <a:endParaRPr lang="en-US" sz="2000" b="1" dirty="0">
              <a:solidFill>
                <a:prstClr val="white"/>
              </a:solidFill>
              <a:latin typeface="Courier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607468" y="4218112"/>
          <a:ext cx="1394565" cy="782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565"/>
              </a:tblGrid>
              <a:tr h="246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err="1" smtClean="0">
                          <a:effectLst/>
                          <a:latin typeface="Courier"/>
                        </a:rPr>
                        <a:t>m_data</a:t>
                      </a:r>
                      <a:endParaRPr lang="en-US" sz="1600" b="1" i="1" dirty="0"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C7EB0"/>
                    </a:solidFill>
                  </a:tcPr>
                </a:tc>
              </a:tr>
              <a:tr h="2192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600" b="1" i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</a:tr>
              <a:tr h="191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…</a:t>
                      </a:r>
                      <a:endParaRPr lang="en-US" sz="1400" b="1" i="0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12" name="Round Same Side Corner Rectangle 11"/>
          <p:cNvSpPr/>
          <p:nvPr/>
        </p:nvSpPr>
        <p:spPr>
          <a:xfrm>
            <a:off x="4612448" y="3766289"/>
            <a:ext cx="1389586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white"/>
                </a:solidFill>
                <a:latin typeface="Courier"/>
              </a:rPr>
              <a:t>m_next</a:t>
            </a:r>
            <a:endParaRPr lang="en-US" sz="2000" b="1" dirty="0">
              <a:solidFill>
                <a:prstClr val="white"/>
              </a:solidFill>
              <a:latin typeface="Courier"/>
            </a:endParaRPr>
          </a:p>
        </p:txBody>
      </p:sp>
      <p:sp>
        <p:nvSpPr>
          <p:cNvPr id="13" name="Snip Single Corner Rectangle 12"/>
          <p:cNvSpPr/>
          <p:nvPr/>
        </p:nvSpPr>
        <p:spPr>
          <a:xfrm flipH="1">
            <a:off x="4612448" y="3465299"/>
            <a:ext cx="407671" cy="23870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17200" y="3356713"/>
            <a:ext cx="1576274" cy="1702967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64754" y="3439870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ourier"/>
              </a:rPr>
              <a:t>0x…</a:t>
            </a:r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85105" y="3408532"/>
            <a:ext cx="1026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Node …</a:t>
            </a:r>
            <a:endParaRPr lang="en-US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2852759" y="4218112"/>
          <a:ext cx="1394565" cy="782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565"/>
              </a:tblGrid>
              <a:tr h="2216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err="1" smtClean="0">
                          <a:effectLst/>
                          <a:latin typeface="Courier"/>
                        </a:rPr>
                        <a:t>m_data</a:t>
                      </a:r>
                      <a:endParaRPr lang="en-US" sz="1600" b="1" i="1" dirty="0"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C7EB0"/>
                    </a:solidFill>
                  </a:tcPr>
                </a:tc>
              </a:tr>
              <a:tr h="1938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600" b="1" i="1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</a:tr>
              <a:tr h="1724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…</a:t>
                      </a:r>
                      <a:endParaRPr lang="en-US" sz="1400" b="1" i="0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18" name="Round Same Side Corner Rectangle 17"/>
          <p:cNvSpPr/>
          <p:nvPr/>
        </p:nvSpPr>
        <p:spPr>
          <a:xfrm>
            <a:off x="2857739" y="3766289"/>
            <a:ext cx="1389586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white"/>
                </a:solidFill>
                <a:latin typeface="Courier"/>
              </a:rPr>
              <a:t>m_next</a:t>
            </a:r>
            <a:endParaRPr lang="en-US" sz="2000" b="1" dirty="0">
              <a:solidFill>
                <a:prstClr val="white"/>
              </a:solidFill>
              <a:latin typeface="Courier"/>
            </a:endParaRPr>
          </a:p>
        </p:txBody>
      </p:sp>
      <p:sp>
        <p:nvSpPr>
          <p:cNvPr id="19" name="Snip Single Corner Rectangle 18"/>
          <p:cNvSpPr/>
          <p:nvPr/>
        </p:nvSpPr>
        <p:spPr>
          <a:xfrm flipH="1">
            <a:off x="2857739" y="3465299"/>
            <a:ext cx="407671" cy="23870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62491" y="3356713"/>
            <a:ext cx="1576274" cy="1702967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10045" y="3439870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ourier"/>
              </a:rPr>
              <a:t>0x…</a:t>
            </a:r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30396" y="3408532"/>
            <a:ext cx="90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Node 0</a:t>
            </a:r>
            <a:endParaRPr lang="en-US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6398358" y="4218112"/>
          <a:ext cx="1394565" cy="782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565"/>
              </a:tblGrid>
              <a:tr h="246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err="1" smtClean="0">
                          <a:effectLst/>
                          <a:latin typeface="Courier"/>
                        </a:rPr>
                        <a:t>m_data</a:t>
                      </a:r>
                      <a:endParaRPr lang="en-US" sz="1600" b="1" i="1" dirty="0"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C7EB0"/>
                    </a:solidFill>
                  </a:tcPr>
                </a:tc>
              </a:tr>
              <a:tr h="2192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600" b="1" i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</a:tr>
              <a:tr h="191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…</a:t>
                      </a:r>
                      <a:endParaRPr lang="en-US" sz="1400" b="1" i="0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25" name="Round Same Side Corner Rectangle 24"/>
          <p:cNvSpPr/>
          <p:nvPr/>
        </p:nvSpPr>
        <p:spPr>
          <a:xfrm>
            <a:off x="6403338" y="3766289"/>
            <a:ext cx="1389586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white"/>
                </a:solidFill>
                <a:latin typeface="Courier"/>
              </a:rPr>
              <a:t>m_next</a:t>
            </a:r>
            <a:endParaRPr lang="en-US" sz="2000" b="1" dirty="0">
              <a:solidFill>
                <a:prstClr val="white"/>
              </a:solidFill>
              <a:latin typeface="Courier"/>
            </a:endParaRPr>
          </a:p>
        </p:txBody>
      </p:sp>
      <p:sp>
        <p:nvSpPr>
          <p:cNvPr id="26" name="Snip Single Corner Rectangle 25"/>
          <p:cNvSpPr/>
          <p:nvPr/>
        </p:nvSpPr>
        <p:spPr>
          <a:xfrm flipH="1">
            <a:off x="6403338" y="3465299"/>
            <a:ext cx="407671" cy="23870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08090" y="3356713"/>
            <a:ext cx="1576274" cy="1702967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55644" y="3439870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ourier"/>
              </a:rPr>
              <a:t>0x…</a:t>
            </a:r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30" name="Round Same Side Corner Rectangle 29"/>
          <p:cNvSpPr/>
          <p:nvPr/>
        </p:nvSpPr>
        <p:spPr>
          <a:xfrm>
            <a:off x="9832369" y="3760079"/>
            <a:ext cx="1228159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3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NULL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cxnSp>
        <p:nvCxnSpPr>
          <p:cNvPr id="31" name="Elbow Connector 30"/>
          <p:cNvCxnSpPr>
            <a:stCxn id="33" idx="0"/>
            <a:endCxn id="30" idx="2"/>
          </p:cNvCxnSpPr>
          <p:nvPr/>
        </p:nvCxnSpPr>
        <p:spPr>
          <a:xfrm flipV="1">
            <a:off x="9526968" y="3963860"/>
            <a:ext cx="305401" cy="6210"/>
          </a:xfrm>
          <a:prstGeom prst="bentConnector3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8132402" y="4218112"/>
          <a:ext cx="1394565" cy="782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565"/>
              </a:tblGrid>
              <a:tr h="246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err="1" smtClean="0">
                          <a:effectLst/>
                          <a:latin typeface="Courier"/>
                        </a:rPr>
                        <a:t>m_data</a:t>
                      </a:r>
                      <a:endParaRPr lang="en-US" sz="1600" b="1" i="1" dirty="0"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C7EB0"/>
                    </a:solidFill>
                  </a:tcPr>
                </a:tc>
              </a:tr>
              <a:tr h="2192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600" b="1" i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</a:tr>
              <a:tr h="191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…</a:t>
                      </a:r>
                      <a:endParaRPr lang="en-US" sz="1400" b="1" i="0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33" name="Round Same Side Corner Rectangle 32"/>
          <p:cNvSpPr/>
          <p:nvPr/>
        </p:nvSpPr>
        <p:spPr>
          <a:xfrm>
            <a:off x="8137382" y="3766289"/>
            <a:ext cx="1389586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white"/>
                </a:solidFill>
                <a:latin typeface="Courier"/>
              </a:rPr>
              <a:t>m_next</a:t>
            </a:r>
            <a:endParaRPr lang="en-US" sz="2000" b="1" dirty="0">
              <a:solidFill>
                <a:prstClr val="white"/>
              </a:solidFill>
              <a:latin typeface="Courier"/>
            </a:endParaRPr>
          </a:p>
        </p:txBody>
      </p:sp>
      <p:sp>
        <p:nvSpPr>
          <p:cNvPr id="34" name="Snip Single Corner Rectangle 33"/>
          <p:cNvSpPr/>
          <p:nvPr/>
        </p:nvSpPr>
        <p:spPr>
          <a:xfrm flipH="1">
            <a:off x="8137382" y="3465299"/>
            <a:ext cx="407671" cy="23870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042134" y="3356713"/>
            <a:ext cx="1576274" cy="1702967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089688" y="3439870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ourier"/>
              </a:rPr>
              <a:t>0x…</a:t>
            </a:r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510039" y="3408532"/>
            <a:ext cx="9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Node n</a:t>
            </a:r>
            <a:endParaRPr lang="en-US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481122" y="2677073"/>
            <a:ext cx="1515575" cy="51056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228784" y="3259249"/>
            <a:ext cx="1756372" cy="186200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7" name="Elbow Connector 46"/>
          <p:cNvCxnSpPr/>
          <p:nvPr/>
        </p:nvCxnSpPr>
        <p:spPr>
          <a:xfrm flipV="1">
            <a:off x="4247325" y="3584650"/>
            <a:ext cx="365123" cy="385420"/>
          </a:xfrm>
          <a:prstGeom prst="bentConnector3">
            <a:avLst>
              <a:gd name="adj1" fmla="val 44783"/>
            </a:avLst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flipV="1">
            <a:off x="6002034" y="3584650"/>
            <a:ext cx="401304" cy="385420"/>
          </a:xfrm>
          <a:prstGeom prst="bentConnector3">
            <a:avLst>
              <a:gd name="adj1" fmla="val 46202"/>
            </a:avLst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775995" y="3408532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Node k</a:t>
            </a:r>
            <a:endParaRPr lang="en-US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562545" y="5121255"/>
            <a:ext cx="105246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405F98"/>
                </a:solidFill>
                <a:latin typeface="Courier"/>
              </a:rPr>
              <a:t>for 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b="1" dirty="0" smtClean="0">
                <a:solidFill>
                  <a:srgbClr val="405F98"/>
                </a:solidFill>
                <a:latin typeface="Courier"/>
              </a:rPr>
              <a:t>Node*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curr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 =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list</a:t>
            </a:r>
            <a:r>
              <a:rPr lang="en-US" b="1" dirty="0" err="1" smtClean="0">
                <a:solidFill>
                  <a:srgbClr val="405F98"/>
                </a:solidFill>
                <a:latin typeface="Courier"/>
              </a:rPr>
              <a:t>.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m_head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;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curr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!=</a:t>
            </a:r>
            <a:r>
              <a:rPr lang="en-US" b="1" dirty="0" smtClean="0">
                <a:solidFill>
                  <a:srgbClr val="FFC000">
                    <a:lumMod val="75000"/>
                  </a:srgbClr>
                </a:solidFill>
                <a:latin typeface="Courier"/>
              </a:rPr>
              <a:t>NULL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;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curr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 =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curr</a:t>
            </a:r>
            <a:r>
              <a:rPr lang="en-US" b="1" dirty="0" smtClean="0">
                <a:solidFill>
                  <a:srgbClr val="405F98"/>
                </a:solidFill>
                <a:latin typeface="Courier"/>
              </a:rPr>
              <a:t>-&gt;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m_next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)</a:t>
            </a:r>
          </a:p>
          <a:p>
            <a:r>
              <a:rPr lang="en-US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b="1" dirty="0" smtClean="0">
                <a:solidFill>
                  <a:srgbClr val="405F98"/>
                </a:solidFill>
                <a:latin typeface="Courier"/>
              </a:rPr>
              <a:t>if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 (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curr</a:t>
            </a:r>
            <a:r>
              <a:rPr lang="en-US" b="1" dirty="0" smtClean="0">
                <a:solidFill>
                  <a:srgbClr val="405F98"/>
                </a:solidFill>
                <a:latin typeface="Courier"/>
              </a:rPr>
              <a:t>-&gt;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m_data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b="1" dirty="0" smtClean="0">
                <a:solidFill>
                  <a:srgbClr val="405F98"/>
                </a:solidFill>
                <a:latin typeface="Courier"/>
              </a:rPr>
              <a:t>==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 … ){</a:t>
            </a:r>
          </a:p>
          <a:p>
            <a:r>
              <a:rPr lang="en-US" b="1" dirty="0" smtClean="0">
                <a:solidFill>
                  <a:srgbClr val="262626"/>
                </a:solidFill>
                <a:latin typeface="Courier"/>
              </a:rPr>
              <a:t>    </a:t>
            </a:r>
            <a:r>
              <a:rPr lang="en-US" b="1" dirty="0" smtClean="0">
                <a:solidFill>
                  <a:srgbClr val="405F98"/>
                </a:solidFill>
                <a:latin typeface="Courier"/>
              </a:rPr>
              <a:t>Node*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curr_next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 =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curr</a:t>
            </a:r>
            <a:r>
              <a:rPr lang="en-US" b="1" dirty="0" smtClean="0">
                <a:solidFill>
                  <a:srgbClr val="405F98"/>
                </a:solidFill>
                <a:latin typeface="Courier"/>
              </a:rPr>
              <a:t>-&gt;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m_next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  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curr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-</a:t>
            </a:r>
            <a:r>
              <a:rPr lang="en-US" b="1" dirty="0">
                <a:solidFill>
                  <a:srgbClr val="262626"/>
                </a:solidFill>
                <a:latin typeface="Courier"/>
              </a:rPr>
              <a:t>&gt;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m_next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Courier"/>
              </a:rPr>
              <a:t>= </a:t>
            </a:r>
            <a:r>
              <a:rPr lang="en-US" b="1" dirty="0" err="1">
                <a:solidFill>
                  <a:srgbClr val="262626"/>
                </a:solidFill>
                <a:latin typeface="Courier"/>
              </a:rPr>
              <a:t>newNode_Pt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  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newNode_Pt</a:t>
            </a:r>
            <a:r>
              <a:rPr lang="en-US" b="1" dirty="0" smtClean="0">
                <a:solidFill>
                  <a:srgbClr val="405F98"/>
                </a:solidFill>
                <a:latin typeface="Courier"/>
              </a:rPr>
              <a:t>-&gt;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m_next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 =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curr_next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 } </a:t>
            </a:r>
            <a:endParaRPr lang="en-US" dirty="0">
              <a:solidFill>
                <a:srgbClr val="262626"/>
              </a:solidFill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9881160" y="2178207"/>
          <a:ext cx="1394565" cy="782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565"/>
              </a:tblGrid>
              <a:tr h="246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err="1" smtClean="0">
                          <a:effectLst/>
                          <a:latin typeface="Courier"/>
                        </a:rPr>
                        <a:t>m_data</a:t>
                      </a:r>
                      <a:endParaRPr lang="en-US" sz="1600" b="1" i="1" dirty="0"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C7EB0"/>
                    </a:solidFill>
                  </a:tcPr>
                </a:tc>
              </a:tr>
              <a:tr h="2192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600" b="1" i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</a:tr>
              <a:tr h="191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…</a:t>
                      </a:r>
                      <a:endParaRPr lang="en-US" sz="1400" b="1" i="0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57" name="Round Same Side Corner Rectangle 56"/>
          <p:cNvSpPr/>
          <p:nvPr/>
        </p:nvSpPr>
        <p:spPr>
          <a:xfrm>
            <a:off x="9886140" y="1726384"/>
            <a:ext cx="1389586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white"/>
                </a:solidFill>
                <a:latin typeface="Courier"/>
              </a:rPr>
              <a:t>m_next</a:t>
            </a:r>
            <a:endParaRPr lang="en-US" sz="2000" b="1" dirty="0">
              <a:solidFill>
                <a:prstClr val="white"/>
              </a:solidFill>
              <a:latin typeface="Courier"/>
            </a:endParaRPr>
          </a:p>
        </p:txBody>
      </p:sp>
      <p:sp>
        <p:nvSpPr>
          <p:cNvPr id="58" name="Snip Single Corner Rectangle 57"/>
          <p:cNvSpPr/>
          <p:nvPr/>
        </p:nvSpPr>
        <p:spPr>
          <a:xfrm flipH="1">
            <a:off x="9886140" y="1425394"/>
            <a:ext cx="407671" cy="23870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790892" y="1316809"/>
            <a:ext cx="1576274" cy="1710872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838446" y="1399965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ourier"/>
              </a:rPr>
              <a:t>0x…</a:t>
            </a:r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258797" y="1368627"/>
            <a:ext cx="1138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prstClr val="black"/>
                </a:solidFill>
                <a:latin typeface="Garamond" panose="02020404030301010803" pitchFamily="18" charset="0"/>
              </a:rPr>
              <a:t>n</a:t>
            </a:r>
            <a:r>
              <a:rPr lang="en-US" b="1" dirty="0" err="1" smtClean="0">
                <a:solidFill>
                  <a:prstClr val="black"/>
                </a:solidFill>
                <a:latin typeface="Garamond" panose="02020404030301010803" pitchFamily="18" charset="0"/>
              </a:rPr>
              <a:t>ewNode</a:t>
            </a:r>
            <a:endParaRPr lang="en-US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700843" y="1225029"/>
            <a:ext cx="1756372" cy="187377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3" name="Elbow Connector 62"/>
          <p:cNvCxnSpPr/>
          <p:nvPr/>
        </p:nvCxnSpPr>
        <p:spPr>
          <a:xfrm flipV="1">
            <a:off x="7792924" y="1553854"/>
            <a:ext cx="2045522" cy="2416216"/>
          </a:xfrm>
          <a:prstGeom prst="bentConnector3">
            <a:avLst>
              <a:gd name="adj1" fmla="val 7284"/>
            </a:avLst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9" idx="0"/>
            <a:endCxn id="26" idx="3"/>
          </p:cNvCxnSpPr>
          <p:nvPr/>
        </p:nvCxnSpPr>
        <p:spPr>
          <a:xfrm>
            <a:off x="2910870" y="2921671"/>
            <a:ext cx="3696303" cy="543628"/>
          </a:xfrm>
          <a:prstGeom prst="bentConnector2">
            <a:avLst/>
          </a:prstGeom>
          <a:ln w="57150">
            <a:solidFill>
              <a:schemeClr val="accent6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2" name="Round Same Side Corner Rectangle 51"/>
          <p:cNvSpPr/>
          <p:nvPr/>
        </p:nvSpPr>
        <p:spPr>
          <a:xfrm>
            <a:off x="8005908" y="2709700"/>
            <a:ext cx="1655580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white"/>
                </a:solidFill>
                <a:latin typeface="Courier"/>
              </a:rPr>
              <a:t>curr_next</a:t>
            </a:r>
            <a:endParaRPr lang="en-US" sz="2000" b="1" dirty="0">
              <a:solidFill>
                <a:prstClr val="white"/>
              </a:solidFill>
              <a:latin typeface="Courier"/>
            </a:endParaRPr>
          </a:p>
        </p:txBody>
      </p:sp>
      <p:sp>
        <p:nvSpPr>
          <p:cNvPr id="53" name="Right Arrow 52"/>
          <p:cNvSpPr/>
          <p:nvPr/>
        </p:nvSpPr>
        <p:spPr>
          <a:xfrm rot="5400000">
            <a:off x="8711930" y="3136270"/>
            <a:ext cx="236680" cy="195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4" name="Elbow Connector 63"/>
          <p:cNvCxnSpPr>
            <a:endCxn id="36" idx="0"/>
          </p:cNvCxnSpPr>
          <p:nvPr/>
        </p:nvCxnSpPr>
        <p:spPr>
          <a:xfrm flipH="1">
            <a:off x="8343123" y="1942080"/>
            <a:ext cx="2942280" cy="1497790"/>
          </a:xfrm>
          <a:prstGeom prst="bentConnector4">
            <a:avLst>
              <a:gd name="adj1" fmla="val -9496"/>
              <a:gd name="adj2" fmla="val 84455"/>
            </a:avLst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28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Linked-List(s)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44" name="Title 1"/>
          <p:cNvSpPr>
            <a:spLocks noGrp="1"/>
          </p:cNvSpPr>
          <p:nvPr/>
        </p:nvSpPr>
        <p:spPr>
          <a:xfrm>
            <a:off x="1373454" y="1445304"/>
            <a:ext cx="961966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Linked-List Node Deletion</a:t>
            </a:r>
            <a:endParaRPr lang="en-US" sz="28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endParaRPr lang="en-US" sz="16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Change the Link of </a:t>
            </a:r>
            <a:r>
              <a:rPr lang="en-US" sz="2800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predecessor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Node.</a:t>
            </a:r>
          </a:p>
          <a:p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562545" y="5121255"/>
            <a:ext cx="105246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405F98"/>
                </a:solidFill>
                <a:latin typeface="Courier"/>
              </a:rPr>
              <a:t>for 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b="1" dirty="0" smtClean="0">
                <a:solidFill>
                  <a:srgbClr val="405F98"/>
                </a:solidFill>
                <a:latin typeface="Courier"/>
              </a:rPr>
              <a:t>Node*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curr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 =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list</a:t>
            </a:r>
            <a:r>
              <a:rPr lang="en-US" b="1" dirty="0" err="1" smtClean="0">
                <a:solidFill>
                  <a:srgbClr val="405F98"/>
                </a:solidFill>
                <a:latin typeface="Courier"/>
              </a:rPr>
              <a:t>.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m_head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;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curr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!=</a:t>
            </a:r>
            <a:r>
              <a:rPr lang="en-US" b="1" dirty="0" smtClean="0">
                <a:solidFill>
                  <a:srgbClr val="FFC000">
                    <a:lumMod val="75000"/>
                  </a:srgbClr>
                </a:solidFill>
                <a:latin typeface="Courier"/>
              </a:rPr>
              <a:t>NULL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;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curr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 =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curr</a:t>
            </a:r>
            <a:r>
              <a:rPr lang="en-US" b="1" dirty="0" smtClean="0">
                <a:solidFill>
                  <a:srgbClr val="405F98"/>
                </a:solidFill>
                <a:latin typeface="Courier"/>
              </a:rPr>
              <a:t>-&gt;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m_next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)</a:t>
            </a:r>
          </a:p>
          <a:p>
            <a:r>
              <a:rPr lang="en-US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b="1" dirty="0" smtClean="0">
                <a:solidFill>
                  <a:srgbClr val="405F98"/>
                </a:solidFill>
                <a:latin typeface="Courier"/>
              </a:rPr>
              <a:t>if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 (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curr</a:t>
            </a:r>
            <a:r>
              <a:rPr lang="en-US" b="1" dirty="0" smtClean="0">
                <a:solidFill>
                  <a:srgbClr val="405F98"/>
                </a:solidFill>
                <a:latin typeface="Courier"/>
              </a:rPr>
              <a:t>-&gt;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m_next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b="1" dirty="0" smtClean="0">
                <a:solidFill>
                  <a:srgbClr val="405F98"/>
                </a:solidFill>
                <a:latin typeface="Courier"/>
              </a:rPr>
              <a:t>&amp;&amp;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curr</a:t>
            </a:r>
            <a:r>
              <a:rPr lang="en-US" b="1" dirty="0" smtClean="0">
                <a:solidFill>
                  <a:srgbClr val="405F98"/>
                </a:solidFill>
                <a:latin typeface="Courier"/>
              </a:rPr>
              <a:t>-&gt;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m_next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-&gt;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m_data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b="1" dirty="0" smtClean="0">
                <a:solidFill>
                  <a:srgbClr val="405F98"/>
                </a:solidFill>
                <a:latin typeface="Courier"/>
              </a:rPr>
              <a:t>==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 … ){</a:t>
            </a:r>
          </a:p>
          <a:p>
            <a:r>
              <a:rPr lang="en-US" b="1" dirty="0" smtClean="0">
                <a:solidFill>
                  <a:srgbClr val="262626"/>
                </a:solidFill>
                <a:latin typeface="Courier"/>
              </a:rPr>
              <a:t>    </a:t>
            </a:r>
            <a:r>
              <a:rPr lang="en-US" b="1" dirty="0" smtClean="0">
                <a:solidFill>
                  <a:srgbClr val="405F98"/>
                </a:solidFill>
                <a:latin typeface="Courier"/>
              </a:rPr>
              <a:t>Node*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curr_next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 =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curr</a:t>
            </a:r>
            <a:r>
              <a:rPr lang="en-US" b="1" dirty="0" smtClean="0">
                <a:solidFill>
                  <a:srgbClr val="405F98"/>
                </a:solidFill>
                <a:latin typeface="Courier"/>
              </a:rPr>
              <a:t>-&gt;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m_next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; </a:t>
            </a:r>
          </a:p>
          <a:p>
            <a:r>
              <a:rPr lang="en-US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  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curr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-</a:t>
            </a:r>
            <a:r>
              <a:rPr lang="en-US" b="1" dirty="0">
                <a:solidFill>
                  <a:srgbClr val="262626"/>
                </a:solidFill>
                <a:latin typeface="Courier"/>
              </a:rPr>
              <a:t>&gt;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m_next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262626"/>
                </a:solidFill>
                <a:latin typeface="Courier"/>
              </a:rPr>
              <a:t>=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curr</a:t>
            </a:r>
            <a:r>
              <a:rPr lang="en-US" b="1" dirty="0" smtClean="0">
                <a:solidFill>
                  <a:srgbClr val="405F98"/>
                </a:solidFill>
                <a:latin typeface="Courier"/>
              </a:rPr>
              <a:t>-&gt;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m_next</a:t>
            </a:r>
            <a:r>
              <a:rPr lang="en-US" b="1" dirty="0" smtClean="0">
                <a:solidFill>
                  <a:srgbClr val="405F98"/>
                </a:solidFill>
                <a:latin typeface="Courier"/>
              </a:rPr>
              <a:t>-&gt;</a:t>
            </a:r>
            <a:r>
              <a:rPr lang="en-US" b="1" smtClean="0">
                <a:solidFill>
                  <a:srgbClr val="262626"/>
                </a:solidFill>
                <a:latin typeface="Courier"/>
              </a:rPr>
              <a:t>m_next; </a:t>
            </a:r>
            <a:endParaRPr lang="en-US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b="1" dirty="0" smtClean="0">
                <a:solidFill>
                  <a:srgbClr val="262626"/>
                </a:solidFill>
                <a:latin typeface="Courier"/>
              </a:rPr>
              <a:t>    </a:t>
            </a:r>
            <a:r>
              <a:rPr lang="en-US" b="1" dirty="0" smtClean="0">
                <a:solidFill>
                  <a:srgbClr val="70AD47"/>
                </a:solidFill>
                <a:latin typeface="Courier"/>
              </a:rPr>
              <a:t>delete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b="1" dirty="0" err="1" smtClean="0">
                <a:solidFill>
                  <a:srgbClr val="262626"/>
                </a:solidFill>
                <a:latin typeface="Courier"/>
              </a:rPr>
              <a:t>curr_next</a:t>
            </a:r>
            <a:r>
              <a:rPr lang="en-US" b="1" dirty="0" smtClean="0">
                <a:solidFill>
                  <a:srgbClr val="262626"/>
                </a:solidFill>
                <a:latin typeface="Courier"/>
              </a:rPr>
              <a:t>; </a:t>
            </a:r>
          </a:p>
          <a:p>
            <a:r>
              <a:rPr lang="en-US" b="1" dirty="0" smtClean="0">
                <a:solidFill>
                  <a:srgbClr val="262626"/>
                </a:solidFill>
                <a:latin typeface="Courier"/>
              </a:rPr>
              <a:t>  } 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49" name="Round Same Side Corner Rectangle 48"/>
          <p:cNvSpPr/>
          <p:nvPr/>
        </p:nvSpPr>
        <p:spPr>
          <a:xfrm>
            <a:off x="1149178" y="3389400"/>
            <a:ext cx="1389586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white"/>
                </a:solidFill>
                <a:latin typeface="Courier"/>
              </a:rPr>
              <a:t>m_head</a:t>
            </a:r>
            <a:endParaRPr lang="en-US" sz="2000" b="1" dirty="0">
              <a:solidFill>
                <a:prstClr val="white"/>
              </a:solidFill>
              <a:latin typeface="Courier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4607468" y="4218112"/>
          <a:ext cx="1394565" cy="782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565"/>
              </a:tblGrid>
              <a:tr h="246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err="1" smtClean="0">
                          <a:effectLst/>
                          <a:latin typeface="Courier"/>
                        </a:rPr>
                        <a:t>m_data</a:t>
                      </a:r>
                      <a:endParaRPr lang="en-US" sz="1600" b="1" i="1" dirty="0"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C7EB0"/>
                    </a:solidFill>
                  </a:tcPr>
                </a:tc>
              </a:tr>
              <a:tr h="2192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600" b="1" i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</a:tr>
              <a:tr h="191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…</a:t>
                      </a:r>
                      <a:endParaRPr lang="en-US" sz="1400" b="1" i="0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51" name="Round Same Side Corner Rectangle 50"/>
          <p:cNvSpPr/>
          <p:nvPr/>
        </p:nvSpPr>
        <p:spPr>
          <a:xfrm>
            <a:off x="4612448" y="3766289"/>
            <a:ext cx="1389586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white"/>
                </a:solidFill>
                <a:latin typeface="Courier"/>
              </a:rPr>
              <a:t>m_link</a:t>
            </a:r>
            <a:endParaRPr lang="en-US" sz="2000" b="1" dirty="0">
              <a:solidFill>
                <a:prstClr val="white"/>
              </a:solidFill>
              <a:latin typeface="Courier"/>
            </a:endParaRPr>
          </a:p>
        </p:txBody>
      </p:sp>
      <p:sp>
        <p:nvSpPr>
          <p:cNvPr id="52" name="Snip Single Corner Rectangle 51"/>
          <p:cNvSpPr/>
          <p:nvPr/>
        </p:nvSpPr>
        <p:spPr>
          <a:xfrm flipH="1">
            <a:off x="4612448" y="3465299"/>
            <a:ext cx="407671" cy="23870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517200" y="3356713"/>
            <a:ext cx="1576274" cy="1702967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564754" y="3439870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ourier"/>
              </a:rPr>
              <a:t>0x…</a:t>
            </a:r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985105" y="3408532"/>
            <a:ext cx="1026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Node …</a:t>
            </a:r>
            <a:endParaRPr lang="en-US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/>
          </p:nvPr>
        </p:nvGraphicFramePr>
        <p:xfrm>
          <a:off x="2852759" y="4218112"/>
          <a:ext cx="1394565" cy="782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565"/>
              </a:tblGrid>
              <a:tr h="2216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err="1" smtClean="0">
                          <a:effectLst/>
                          <a:latin typeface="Courier"/>
                        </a:rPr>
                        <a:t>m_data</a:t>
                      </a:r>
                      <a:endParaRPr lang="en-US" sz="1600" b="1" i="1" dirty="0"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C7EB0"/>
                    </a:solidFill>
                  </a:tcPr>
                </a:tc>
              </a:tr>
              <a:tr h="1938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600" b="1" i="1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</a:tr>
              <a:tr h="1724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…</a:t>
                      </a:r>
                      <a:endParaRPr lang="en-US" sz="1400" b="1" i="0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57" name="Round Same Side Corner Rectangle 56"/>
          <p:cNvSpPr/>
          <p:nvPr/>
        </p:nvSpPr>
        <p:spPr>
          <a:xfrm>
            <a:off x="2857739" y="3766289"/>
            <a:ext cx="1389586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white"/>
                </a:solidFill>
                <a:latin typeface="Courier"/>
              </a:rPr>
              <a:t>m_link</a:t>
            </a:r>
            <a:endParaRPr lang="en-US" sz="2000" b="1" dirty="0">
              <a:solidFill>
                <a:prstClr val="white"/>
              </a:solidFill>
              <a:latin typeface="Courier"/>
            </a:endParaRPr>
          </a:p>
        </p:txBody>
      </p:sp>
      <p:sp>
        <p:nvSpPr>
          <p:cNvPr id="58" name="Snip Single Corner Rectangle 57"/>
          <p:cNvSpPr/>
          <p:nvPr/>
        </p:nvSpPr>
        <p:spPr>
          <a:xfrm flipH="1">
            <a:off x="2857739" y="3465299"/>
            <a:ext cx="407671" cy="23870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762491" y="3356713"/>
            <a:ext cx="1576274" cy="1702967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10045" y="3439870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ourier"/>
              </a:rPr>
              <a:t>0x…</a:t>
            </a:r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/>
          </p:nvPr>
        </p:nvGraphicFramePr>
        <p:xfrm>
          <a:off x="6398358" y="4218112"/>
          <a:ext cx="1394565" cy="782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565"/>
              </a:tblGrid>
              <a:tr h="246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err="1" smtClean="0">
                          <a:effectLst/>
                          <a:latin typeface="Courier"/>
                        </a:rPr>
                        <a:t>m_data</a:t>
                      </a:r>
                      <a:endParaRPr lang="en-US" sz="1600" b="1" i="1" dirty="0"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C7EB0"/>
                    </a:solidFill>
                  </a:tcPr>
                </a:tc>
              </a:tr>
              <a:tr h="2192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600" b="1" i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</a:tr>
              <a:tr h="191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…</a:t>
                      </a:r>
                      <a:endParaRPr lang="en-US" sz="1400" b="1" i="0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62" name="Round Same Side Corner Rectangle 61"/>
          <p:cNvSpPr/>
          <p:nvPr/>
        </p:nvSpPr>
        <p:spPr>
          <a:xfrm>
            <a:off x="6403338" y="3766289"/>
            <a:ext cx="1389586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prstClr val="white"/>
                </a:solidFill>
                <a:latin typeface="Courier"/>
              </a:rPr>
              <a:t>m_link</a:t>
            </a:r>
            <a:endParaRPr lang="en-US" sz="2000" b="1" dirty="0">
              <a:solidFill>
                <a:prstClr val="white"/>
              </a:solidFill>
              <a:latin typeface="Courier"/>
            </a:endParaRPr>
          </a:p>
        </p:txBody>
      </p:sp>
      <p:sp>
        <p:nvSpPr>
          <p:cNvPr id="63" name="Snip Single Corner Rectangle 62"/>
          <p:cNvSpPr/>
          <p:nvPr/>
        </p:nvSpPr>
        <p:spPr>
          <a:xfrm flipH="1">
            <a:off x="6403338" y="3465299"/>
            <a:ext cx="407671" cy="23870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308090" y="3356713"/>
            <a:ext cx="1576274" cy="1702967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355644" y="3439870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ourier"/>
              </a:rPr>
              <a:t>0x…</a:t>
            </a:r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66" name="Round Same Side Corner Rectangle 65"/>
          <p:cNvSpPr/>
          <p:nvPr/>
        </p:nvSpPr>
        <p:spPr>
          <a:xfrm>
            <a:off x="9832369" y="3760079"/>
            <a:ext cx="1228159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3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NULL</a:t>
            </a:r>
            <a:endParaRPr lang="en-US" sz="2000" b="1" dirty="0">
              <a:solidFill>
                <a:prstClr val="white"/>
              </a:solidFill>
              <a:latin typeface="Garamond" panose="02020404030301010803" pitchFamily="18" charset="0"/>
            </a:endParaRPr>
          </a:p>
        </p:txBody>
      </p:sp>
      <p:cxnSp>
        <p:nvCxnSpPr>
          <p:cNvPr id="67" name="Elbow Connector 66"/>
          <p:cNvCxnSpPr>
            <a:stCxn id="69" idx="0"/>
            <a:endCxn id="66" idx="2"/>
          </p:cNvCxnSpPr>
          <p:nvPr/>
        </p:nvCxnSpPr>
        <p:spPr>
          <a:xfrm flipV="1">
            <a:off x="9526968" y="3963860"/>
            <a:ext cx="305401" cy="6210"/>
          </a:xfrm>
          <a:prstGeom prst="bentConnector3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68" name="Table 67"/>
          <p:cNvGraphicFramePr>
            <a:graphicFrameLocks noGrp="1"/>
          </p:cNvGraphicFramePr>
          <p:nvPr>
            <p:extLst/>
          </p:nvPr>
        </p:nvGraphicFramePr>
        <p:xfrm>
          <a:off x="8132402" y="4218112"/>
          <a:ext cx="1394565" cy="782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565"/>
              </a:tblGrid>
              <a:tr h="246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err="1" smtClean="0">
                          <a:effectLst/>
                          <a:latin typeface="Courier"/>
                        </a:rPr>
                        <a:t>m_data</a:t>
                      </a:r>
                      <a:endParaRPr lang="en-US" sz="1600" b="1" i="1" dirty="0"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5C7EB0"/>
                    </a:solidFill>
                  </a:tcPr>
                </a:tc>
              </a:tr>
              <a:tr h="2192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600" b="1" i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2DEEF"/>
                    </a:solidFill>
                  </a:tcPr>
                </a:tc>
              </a:tr>
              <a:tr h="1918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dirty="0" smtClean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…</a:t>
                      </a:r>
                      <a:endParaRPr lang="en-US" sz="1400" b="1" i="0" dirty="0">
                        <a:solidFill>
                          <a:srgbClr val="262626"/>
                        </a:solidFill>
                        <a:effectLst/>
                        <a:latin typeface="Couri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69" name="Round Same Side Corner Rectangle 68"/>
          <p:cNvSpPr/>
          <p:nvPr/>
        </p:nvSpPr>
        <p:spPr>
          <a:xfrm>
            <a:off x="8137382" y="3766289"/>
            <a:ext cx="1389586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prstClr val="white"/>
                </a:solidFill>
                <a:latin typeface="Courier"/>
              </a:rPr>
              <a:t>m_link</a:t>
            </a:r>
            <a:endParaRPr lang="en-US" sz="2000" b="1" dirty="0">
              <a:solidFill>
                <a:prstClr val="white"/>
              </a:solidFill>
              <a:latin typeface="Courier"/>
            </a:endParaRPr>
          </a:p>
        </p:txBody>
      </p:sp>
      <p:sp>
        <p:nvSpPr>
          <p:cNvPr id="70" name="Snip Single Corner Rectangle 69"/>
          <p:cNvSpPr/>
          <p:nvPr/>
        </p:nvSpPr>
        <p:spPr>
          <a:xfrm flipH="1">
            <a:off x="8137382" y="3465299"/>
            <a:ext cx="407671" cy="238701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042134" y="3356713"/>
            <a:ext cx="1576274" cy="1702967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089688" y="3439870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Courier"/>
              </a:rPr>
              <a:t>0x…</a:t>
            </a:r>
            <a:endParaRPr lang="en-US" sz="1400" b="1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510039" y="3408532"/>
            <a:ext cx="9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Node n</a:t>
            </a:r>
            <a:endParaRPr lang="en-US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cxnSp>
        <p:nvCxnSpPr>
          <p:cNvPr id="74" name="Elbow Connector 73"/>
          <p:cNvCxnSpPr/>
          <p:nvPr/>
        </p:nvCxnSpPr>
        <p:spPr>
          <a:xfrm flipV="1">
            <a:off x="6002034" y="3584650"/>
            <a:ext cx="401304" cy="385420"/>
          </a:xfrm>
          <a:prstGeom prst="bentConnector3">
            <a:avLst>
              <a:gd name="adj1" fmla="val 46202"/>
            </a:avLst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775995" y="3408532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Node k</a:t>
            </a:r>
            <a:endParaRPr lang="en-US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cxnSp>
        <p:nvCxnSpPr>
          <p:cNvPr id="76" name="Elbow Connector 75"/>
          <p:cNvCxnSpPr>
            <a:stCxn id="62" idx="0"/>
            <a:endCxn id="70" idx="0"/>
          </p:cNvCxnSpPr>
          <p:nvPr/>
        </p:nvCxnSpPr>
        <p:spPr>
          <a:xfrm flipV="1">
            <a:off x="7792924" y="3584650"/>
            <a:ext cx="344458" cy="385420"/>
          </a:xfrm>
          <a:prstGeom prst="bentConnector3">
            <a:avLst>
              <a:gd name="adj1" fmla="val 40045"/>
            </a:avLst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436196" y="3277354"/>
            <a:ext cx="1774479" cy="18559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78" name="Elbow Connector 77"/>
          <p:cNvCxnSpPr/>
          <p:nvPr/>
        </p:nvCxnSpPr>
        <p:spPr>
          <a:xfrm>
            <a:off x="2538764" y="3593181"/>
            <a:ext cx="332105" cy="2017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3230396" y="3408532"/>
            <a:ext cx="90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Node 0</a:t>
            </a:r>
            <a:endParaRPr lang="en-US" b="1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  <p:cxnSp>
        <p:nvCxnSpPr>
          <p:cNvPr id="80" name="Elbow Connector 79"/>
          <p:cNvCxnSpPr/>
          <p:nvPr/>
        </p:nvCxnSpPr>
        <p:spPr>
          <a:xfrm flipV="1">
            <a:off x="4247325" y="3584650"/>
            <a:ext cx="365123" cy="385420"/>
          </a:xfrm>
          <a:prstGeom prst="bentConnector3">
            <a:avLst>
              <a:gd name="adj1" fmla="val 44783"/>
            </a:avLst>
          </a:prstGeom>
          <a:ln w="57150">
            <a:solidFill>
              <a:srgbClr val="C0000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Round Same Side Corner Rectangle 80"/>
          <p:cNvSpPr/>
          <p:nvPr/>
        </p:nvSpPr>
        <p:spPr>
          <a:xfrm>
            <a:off x="4476490" y="2709700"/>
            <a:ext cx="1655580" cy="407561"/>
          </a:xfrm>
          <a:prstGeom prst="round2SameRect">
            <a:avLst/>
          </a:prstGeom>
          <a:solidFill>
            <a:srgbClr val="C00000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white"/>
                </a:solidFill>
                <a:latin typeface="Courier"/>
              </a:rPr>
              <a:t>curr_next</a:t>
            </a:r>
            <a:endParaRPr lang="en-US" sz="2000" b="1" dirty="0">
              <a:solidFill>
                <a:prstClr val="white"/>
              </a:solidFill>
              <a:latin typeface="Courier"/>
            </a:endParaRPr>
          </a:p>
        </p:txBody>
      </p:sp>
      <p:sp>
        <p:nvSpPr>
          <p:cNvPr id="82" name="Right Arrow 81"/>
          <p:cNvSpPr/>
          <p:nvPr/>
        </p:nvSpPr>
        <p:spPr>
          <a:xfrm rot="5400000">
            <a:off x="5182512" y="3136270"/>
            <a:ext cx="236680" cy="19541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3" name="Elbow Connector 82"/>
          <p:cNvCxnSpPr>
            <a:stCxn id="57" idx="3"/>
            <a:endCxn id="63" idx="3"/>
          </p:cNvCxnSpPr>
          <p:nvPr/>
        </p:nvCxnSpPr>
        <p:spPr>
          <a:xfrm rot="5400000" flipH="1" flipV="1">
            <a:off x="4929357" y="2088474"/>
            <a:ext cx="300990" cy="3054641"/>
          </a:xfrm>
          <a:prstGeom prst="bentConnector3">
            <a:avLst>
              <a:gd name="adj1" fmla="val 197004"/>
            </a:avLst>
          </a:prstGeom>
          <a:ln w="57150">
            <a:solidFill>
              <a:schemeClr val="accent6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Round Same Side Corner Rectangle 83"/>
          <p:cNvSpPr/>
          <p:nvPr/>
        </p:nvSpPr>
        <p:spPr>
          <a:xfrm>
            <a:off x="1521284" y="2717890"/>
            <a:ext cx="1389586" cy="407561"/>
          </a:xfrm>
          <a:prstGeom prst="round2Same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0" lon="0" rev="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white"/>
                </a:solidFill>
                <a:latin typeface="Courier"/>
              </a:rPr>
              <a:t>curr</a:t>
            </a:r>
            <a:endParaRPr lang="en-US" sz="2000" b="1" dirty="0">
              <a:solidFill>
                <a:prstClr val="white"/>
              </a:solidFill>
              <a:latin typeface="Courier"/>
            </a:endParaRPr>
          </a:p>
        </p:txBody>
      </p:sp>
      <p:cxnSp>
        <p:nvCxnSpPr>
          <p:cNvPr id="85" name="Elbow Connector 84"/>
          <p:cNvCxnSpPr>
            <a:stCxn id="84" idx="0"/>
            <a:endCxn id="60" idx="0"/>
          </p:cNvCxnSpPr>
          <p:nvPr/>
        </p:nvCxnSpPr>
        <p:spPr>
          <a:xfrm>
            <a:off x="2910870" y="2921671"/>
            <a:ext cx="152610" cy="518199"/>
          </a:xfrm>
          <a:prstGeom prst="bentConnector2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37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213296" y="2193925"/>
            <a:ext cx="10714544" cy="24701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Time for </a:t>
            </a:r>
            <a:r>
              <a:rPr lang="en-US" sz="3600" dirty="0" smtClean="0">
                <a:solidFill>
                  <a:srgbClr val="405F98"/>
                </a:solidFill>
                <a:latin typeface="Garamond" panose="02020404030301010803" pitchFamily="18" charset="0"/>
              </a:rPr>
              <a:t>Questions </a:t>
            </a:r>
            <a:r>
              <a:rPr lang="en-US" sz="3600" dirty="0" smtClean="0">
                <a:solidFill>
                  <a:srgbClr val="262626"/>
                </a:solidFill>
                <a:latin typeface="Garamond" panose="02020404030301010803" pitchFamily="18" charset="0"/>
              </a:rPr>
              <a:t>!</a:t>
            </a: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0495280" y="2545079"/>
            <a:ext cx="1422400" cy="1046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CS-202</a:t>
            </a:r>
            <a:endParaRPr lang="el-GR" sz="2800" b="1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95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618</Words>
  <Application>Microsoft Office PowerPoint</Application>
  <PresentationFormat>Widescreen</PresentationFormat>
  <Paragraphs>248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Courier</vt:lpstr>
      <vt:lpstr>Garamond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Christos Papachristos</dc:creator>
  <cp:lastModifiedBy>Christos Papachristos</cp:lastModifiedBy>
  <cp:revision>800</cp:revision>
  <cp:lastPrinted>2017-01-27T03:37:54Z</cp:lastPrinted>
  <dcterms:created xsi:type="dcterms:W3CDTF">2017-01-24T04:47:12Z</dcterms:created>
  <dcterms:modified xsi:type="dcterms:W3CDTF">2017-11-09T10:21:29Z</dcterms:modified>
</cp:coreProperties>
</file>