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90" r:id="rId3"/>
    <p:sldId id="392" r:id="rId4"/>
    <p:sldId id="391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326" r:id="rId16"/>
  </p:sldIdLst>
  <p:sldSz cx="12192000" cy="6858000"/>
  <p:notesSz cx="9601200" cy="17416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05F98"/>
    <a:srgbClr val="5171A8"/>
    <a:srgbClr val="E4EAF2"/>
    <a:srgbClr val="A3BDDA"/>
    <a:srgbClr val="E6ECF3"/>
    <a:srgbClr val="B8CAE1"/>
    <a:srgbClr val="A1BBD9"/>
    <a:srgbClr val="A0BAD9"/>
    <a:srgbClr val="E7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11" autoAdjust="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294AF-A87A-4BC6-84A2-69CE63FB9AA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3863" y="2176463"/>
            <a:ext cx="10448926" cy="587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8382000"/>
            <a:ext cx="7680325" cy="6858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16543338"/>
            <a:ext cx="4160838" cy="873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6188-11F9-4831-9563-1EE14C225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27E3-5BE4-4F51-B95F-9A99020077D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3" y="6146799"/>
            <a:ext cx="609601" cy="6096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Lab Section 11</a:t>
            </a:r>
          </a:p>
          <a:p>
            <a:pPr algn="r"/>
            <a:r>
              <a:rPr lang="en-US" sz="3600" dirty="0" err="1" smtClean="0">
                <a:latin typeface="Garamond" panose="02020404030301010803" pitchFamily="18" charset="0"/>
              </a:rPr>
              <a:t>Templated</a:t>
            </a:r>
            <a:r>
              <a:rPr lang="en-US" sz="3600" dirty="0" smtClean="0">
                <a:latin typeface="Garamond" panose="02020404030301010803" pitchFamily="18" charset="0"/>
              </a:rPr>
              <a:t> Queue</a:t>
            </a:r>
            <a:endParaRPr lang="el-GR" sz="32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0800" y="6061143"/>
            <a:ext cx="741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Bahadir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 smtClean="0">
                <a:solidFill>
                  <a:srgbClr val="002E62"/>
                </a:solidFill>
                <a:latin typeface="Garamond" panose="02020404030301010803" pitchFamily="18" charset="0"/>
              </a:rPr>
              <a:t>Pehlivan</a:t>
            </a:r>
            <a:r>
              <a:rPr lang="en-US" sz="24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, Spencer Gibb, Jun Yi</a:t>
            </a:r>
          </a:p>
          <a:p>
            <a:pPr algn="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University of Nevada, Reno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4(e):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void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Queue&lt;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&gt;::Push(</a:t>
            </a:r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const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&amp; value){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if (!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)  </a:t>
            </a:r>
            <a:r>
              <a:rPr lang="fr-FR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empty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back and front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initialized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new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&lt;T&gt;(value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else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append to back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then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update back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new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&lt;T&gt;(value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void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Queue&lt;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&gt;::Pop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if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&gt;*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del_Pt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delete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del_Pt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if (!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)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//no more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elements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after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popping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last one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NULL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930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4(f):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size_t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Queue&lt;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&gt;::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S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ize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const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size_t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size = 0;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&gt;*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trav_Pt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trav_Pt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 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//traverse to count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++size;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trav_Pt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trav_Pt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return size;</a:t>
            </a:r>
          </a:p>
          <a:p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15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4(g):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void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Queue&lt;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&gt;::</a:t>
            </a:r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Clear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//traverse to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deallocate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&gt;*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del_Pt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delete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del_Pt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NULL;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//reset pointers to NULL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NULL;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//reset pointers to NULL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336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4(h):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Queue&lt;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&gt;::</a:t>
            </a:r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Serialize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std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::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ostream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&amp; os)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const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&gt;*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out_Pt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out_Pt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//traverse to output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os &lt;&lt;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out_Pt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GetData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() &lt;&lt; " ";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out_Pt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out_Pt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182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5: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non-member method Implementations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::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ostream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&amp; operator&lt;&lt;(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::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ostream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&amp;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Queue&lt;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&gt;&amp; queue){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queue.Serialize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 return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384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Time for </a:t>
            </a:r>
            <a:r>
              <a:rPr lang="en-US" sz="36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Questions </a:t>
            </a:r>
            <a:r>
              <a:rPr lang="en-US" sz="36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CS-202</a:t>
            </a:r>
            <a:endParaRPr lang="el-GR" sz="2800" b="1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Lab Sections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5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1: Forward Declarations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forward declaration of (any) class or function that will be a friend of Node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//forward declaration of (any) class or function that will be a friend of Queue</a:t>
            </a:r>
          </a:p>
          <a:p>
            <a:r>
              <a:rPr lang="en-US" sz="1600" b="1" dirty="0">
                <a:solidFill>
                  <a:srgbClr val="70AD47"/>
                </a:solidFill>
                <a:latin typeface="Courier"/>
              </a:rPr>
              <a:t>template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class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::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"/>
              </a:rPr>
              <a:t>ostream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operator&lt;&lt;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::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"/>
              </a:rPr>
              <a:t>ostream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,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 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queue);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681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2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: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Node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c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lass Declaration 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friend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&gt;; 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declaration of </a:t>
            </a:r>
            <a:r>
              <a:rPr lang="en-US" sz="1600" b="1" dirty="0" err="1">
                <a:solidFill>
                  <a:srgbClr val="ED7D31">
                    <a:lumMod val="75000"/>
                  </a:srgb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 friend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class, the compiler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/>
            </a:r>
            <a:b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</a:b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                        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//it’s a </a:t>
            </a:r>
            <a:r>
              <a:rPr lang="en-US" sz="1600" b="1" dirty="0" err="1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templated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 class because of forward declaration</a:t>
            </a:r>
            <a:endParaRPr lang="en-US" sz="1600" b="1" dirty="0" smtClean="0">
              <a:solidFill>
                <a:srgbClr val="ED7D31">
                  <a:lumMod val="75000"/>
                </a:srgbClr>
              </a:solidFill>
              <a:latin typeface="Courier"/>
            </a:endParaRP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 public: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smtClean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 { }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T&amp;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data,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next = </a:t>
            </a:r>
            <a:r>
              <a:rPr lang="en-US" sz="1600" b="1" dirty="0">
                <a:solidFill>
                  <a:srgbClr val="FFC000">
                    <a:lumMod val="75000"/>
                  </a:srgb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(next) ,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(data)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{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other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 ,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) { }</a:t>
            </a:r>
          </a:p>
          <a:p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GetData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(){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} 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by-Reference access to data (allows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mutation)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G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etData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{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 </a:t>
            </a:r>
            <a:r>
              <a:rPr lang="en-US" sz="1600" b="1" dirty="0">
                <a:solidFill>
                  <a:srgbClr val="ED7D31">
                    <a:lumMod val="75000"/>
                  </a:srgbClr>
                </a:solidFill>
                <a:latin typeface="Courier"/>
              </a:rPr>
              <a:t>//by-Reference access to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>read data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400" b="1" dirty="0" smtClean="0">
                <a:solidFill>
                  <a:srgbClr val="000000"/>
                </a:solidFill>
                <a:latin typeface="Courier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  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 					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;	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804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3: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Queue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 Declaration 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friend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operator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&lt;&lt;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&lt; &gt; 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queue);</a:t>
            </a:r>
          </a:p>
          <a:p>
            <a:r>
              <a:rPr lang="en-US" sz="400" b="1" dirty="0" smtClean="0">
                <a:solidFill>
                  <a:srgbClr val="000000"/>
                </a:solidFill>
                <a:latin typeface="Courier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public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  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count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T&amp;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value =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 );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other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~Queue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operator=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rhs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Front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Front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Back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	  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Back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Push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T&amp;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value);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	       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Pop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472C4">
                    <a:lumMod val="75000"/>
                  </a:srgbClr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Serialize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std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ostream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&amp;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os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</a:t>
            </a:r>
            <a: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  <a:t/>
            </a:r>
            <a:br>
              <a:rPr lang="en-US" sz="1600" b="1" dirty="0" smtClean="0">
                <a:solidFill>
                  <a:srgbClr val="ED7D31">
                    <a:lumMod val="75000"/>
                  </a:srgbClr>
                </a:solidFill>
                <a:latin typeface="Courier"/>
              </a:rPr>
            </a:br>
            <a:endParaRPr lang="en-US" sz="4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rgbClr val="4472C4">
                    <a:lumMod val="75000"/>
                  </a:srgbClr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size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empty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() </a:t>
            </a:r>
            <a:r>
              <a:rPr lang="en-US" sz="1600" b="1" dirty="0" err="1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70AD47"/>
                </a:solidFill>
                <a:latin typeface="Courier"/>
              </a:rPr>
              <a:t>clear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70AD47"/>
                </a:solidFill>
                <a:latin typeface="Courier"/>
              </a:rPr>
              <a:t>private: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m_front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*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"/>
              </a:rPr>
              <a:t>m_back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};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4650" y="2427006"/>
            <a:ext cx="1895593" cy="41874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3463" y="3273039"/>
            <a:ext cx="501539" cy="324740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4(a):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::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Queue()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 NULL ),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 NULL )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Queue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::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Queue(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size_t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count,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const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&amp; 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value = 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())</a:t>
            </a:r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 NULL ), 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//new in body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might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always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fail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 NULL ) 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//new in body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might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always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fail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if (count){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*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currNode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new </a:t>
            </a:r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value);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(--count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)</a:t>
            </a:r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currNode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currNode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new </a:t>
            </a:r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Node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&gt;(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value);</a:t>
            </a:r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 //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currNode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= NULL; //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unnecessary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, NULL-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initialized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by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2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4(a):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Queue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en-US" sz="1600" b="1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::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Queue(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const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Queue&lt;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&gt;&amp;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: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 NULL ), 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//new in body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might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always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fail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 NULL )  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//new in body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might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always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fail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&gt;*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other.m_front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if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&gt;*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myNode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new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); 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myNode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myNode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new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);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myNode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952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4(b):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Queue&lt;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&gt;::~Queue(){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</a:t>
            </a:r>
            <a:r>
              <a:rPr lang="fr-FR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//traverse to </a:t>
            </a:r>
            <a:r>
              <a:rPr lang="fr-FR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deallocate</a:t>
            </a:r>
            <a:endParaRPr lang="fr-FR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&gt;*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del_Pt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delete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del_Pt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673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4(c):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Queue&lt;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&gt;&amp; Queue&lt;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&gt;::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operator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=(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const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Queue&lt;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&gt;&amp;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rhs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if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this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!= &amp;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rhs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clear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();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&gt;*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rhs.m_front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if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&gt;*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myNode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new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); 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while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myNode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myNode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m_next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new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&gt;(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otherNode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);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 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myNode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}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return *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this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91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Templated</a:t>
            </a: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 Queue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//Step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4(d):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Templated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classes Implementations (Node too if you didn’t do it inline) </a:t>
            </a:r>
          </a:p>
          <a:p>
            <a:endParaRPr lang="en-US" sz="1600" b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const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&amp; Queue&lt;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&gt;::front()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const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return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&amp; Queue&lt;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&gt;::front(){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return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m_front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err="1" smtClean="0">
                <a:solidFill>
                  <a:srgbClr val="000000"/>
                </a:solidFill>
                <a:latin typeface="Courier"/>
              </a:rPr>
              <a:t>const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&amp; Queue&lt;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&gt;::back()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const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return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</a:p>
          <a:p>
            <a:endParaRPr lang="fr-FR" sz="1600" b="1" dirty="0">
              <a:solidFill>
                <a:srgbClr val="000000"/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template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&lt;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 </a:t>
            </a:r>
            <a:r>
              <a:rPr lang="en-US" sz="1600" b="1" dirty="0">
                <a:solidFill>
                  <a:srgbClr val="000000"/>
                </a:solidFill>
                <a:latin typeface="Courier"/>
              </a:rPr>
              <a:t>&gt;</a:t>
            </a:r>
            <a:endParaRPr lang="en-US" sz="1600" b="1" dirty="0">
              <a:solidFill>
                <a:srgbClr val="70AD47"/>
              </a:solidFill>
              <a:latin typeface="Courier"/>
            </a:endParaRPr>
          </a:p>
          <a:p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&amp; Queue&lt;</a:t>
            </a:r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Courier"/>
              </a:rPr>
              <a:t>T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&gt;::back(){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  return 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m_back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-&gt;</a:t>
            </a:r>
            <a:r>
              <a:rPr lang="fr-FR" sz="1600" b="1" dirty="0" err="1">
                <a:solidFill>
                  <a:srgbClr val="000000"/>
                </a:solidFill>
                <a:latin typeface="Courier"/>
              </a:rPr>
              <a:t>m_data</a:t>
            </a:r>
            <a:r>
              <a:rPr lang="fr-FR" sz="1600" b="1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"/>
              </a:rPr>
              <a:t>}</a:t>
            </a:r>
            <a:endParaRPr lang="fr-FR" sz="1600" b="1" dirty="0" smtClean="0">
              <a:solidFill>
                <a:srgbClr val="000000"/>
              </a:solidFill>
              <a:latin typeface="Courier"/>
            </a:endParaRPr>
          </a:p>
          <a:p>
            <a:endParaRPr lang="fr-FR" sz="1600" b="1" dirty="0" smtClean="0">
              <a:solidFill>
                <a:srgbClr val="00000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44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1199</Words>
  <Application>Microsoft Office PowerPoint</Application>
  <PresentationFormat>Widescreen</PresentationFormat>
  <Paragraphs>236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Papachristos</dc:creator>
  <cp:lastModifiedBy>Christos Papachristos</cp:lastModifiedBy>
  <cp:revision>934</cp:revision>
  <cp:lastPrinted>2017-01-27T03:37:54Z</cp:lastPrinted>
  <dcterms:created xsi:type="dcterms:W3CDTF">2017-01-24T04:47:12Z</dcterms:created>
  <dcterms:modified xsi:type="dcterms:W3CDTF">2017-11-30T12:58:25Z</dcterms:modified>
</cp:coreProperties>
</file>