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8" r:id="rId3"/>
    <p:sldId id="257" r:id="rId4"/>
    <p:sldId id="327" r:id="rId5"/>
    <p:sldId id="329" r:id="rId6"/>
    <p:sldId id="344" r:id="rId7"/>
    <p:sldId id="343" r:id="rId8"/>
    <p:sldId id="330" r:id="rId9"/>
    <p:sldId id="332" r:id="rId10"/>
    <p:sldId id="345" r:id="rId11"/>
    <p:sldId id="346" r:id="rId12"/>
    <p:sldId id="348" r:id="rId13"/>
    <p:sldId id="349" r:id="rId14"/>
    <p:sldId id="350" r:id="rId15"/>
    <p:sldId id="339" r:id="rId16"/>
    <p:sldId id="352" r:id="rId17"/>
    <p:sldId id="353" r:id="rId18"/>
    <p:sldId id="354" r:id="rId19"/>
    <p:sldId id="351" r:id="rId20"/>
    <p:sldId id="355" r:id="rId21"/>
    <p:sldId id="326" r:id="rId22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411" autoAdjust="0"/>
  </p:normalViewPr>
  <p:slideViewPr>
    <p:cSldViewPr snapToGrid="0">
      <p:cViewPr>
        <p:scale>
          <a:sx n="75" d="100"/>
          <a:sy n="75" d="100"/>
        </p:scale>
        <p:origin x="749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unyi@nevada.unr.edu" TargetMode="External"/><Relationship Id="rId5" Type="http://schemas.openxmlformats.org/officeDocument/2006/relationships/hyperlink" Target="mailto:sgibb@nevada.unr.edu" TargetMode="External"/><Relationship Id="rId4" Type="http://schemas.openxmlformats.org/officeDocument/2006/relationships/hyperlink" Target="mailto:bpehlivan@nevada.unr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rtisr@nevada.unr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buntu.cse.unr.edu/" TargetMode="External"/><Relationship Id="rId4" Type="http://schemas.openxmlformats.org/officeDocument/2006/relationships/hyperlink" Target="https://unr.canvaslms.com/files/123467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2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Linux-GCC </a:t>
            </a:r>
            <a:r>
              <a:rPr lang="en-US" sz="3600" dirty="0" smtClean="0">
                <a:latin typeface="Garamond" panose="02020404030301010803" pitchFamily="18" charset="0"/>
              </a:rPr>
              <a:t>Primer </a:t>
            </a:r>
            <a:r>
              <a:rPr lang="en-US" sz="3200" dirty="0" smtClean="0">
                <a:latin typeface="Garamond" panose="02020404030301010803" pitchFamily="18" charset="0"/>
              </a:rPr>
              <a:t>(continued)</a:t>
            </a:r>
            <a:r>
              <a:rPr lang="en-US" sz="3600" dirty="0" smtClean="0">
                <a:latin typeface="Garamond" panose="02020404030301010803" pitchFamily="18" charset="0"/>
              </a:rPr>
              <a:t>, Functions &amp; Pointers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Semantics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600" b="1" dirty="0" smtClean="0">
                <a:latin typeface="Garamond" panose="02020404030301010803" pitchFamily="18" charset="0"/>
              </a:rPr>
              <a:t>Compiling – Assembling – Linking </a:t>
            </a:r>
            <a:endParaRPr lang="en-US" sz="1800" b="1" dirty="0" smtClean="0">
              <a:latin typeface="Garamond" panose="02020404030301010803" pitchFamily="18" charset="0"/>
            </a:endParaRPr>
          </a:p>
        </p:txBody>
      </p:sp>
      <p:pic>
        <p:nvPicPr>
          <p:cNvPr id="9" name="Shape 251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477712" y="2022161"/>
            <a:ext cx="6206288" cy="39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57799" y="5390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my_program_code.cpp</a:t>
            </a:r>
            <a:endParaRPr lang="en-US" sz="20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8783" y="4828011"/>
            <a:ext cx="20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Remember: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257799" y="4854011"/>
            <a:ext cx="5852302" cy="10159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Semantics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600" b="1" dirty="0" smtClean="0">
                <a:latin typeface="Garamond" panose="02020404030301010803" pitchFamily="18" charset="0"/>
              </a:rPr>
              <a:t>Executing</a:t>
            </a:r>
          </a:p>
          <a:p>
            <a:pPr lvl="0">
              <a:spcBef>
                <a:spcPts val="0"/>
              </a:spcBef>
            </a:pPr>
            <a:endParaRPr lang="en-US" sz="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The process where a computer  </a:t>
            </a:r>
            <a:r>
              <a:rPr lang="en-US" sz="2800" dirty="0" smtClean="0">
                <a:latin typeface="Garamond" panose="02020404030301010803" pitchFamily="18" charset="0"/>
              </a:rPr>
              <a:t>actually performs </a:t>
            </a:r>
            <a:r>
              <a:rPr lang="en-US" sz="2800" dirty="0">
                <a:latin typeface="Garamond" panose="02020404030301010803" pitchFamily="18" charset="0"/>
              </a:rPr>
              <a:t>the instructions of </a:t>
            </a:r>
            <a:r>
              <a:rPr lang="en-US" sz="2800" dirty="0" smtClean="0">
                <a:latin typeface="Garamond" panose="02020404030301010803" pitchFamily="18" charset="0"/>
              </a:rPr>
              <a:t>the compiled/assembled/linked </a:t>
            </a:r>
            <a:r>
              <a:rPr lang="en-US" sz="2800" dirty="0">
                <a:latin typeface="Garamond" panose="02020404030301010803" pitchFamily="18" charset="0"/>
              </a:rPr>
              <a:t>program.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Sequential </a:t>
            </a:r>
            <a:r>
              <a:rPr lang="en-US" sz="2400" dirty="0">
                <a:latin typeface="Garamond" panose="02020404030301010803" pitchFamily="18" charset="0"/>
              </a:rPr>
              <a:t>operations is basic to all computer </a:t>
            </a:r>
            <a:r>
              <a:rPr lang="en-US" sz="2400" dirty="0" smtClean="0">
                <a:latin typeface="Garamond" panose="02020404030301010803" pitchFamily="18" charset="0"/>
              </a:rPr>
              <a:t>programs.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latin typeface="Garamond" panose="02020404030301010803" pitchFamily="18" charset="0"/>
              </a:rPr>
              <a:t>Every </a:t>
            </a:r>
            <a:r>
              <a:rPr lang="en-US" sz="2400" dirty="0">
                <a:latin typeface="Garamond" panose="02020404030301010803" pitchFamily="18" charset="0"/>
              </a:rPr>
              <a:t>line </a:t>
            </a:r>
            <a:r>
              <a:rPr lang="en-US" sz="2400" dirty="0" smtClean="0">
                <a:latin typeface="Garamond" panose="02020404030301010803" pitchFamily="18" charset="0"/>
              </a:rPr>
              <a:t>is executed </a:t>
            </a:r>
            <a:r>
              <a:rPr lang="en-US" sz="2400" dirty="0">
                <a:latin typeface="Garamond" panose="02020404030301010803" pitchFamily="18" charset="0"/>
              </a:rPr>
              <a:t>in a top down </a:t>
            </a:r>
            <a:r>
              <a:rPr lang="en-US" sz="2400" dirty="0" smtClean="0">
                <a:latin typeface="Garamond" panose="02020404030301010803" pitchFamily="18" charset="0"/>
              </a:rPr>
              <a:t>order: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1170" y="4854011"/>
            <a:ext cx="2905656" cy="10159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764" y="5387611"/>
            <a:ext cx="2495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endParaRPr lang="en-US" sz="20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8764" y="4816511"/>
            <a:ext cx="20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Remember:</a:t>
            </a:r>
            <a:endParaRPr lang="en-US" sz="3200" dirty="0"/>
          </a:p>
        </p:txBody>
      </p:sp>
      <p:pic>
        <p:nvPicPr>
          <p:cNvPr id="18" name="Shape 266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157759" y="3811451"/>
            <a:ext cx="6526241" cy="2461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5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Pointer is “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J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ust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Variable”.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an Address in memory (instead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 storing an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/etc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Type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what type of variable resides in that memory Address.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04522" y="3776731"/>
            <a:ext cx="1416707" cy="2173002"/>
            <a:chOff x="4686300" y="4230756"/>
            <a:chExt cx="1485902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686300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0x5025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/>
        </p:nvSpPr>
        <p:spPr>
          <a:xfrm>
            <a:off x="9738271" y="4862707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Value: Where it points-to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memory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01536" y="4879649"/>
            <a:ext cx="2082464" cy="150054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8900" y="5364489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64766" y="4629160"/>
            <a:ext cx="1090049" cy="46026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Assignment</a:t>
            </a:r>
          </a:p>
          <a:p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Assignment means telling the pointer what memory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point to: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num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18;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ptr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num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58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04522" y="3776731"/>
            <a:ext cx="1416707" cy="2173002"/>
            <a:chOff x="4686300" y="4230756"/>
            <a:chExt cx="1485902" cy="228600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686300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8900" y="5364489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64766" y="4629160"/>
            <a:ext cx="1090049" cy="46026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971921" flipH="1">
            <a:off x="4808456" y="5119077"/>
            <a:ext cx="2717084" cy="19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/>
        </p:nvSpPr>
        <p:spPr>
          <a:xfrm>
            <a:off x="9738271" y="4862707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Value: Where it points-to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memory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601536" y="4879649"/>
            <a:ext cx="2082464" cy="150054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Dereference Operator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*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or “Value-Pointed-By” </a:t>
            </a:r>
          </a:p>
          <a:p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get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Value-Pointed-By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 pointer, we pre-pend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star 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 to its name.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… =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ptr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" pitchFamily="49" charset="0"/>
              </a:rPr>
              <a:t>								</a:t>
            </a:r>
            <a:r>
              <a:rPr lang="en-US" sz="2000" b="1" dirty="0">
                <a:solidFill>
                  <a:srgbClr val="405F98"/>
                </a:solidFill>
                <a:latin typeface="Courier" pitchFamily="49" charset="0"/>
              </a:rPr>
              <a:t>	</a:t>
            </a:r>
            <a:r>
              <a:rPr lang="en-US" sz="2000" b="1" dirty="0" smtClean="0">
                <a:solidFill>
                  <a:srgbClr val="405F98"/>
                </a:solidFill>
                <a:latin typeface="Courier" pitchFamily="49" charset="0"/>
              </a:rPr>
              <a:t>*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 pitchFamily="49" charset="0"/>
              </a:rPr>
              <a:t>ptr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 pitchFamily="49" charset="0"/>
              </a:rPr>
              <a:t> = …;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04523" y="3776731"/>
            <a:ext cx="1416706" cy="2173002"/>
            <a:chOff x="4686301" y="4230756"/>
            <a:chExt cx="1485901" cy="2286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957048" y="5365098"/>
            <a:ext cx="705487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10244" y="2479759"/>
            <a:ext cx="290556" cy="38196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17596" y="2798784"/>
            <a:ext cx="290556" cy="38196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3159340" y="4800375"/>
            <a:ext cx="774508" cy="923437"/>
          </a:xfrm>
          <a:prstGeom prst="curvedRightArrow">
            <a:avLst>
              <a:gd name="adj1" fmla="val 20614"/>
              <a:gd name="adj2" fmla="val 39888"/>
              <a:gd name="adj3" fmla="val 5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80715" y="4629159"/>
            <a:ext cx="1090049" cy="4602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rPr>
              <a:t>0x1015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971921" flipH="1">
            <a:off x="4808456" y="5119077"/>
            <a:ext cx="2717084" cy="19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0, 1, 2, 3, 4, 5, 6, 7, 8, 9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>
              <a:spcBef>
                <a:spcPts val="0"/>
              </a:spcBef>
            </a:pPr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 </a:t>
            </a:r>
            <a:endParaRPr lang="en-US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8;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-=5;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58309" y="3088281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1160" y="2991118"/>
            <a:ext cx="5216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points to Address of array 1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258309" y="3608378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71160" y="3370908"/>
            <a:ext cx="6542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moves to point 1 position ahead (++)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2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nd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2574" y="2773680"/>
            <a:ext cx="922286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82574" y="3416251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258309" y="4248389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71160" y="4010919"/>
            <a:ext cx="7132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moves to point 8 positions more ahead (+=8)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10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2574" y="4056262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58309" y="4888400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1160" y="4650930"/>
            <a:ext cx="6614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moves to point 1 position backwards (--)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9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2574" y="4696273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258309" y="5528411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1160" y="5290941"/>
            <a:ext cx="692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moves to point 4 positions more back (-=5)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4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82574" y="5336284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258309" y="6136750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71160" y="5927827"/>
            <a:ext cx="3915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0    Pointer reassigned to points again</a:t>
            </a:r>
            <a:b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 to Address of array 1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0801" y="5976551"/>
            <a:ext cx="7700479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Pass-by-Value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The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“default”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Implies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operation.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x);</a:t>
            </a:r>
          </a:p>
          <a:p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 = 5;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(x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   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754" y="3210894"/>
            <a:ext cx="1064631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749330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ii)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Pass-by-Reference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Uses 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 once (function declaration).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Address passed,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unnecessary.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changeByRef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x);</a:t>
            </a:r>
          </a:p>
          <a:p>
            <a:endParaRPr lang="en-US" sz="2000" b="1" dirty="0">
              <a:solidFill>
                <a:srgbClr val="262626"/>
              </a:solidFill>
              <a:latin typeface="Courier"/>
            </a:endParaRPr>
          </a:p>
          <a:p>
            <a:pPr lvl="1">
              <a:defRPr/>
            </a:pPr>
            <a:r>
              <a:rPr lang="en-US" sz="20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	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xRef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lvl="1">
              <a:defRPr/>
            </a:pPr>
            <a:endParaRPr lang="en-US" sz="2000" b="1" dirty="0" smtClean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20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changeByRef</a:t>
            </a:r>
            <a:r>
              <a:rPr lang="en-US" sz="2000" b="1" dirty="0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changeByRef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xRef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4698" y="3193802"/>
            <a:ext cx="1180744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948162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0" y="4217270"/>
            <a:ext cx="3503587" cy="1474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Variable might be changed.</a:t>
            </a: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Have to bear in mind the function prototype !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0400" y="4217270"/>
            <a:ext cx="3596469" cy="161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iii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Pass-by-Address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Uses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pointers, and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uses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and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Address passed,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unnecessary.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x);</a:t>
            </a:r>
          </a:p>
          <a:p>
            <a:endParaRPr lang="en-US" sz="20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 = 5;</a:t>
            </a: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>
                <a:solidFill>
                  <a:srgbClr val="262626"/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x;</a:t>
            </a:r>
          </a:p>
          <a:p>
            <a:endParaRPr lang="en-US" sz="20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);  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9578" y="3193802"/>
            <a:ext cx="1180744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749330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9220362" y="4090648"/>
            <a:ext cx="2724874" cy="1474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Have to check for 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pointer inside function calls !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0362" y="4083067"/>
            <a:ext cx="2656507" cy="1548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5380322" y="4076101"/>
            <a:ext cx="3805856" cy="45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 guarantees pointer is valid.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0323" y="4088108"/>
            <a:ext cx="3828830" cy="4369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Functions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and Arrays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Pass-by-Address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they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are always Passed-by-Address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functions.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Program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does not make a copy of an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Changes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made to an array inside a function will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persist after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function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exits.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 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ntire Arrays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 Function Arguments:</a:t>
            </a:r>
          </a:p>
          <a:p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array</a:t>
            </a:r>
            <a:r>
              <a:rPr lang="en-US" sz="1800" b="1" dirty="0">
                <a:solidFill>
                  <a:srgbClr val="FFC000">
                    <a:lumMod val="75000"/>
                  </a:srgbClr>
                </a:solidFill>
                <a:latin typeface="Courier"/>
                <a:cs typeface="Courier New" panose="02070309020205020404" pitchFamily="49" charset="0"/>
              </a:rPr>
              <a:t>[10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"/>
                <a:cs typeface="Courier New" panose="02070309020205020404" pitchFamily="49" charset="0"/>
              </a:rPr>
              <a:t>] 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solidFill>
                  <a:srgbClr val="ED7D31">
                    <a:lumMod val="75000"/>
                  </a:srgbClr>
                </a:solidFill>
                <a:latin typeface="Courier"/>
                <a:cs typeface="Courier New" panose="02070309020205020404" pitchFamily="49" charset="0"/>
              </a:rPr>
              <a:t>{}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262626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262626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vals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[]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void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vals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  <a:endParaRPr lang="en-US" sz="1800" b="1" dirty="0" smtClean="0">
              <a:solidFill>
                <a:srgbClr val="70AD47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 </a:t>
            </a:r>
            <a:endParaRPr lang="en-US" sz="1800" b="1" dirty="0" smtClean="0">
              <a:solidFill>
                <a:srgbClr val="70AD47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(array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 10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&amp;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array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[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0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10);</a:t>
            </a:r>
          </a:p>
          <a:p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5682" y="4451552"/>
            <a:ext cx="1904397" cy="6690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217262" y="4556266"/>
            <a:ext cx="46529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1374" y="4653848"/>
            <a:ext cx="441178" cy="29055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/>
        </p:nvSpPr>
        <p:spPr>
          <a:xfrm>
            <a:off x="1217262" y="5501724"/>
            <a:ext cx="46529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1374" y="5599306"/>
            <a:ext cx="441178" cy="29055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8858006" y="4580652"/>
            <a:ext cx="2429754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Definitions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8006" y="4573071"/>
            <a:ext cx="2429753" cy="39572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7020560" y="5315804"/>
            <a:ext cx="331216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by-Address</a:t>
            </a: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y-Reference (1</a:t>
            </a:r>
            <a:r>
              <a:rPr lang="en-US" sz="240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element)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0560" y="5358700"/>
            <a:ext cx="3312160" cy="7779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Consulting / Asking for Assistance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>
                <a:latin typeface="Garamond" panose="02020404030301010803" pitchFamily="18" charset="0"/>
              </a:rPr>
              <a:t>Discussion Board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</a:rPr>
              <a:t>first: You should always post your questions to the </a:t>
            </a:r>
            <a:r>
              <a:rPr lang="en-US" sz="3200" dirty="0" err="1" smtClean="0">
                <a:latin typeface="Garamond" panose="02020404030301010803" pitchFamily="18" charset="0"/>
              </a:rPr>
              <a:t>WebCampus</a:t>
            </a:r>
            <a:r>
              <a:rPr lang="en-US" sz="3200" dirty="0" smtClean="0">
                <a:latin typeface="Garamond" panose="02020404030301010803" pitchFamily="18" charset="0"/>
              </a:rPr>
              <a:t> </a:t>
            </a:r>
            <a:r>
              <a:rPr lang="en-US" sz="3200" i="1" dirty="0" smtClean="0">
                <a:latin typeface="Garamond" panose="02020404030301010803" pitchFamily="18" charset="0"/>
              </a:rPr>
              <a:t>Discussions</a:t>
            </a:r>
            <a:r>
              <a:rPr lang="en-US" sz="3200" dirty="0" smtClean="0">
                <a:latin typeface="Garamond" panose="02020404030301010803" pitchFamily="18" charset="0"/>
              </a:rPr>
              <a:t> section.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800" dirty="0">
                <a:latin typeface="Garamond" panose="02020404030301010803" pitchFamily="18" charset="0"/>
              </a:rPr>
              <a:t>TAs and other students will answer your </a:t>
            </a:r>
            <a:r>
              <a:rPr lang="en-US" sz="2800" dirty="0" smtClean="0">
                <a:latin typeface="Garamond" panose="02020404030301010803" pitchFamily="18" charset="0"/>
              </a:rPr>
              <a:t>questions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Email </a:t>
            </a:r>
            <a:r>
              <a:rPr lang="en-US" sz="3200" b="1" dirty="0">
                <a:latin typeface="Garamond" panose="02020404030301010803" pitchFamily="18" charset="0"/>
              </a:rPr>
              <a:t>your primary TA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</a:rPr>
              <a:t>: If </a:t>
            </a:r>
            <a:r>
              <a:rPr lang="en-US" sz="3200" dirty="0">
                <a:latin typeface="Garamond" panose="02020404030301010803" pitchFamily="18" charset="0"/>
              </a:rPr>
              <a:t>you have a specific code question, or a question about your grades, </a:t>
            </a:r>
            <a:r>
              <a:rPr lang="en-US" sz="3200" dirty="0" smtClean="0">
                <a:latin typeface="Garamond" panose="02020404030301010803" pitchFamily="18" charset="0"/>
              </a:rPr>
              <a:t>then email your </a:t>
            </a:r>
            <a:r>
              <a:rPr lang="en-US" sz="3200" dirty="0" err="1" smtClean="0">
                <a:latin typeface="Garamond" panose="02020404030301010803" pitchFamily="18" charset="0"/>
              </a:rPr>
              <a:t>TAs.</a:t>
            </a:r>
            <a:endParaRPr lang="en-US" sz="32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	</a:t>
            </a:r>
            <a:r>
              <a:rPr lang="en-US" sz="3200" dirty="0" smtClean="0">
                <a:latin typeface="Garamond" panose="02020404030301010803" pitchFamily="18" charset="0"/>
              </a:rPr>
              <a:t>Visit during Office Hours to get hands-on assistance.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3200" dirty="0" smtClean="0">
              <a:latin typeface="Garamond" panose="02020404030301010803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If you still cannot handle your issue, then you may contact your PASS Leader / your Instructor via email.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Comprehensive Example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MAX_STR_SIZE = 255;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MAX_STR_SIZE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70AD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6801" y="3086349"/>
            <a:ext cx="10198786" cy="36805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6801" y="3493894"/>
            <a:ext cx="10198786" cy="45834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1760" y="4613589"/>
            <a:ext cx="4480560" cy="141129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8702380" y="3035780"/>
            <a:ext cx="3183207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C-string i.e.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array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7278367" y="3504969"/>
            <a:ext cx="467834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Function with a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parameter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6675120" y="4296569"/>
            <a:ext cx="515112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Function that: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Iterates through an array by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employing Pointer-Arithmetic (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Accesses elements of an array by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employing Pointer-Dereferencing (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83426" y="4357510"/>
            <a:ext cx="4929454" cy="193153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>
                <a:latin typeface="Garamond" panose="02020404030301010803" pitchFamily="18" charset="0"/>
              </a:rPr>
              <a:t>Consulting / Asking for Assistance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err="1" smtClean="0">
                <a:latin typeface="Garamond" panose="02020404030301010803" pitchFamily="18" charset="0"/>
              </a:rPr>
              <a:t>Bahadir</a:t>
            </a: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 err="1" smtClean="0">
                <a:latin typeface="Garamond" panose="02020404030301010803" pitchFamily="18" charset="0"/>
              </a:rPr>
              <a:t>Pehlivan</a:t>
            </a:r>
            <a:r>
              <a:rPr lang="en-US" sz="3200" b="1" dirty="0" smtClean="0">
                <a:latin typeface="Garamond" panose="02020404030301010803" pitchFamily="18" charset="0"/>
              </a:rPr>
              <a:t> :						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latin typeface="Garamond" panose="02020404030301010803" pitchFamily="18" charset="0"/>
              </a:rPr>
              <a:t>               Lab </a:t>
            </a:r>
            <a:r>
              <a:rPr lang="en-US" sz="2800" b="1" dirty="0">
                <a:latin typeface="Garamond" panose="02020404030301010803" pitchFamily="18" charset="0"/>
              </a:rPr>
              <a:t>Section </a:t>
            </a:r>
            <a:r>
              <a:rPr lang="en-US" sz="2800" b="1" dirty="0" smtClean="0">
                <a:latin typeface="Garamond" panose="02020404030301010803" pitchFamily="18" charset="0"/>
              </a:rPr>
              <a:t>2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4"/>
              </a:rPr>
              <a:t>bpehlivan@nevada.unr.edu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				                   </a:t>
            </a:r>
            <a:r>
              <a:rPr lang="en-US" sz="2800" b="1" dirty="0" smtClean="0">
                <a:latin typeface="Garamond" panose="02020404030301010803" pitchFamily="18" charset="0"/>
              </a:rPr>
              <a:t>Lab </a:t>
            </a:r>
            <a:r>
              <a:rPr lang="en-US" sz="2800" b="1" dirty="0">
                <a:latin typeface="Garamond" panose="02020404030301010803" pitchFamily="18" charset="0"/>
              </a:rPr>
              <a:t>Section 4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Garamond" panose="02020404030301010803" pitchFamily="18" charset="0"/>
              </a:rPr>
              <a:t>Office </a:t>
            </a:r>
            <a:r>
              <a:rPr lang="en-US" sz="2400" u="sng" dirty="0" err="1" smtClean="0">
                <a:latin typeface="Garamond" panose="02020404030301010803" pitchFamily="18" charset="0"/>
              </a:rPr>
              <a:t>Hrs</a:t>
            </a:r>
            <a:r>
              <a:rPr lang="en-US" sz="2400" u="sng" dirty="0">
                <a:latin typeface="Garamond" panose="02020404030301010803" pitchFamily="18" charset="0"/>
              </a:rPr>
              <a:t>: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latin typeface="Garamond" panose="02020404030301010803" pitchFamily="18" charset="0"/>
              </a:rPr>
              <a:t>Tu-Th</a:t>
            </a:r>
            <a:r>
              <a:rPr lang="en-US" sz="2400" dirty="0" smtClean="0">
                <a:latin typeface="Garamond" panose="02020404030301010803" pitchFamily="18" charset="0"/>
              </a:rPr>
              <a:t> 12:00-1:00 pm @ </a:t>
            </a:r>
            <a:r>
              <a:rPr lang="en-US" sz="2400" dirty="0">
                <a:latin typeface="Garamond" panose="02020404030301010803" pitchFamily="18" charset="0"/>
              </a:rPr>
              <a:t>SEM211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32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Spencer Gibb :</a:t>
            </a:r>
            <a:r>
              <a:rPr lang="en-US" sz="3200" b="1" dirty="0">
                <a:latin typeface="Garamond" panose="02020404030301010803" pitchFamily="18" charset="0"/>
              </a:rPr>
              <a:t>						</a:t>
            </a:r>
            <a:r>
              <a:rPr lang="en-US" sz="3200" b="1" dirty="0" smtClean="0">
                <a:latin typeface="Garamond" panose="02020404030301010803" pitchFamily="18" charset="0"/>
              </a:rPr>
              <a:t>	  </a:t>
            </a:r>
            <a:r>
              <a:rPr lang="en-US" sz="3200" b="1" dirty="0" smtClean="0">
                <a:latin typeface="Garamond" panose="02020404030301010803" pitchFamily="18" charset="0"/>
              </a:rPr>
              <a:t>            </a:t>
            </a:r>
            <a:r>
              <a:rPr lang="en-US" sz="2800" b="1" dirty="0" smtClean="0">
                <a:latin typeface="Garamond" panose="02020404030301010803" pitchFamily="18" charset="0"/>
              </a:rPr>
              <a:t>Lab </a:t>
            </a:r>
            <a:r>
              <a:rPr lang="en-US" sz="2800" b="1" dirty="0">
                <a:latin typeface="Garamond" panose="02020404030301010803" pitchFamily="18" charset="0"/>
              </a:rPr>
              <a:t>Section </a:t>
            </a:r>
            <a:r>
              <a:rPr lang="en-US" sz="2800" b="1" dirty="0" smtClean="0">
                <a:latin typeface="Garamond" panose="02020404030301010803" pitchFamily="18" charset="0"/>
              </a:rPr>
              <a:t>1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5"/>
              </a:rPr>
              <a:t>sgibb@nevada.unr.edu</a:t>
            </a:r>
            <a:r>
              <a:rPr lang="en-US" sz="2400" dirty="0" smtClean="0">
                <a:latin typeface="Garamond" panose="02020404030301010803" pitchFamily="18" charset="0"/>
              </a:rPr>
              <a:t> 					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Garamond" panose="02020404030301010803" pitchFamily="18" charset="0"/>
              </a:rPr>
              <a:t>Office </a:t>
            </a:r>
            <a:r>
              <a:rPr lang="en-US" sz="2400" u="sng" dirty="0" err="1" smtClean="0">
                <a:latin typeface="Garamond" panose="02020404030301010803" pitchFamily="18" charset="0"/>
              </a:rPr>
              <a:t>Hrs</a:t>
            </a:r>
            <a:r>
              <a:rPr lang="en-US" sz="2400" u="sng" dirty="0">
                <a:latin typeface="Garamond" panose="02020404030301010803" pitchFamily="18" charset="0"/>
              </a:rPr>
              <a:t>: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Mo-We </a:t>
            </a:r>
            <a:r>
              <a:rPr lang="en-US" sz="2400" dirty="0">
                <a:latin typeface="Garamond" panose="02020404030301010803" pitchFamily="18" charset="0"/>
              </a:rPr>
              <a:t>12:00-1:00 pm @ </a:t>
            </a:r>
            <a:r>
              <a:rPr lang="en-US" sz="2400" dirty="0" smtClean="0">
                <a:latin typeface="Garamond" panose="02020404030301010803" pitchFamily="18" charset="0"/>
              </a:rPr>
              <a:t>ECC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32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Jun Yi :</a:t>
            </a:r>
            <a:r>
              <a:rPr lang="en-US" sz="3200" b="1" dirty="0">
                <a:latin typeface="Garamond" panose="02020404030301010803" pitchFamily="18" charset="0"/>
              </a:rPr>
              <a:t>							  </a:t>
            </a:r>
            <a:r>
              <a:rPr lang="en-US" sz="3200" b="1" dirty="0" smtClean="0">
                <a:latin typeface="Garamond" panose="02020404030301010803" pitchFamily="18" charset="0"/>
              </a:rPr>
              <a:t>			 </a:t>
            </a:r>
            <a:r>
              <a:rPr lang="en-US" sz="3200" b="1" dirty="0">
                <a:latin typeface="Garamond" panose="02020404030301010803" pitchFamily="18" charset="0"/>
              </a:rPr>
              <a:t> </a:t>
            </a:r>
            <a:r>
              <a:rPr lang="en-US" sz="3200" b="1" dirty="0" smtClean="0">
                <a:latin typeface="Garamond" panose="02020404030301010803" pitchFamily="18" charset="0"/>
              </a:rPr>
              <a:t>            </a:t>
            </a:r>
            <a:r>
              <a:rPr lang="en-US" sz="2800" b="1" dirty="0" smtClean="0">
                <a:latin typeface="Garamond" panose="02020404030301010803" pitchFamily="18" charset="0"/>
              </a:rPr>
              <a:t>Lab </a:t>
            </a:r>
            <a:r>
              <a:rPr lang="en-US" sz="2800" b="1" dirty="0">
                <a:latin typeface="Garamond" panose="02020404030301010803" pitchFamily="18" charset="0"/>
              </a:rPr>
              <a:t>Section </a:t>
            </a:r>
            <a:r>
              <a:rPr lang="en-US" sz="2800" b="1" dirty="0" smtClean="0">
                <a:latin typeface="Garamond" panose="02020404030301010803" pitchFamily="18" charset="0"/>
              </a:rPr>
              <a:t>3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6"/>
              </a:rPr>
              <a:t>junyi@nevada.unr.edu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					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Garamond" panose="02020404030301010803" pitchFamily="18" charset="0"/>
              </a:rPr>
              <a:t>Office </a:t>
            </a:r>
            <a:r>
              <a:rPr lang="en-US" sz="2400" u="sng" dirty="0" err="1" smtClean="0">
                <a:latin typeface="Garamond" panose="02020404030301010803" pitchFamily="18" charset="0"/>
              </a:rPr>
              <a:t>Hrs</a:t>
            </a:r>
            <a:r>
              <a:rPr lang="en-US" sz="2400" u="sng" dirty="0" smtClean="0">
                <a:latin typeface="Garamond" panose="02020404030301010803" pitchFamily="18" charset="0"/>
              </a:rPr>
              <a:t>: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We-Fri 12:00-1:00 pm @ ECC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9779" y="1594087"/>
            <a:ext cx="2503918" cy="99528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808385" y="1730122"/>
            <a:ext cx="3361393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69778" y="3358275"/>
            <a:ext cx="2503918" cy="56554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267198" y="3494305"/>
            <a:ext cx="3902575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69778" y="5054013"/>
            <a:ext cx="2503918" cy="56554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3027678" y="5190042"/>
            <a:ext cx="5142096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84025" y="3168802"/>
            <a:ext cx="153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Garamond" panose="02020404030301010803" pitchFamily="18" charset="0"/>
              </a:rPr>
              <a:t>Responsible for:</a:t>
            </a:r>
            <a:endParaRPr lang="en-US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5584025" y="4869277"/>
            <a:ext cx="153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Garamond" panose="02020404030301010803" pitchFamily="18" charset="0"/>
              </a:rPr>
              <a:t>Responsible for:</a:t>
            </a:r>
            <a:endParaRPr lang="en-US" sz="2000" i="1" dirty="0"/>
          </a:p>
        </p:txBody>
      </p:sp>
      <p:sp>
        <p:nvSpPr>
          <p:cNvPr id="16" name="Rectangle 15"/>
          <p:cNvSpPr/>
          <p:nvPr/>
        </p:nvSpPr>
        <p:spPr>
          <a:xfrm>
            <a:off x="5584025" y="1406868"/>
            <a:ext cx="153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Garamond" panose="02020404030301010803" pitchFamily="18" charset="0"/>
              </a:rPr>
              <a:t>Responsible for: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44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Extra Help with Learning/Projects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600" b="1" dirty="0" smtClean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NV Peer-Assisted Study Sessions (PASS)</a:t>
            </a:r>
          </a:p>
          <a:p>
            <a:endParaRPr lang="en-US" sz="3200" b="1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Kurtis </a:t>
            </a:r>
            <a:r>
              <a:rPr lang="en-US" sz="3200" b="1" dirty="0" err="1" smtClean="0">
                <a:latin typeface="Garamond" panose="02020404030301010803" pitchFamily="18" charset="0"/>
              </a:rPr>
              <a:t>Rodrigue</a:t>
            </a:r>
            <a:r>
              <a:rPr lang="en-US" sz="3200" b="1" dirty="0" smtClean="0">
                <a:latin typeface="Garamond" panose="02020404030301010803" pitchFamily="18" charset="0"/>
              </a:rPr>
              <a:t>  </a:t>
            </a:r>
            <a:r>
              <a:rPr lang="en-US" sz="3200" b="1" dirty="0">
                <a:latin typeface="Garamond" panose="02020404030301010803" pitchFamily="18" charset="0"/>
              </a:rPr>
              <a:t>:							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  <a:hlinkClick r:id="rId4"/>
              </a:rPr>
              <a:t>kurtisr@nevada.unr.edu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					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u="sng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Garamond" panose="02020404030301010803" pitchFamily="18" charset="0"/>
              </a:rPr>
              <a:t>PASS </a:t>
            </a:r>
            <a:r>
              <a:rPr lang="en-US" sz="2800" u="sng" dirty="0" err="1" smtClean="0">
                <a:latin typeface="Garamond" panose="02020404030301010803" pitchFamily="18" charset="0"/>
              </a:rPr>
              <a:t>Hrs</a:t>
            </a:r>
            <a:r>
              <a:rPr lang="en-US" sz="2800" u="sng" dirty="0">
                <a:latin typeface="Garamond" panose="02020404030301010803" pitchFamily="18" charset="0"/>
              </a:rPr>
              <a:t>: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latin typeface="Garamond" panose="02020404030301010803" pitchFamily="18" charset="0"/>
              </a:rPr>
              <a:t>  </a:t>
            </a:r>
            <a:r>
              <a:rPr lang="en-US" sz="2800" b="1" dirty="0" smtClean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Monday(s</a:t>
            </a:r>
            <a:r>
              <a:rPr lang="en-US" sz="2800" dirty="0" smtClean="0">
                <a:latin typeface="Garamond" panose="02020404030301010803" pitchFamily="18" charset="0"/>
              </a:rPr>
              <a:t>) </a:t>
            </a:r>
            <a:r>
              <a:rPr lang="en-US" sz="2800" dirty="0" smtClean="0">
                <a:latin typeface="Garamond" panose="02020404030301010803" pitchFamily="18" charset="0"/>
              </a:rPr>
              <a:t>5:40-7:40 </a:t>
            </a:r>
            <a:r>
              <a:rPr lang="en-US" sz="2800" dirty="0">
                <a:latin typeface="Garamond" panose="02020404030301010803" pitchFamily="18" charset="0"/>
              </a:rPr>
              <a:t>pm </a:t>
            </a:r>
            <a:r>
              <a:rPr lang="en-US" sz="2800" dirty="0">
                <a:latin typeface="Garamond" panose="02020404030301010803" pitchFamily="18" charset="0"/>
              </a:rPr>
              <a:t>@ </a:t>
            </a:r>
            <a:r>
              <a:rPr lang="en-US" sz="2800" dirty="0" smtClean="0">
                <a:latin typeface="Garamond" panose="02020404030301010803" pitchFamily="18" charset="0"/>
              </a:rPr>
              <a:t>ECC Lab B</a:t>
            </a:r>
          </a:p>
          <a:p>
            <a:pPr lvl="0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>
                <a:latin typeface="Garamond" panose="02020404030301010803" pitchFamily="18" charset="0"/>
              </a:rPr>
              <a:t>				</a:t>
            </a:r>
            <a:r>
              <a:rPr lang="en-US" sz="2800" dirty="0" smtClean="0">
                <a:latin typeface="Garamond" panose="02020404030301010803" pitchFamily="18" charset="0"/>
              </a:rPr>
              <a:t>Tuesday(s</a:t>
            </a:r>
            <a:r>
              <a:rPr lang="en-US" sz="2800" dirty="0">
                <a:latin typeface="Garamond" panose="02020404030301010803" pitchFamily="18" charset="0"/>
              </a:rPr>
              <a:t>) </a:t>
            </a:r>
            <a:r>
              <a:rPr lang="en-US" sz="2800" dirty="0" smtClean="0">
                <a:latin typeface="Garamond" panose="02020404030301010803" pitchFamily="18" charset="0"/>
              </a:rPr>
              <a:t>7:30-9:30 </a:t>
            </a:r>
            <a:r>
              <a:rPr lang="en-US" sz="2800" dirty="0">
                <a:latin typeface="Garamond" panose="02020404030301010803" pitchFamily="18" charset="0"/>
              </a:rPr>
              <a:t>pm @ ECC Lab </a:t>
            </a:r>
            <a:r>
              <a:rPr lang="en-US" sz="2800" dirty="0" smtClean="0">
                <a:latin typeface="Garamond" panose="02020404030301010803" pitchFamily="18" charset="0"/>
              </a:rPr>
              <a:t>C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1600" dirty="0" smtClean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1047" y="5153286"/>
            <a:ext cx="6084605" cy="93131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2498" y="5107317"/>
            <a:ext cx="60833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Garamond" panose="02020404030301010803" pitchFamily="18" charset="0"/>
              </a:rPr>
              <a:t>Make sure you benefit from</a:t>
            </a:r>
            <a:br>
              <a:rPr lang="en-US" sz="2800" dirty="0" smtClean="0">
                <a:latin typeface="Garamond" panose="02020404030301010803" pitchFamily="18" charset="0"/>
              </a:rPr>
            </a:br>
            <a:r>
              <a:rPr lang="en-US" sz="2800" dirty="0" smtClean="0">
                <a:latin typeface="Garamond" panose="02020404030301010803" pitchFamily="18" charset="0"/>
              </a:rPr>
              <a:t>ALL FORMS OF HELP available to you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0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Reminders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Code does not compile: 								~0 Credit !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Code </a:t>
            </a:r>
            <a:r>
              <a:rPr lang="en-US" sz="3200" dirty="0" smtClean="0">
                <a:latin typeface="Garamond" panose="02020404030301010803" pitchFamily="18" charset="0"/>
              </a:rPr>
              <a:t>improperly formatted / unreadable: </a:t>
            </a:r>
            <a:r>
              <a:rPr lang="en-US" sz="3200" dirty="0">
                <a:latin typeface="Garamond" panose="02020404030301010803" pitchFamily="18" charset="0"/>
              </a:rPr>
              <a:t>		</a:t>
            </a:r>
            <a:r>
              <a:rPr lang="en-US" sz="3200" dirty="0" smtClean="0">
                <a:latin typeface="Garamond" panose="02020404030301010803" pitchFamily="18" charset="0"/>
              </a:rPr>
              <a:t>~</a:t>
            </a:r>
            <a:r>
              <a:rPr lang="en-US" sz="3200" dirty="0">
                <a:latin typeface="Garamond" panose="02020404030301010803" pitchFamily="18" charset="0"/>
              </a:rPr>
              <a:t>0 Credit !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	Code has to be properly indented in matching Curly Braces “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800" dirty="0" smtClean="0">
                <a:latin typeface="Garamond" panose="02020404030301010803" pitchFamily="18" charset="0"/>
              </a:rPr>
              <a:t>”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	Variable names have to convey their utility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Code Organization</a:t>
            </a:r>
            <a:r>
              <a:rPr lang="en-US" sz="3200" dirty="0" smtClean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(the components of a program in order)</a:t>
            </a:r>
            <a:r>
              <a:rPr lang="en-US" sz="3200" dirty="0" smtClean="0">
                <a:latin typeface="Garamond" panose="02020404030301010803" pitchFamily="18" charset="0"/>
              </a:rPr>
              <a:t>:</a:t>
            </a: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Include statements importing Header Files.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Global </a:t>
            </a:r>
            <a:r>
              <a:rPr lang="en-US" sz="3200" dirty="0" smtClean="0">
                <a:latin typeface="Garamond" panose="02020404030301010803" pitchFamily="18" charset="0"/>
              </a:rPr>
              <a:t>Constants </a:t>
            </a:r>
            <a:r>
              <a:rPr lang="en-US" sz="2800" dirty="0" smtClean="0">
                <a:latin typeface="Garamond" panose="02020404030301010803" pitchFamily="18" charset="0"/>
              </a:rPr>
              <a:t>(avoid global variables at all costs)</a:t>
            </a:r>
            <a:r>
              <a:rPr lang="en-US" sz="3200" dirty="0" smtClean="0">
                <a:latin typeface="Garamond" panose="02020404030301010803" pitchFamily="18" charset="0"/>
              </a:rPr>
              <a:t>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Function </a:t>
            </a:r>
            <a:r>
              <a:rPr lang="en-US" sz="3200" dirty="0" smtClean="0">
                <a:latin typeface="Garamond" panose="02020404030301010803" pitchFamily="18" charset="0"/>
              </a:rPr>
              <a:t>Prototypes.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The p</a:t>
            </a:r>
            <a:r>
              <a:rPr lang="en-US" sz="3200" dirty="0" smtClean="0">
                <a:latin typeface="Garamond" panose="02020404030301010803" pitchFamily="18" charset="0"/>
              </a:rPr>
              <a:t>rogram’s 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Garamond" panose="02020404030301010803" pitchFamily="18" charset="0"/>
              </a:rPr>
              <a:t> function.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Function Implementations.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8671" y="1486040"/>
            <a:ext cx="3320090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606789" y="1980841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Reminders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MAX_STR_SIZE = 255;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MAX_STR_SIZE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9338354" y="1397114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Headers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3454" y="1298667"/>
            <a:ext cx="10198786" cy="591093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3454" y="1938269"/>
            <a:ext cx="10198786" cy="39853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/>
        </p:nvSpPr>
        <p:spPr>
          <a:xfrm>
            <a:off x="9042401" y="1918245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Global Constants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3454" y="2402161"/>
            <a:ext cx="10198786" cy="39853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/>
        </p:nvSpPr>
        <p:spPr>
          <a:xfrm>
            <a:off x="9077961" y="2374709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Prototypes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73454" y="4911680"/>
            <a:ext cx="10198786" cy="144154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/>
        </p:nvSpPr>
        <p:spPr>
          <a:xfrm>
            <a:off x="9113520" y="5405734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Implementations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3454" y="2865735"/>
            <a:ext cx="10198786" cy="198058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/>
        </p:nvSpPr>
        <p:spPr>
          <a:xfrm>
            <a:off x="9022080" y="3629309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Reminders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Turning in Projects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Specific instructions in respective Project Description file (pdf)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Archive file (.zip , .tar.gz , </a:t>
            </a:r>
            <a:r>
              <a:rPr lang="en-US" sz="2800" dirty="0" err="1" smtClean="0">
                <a:latin typeface="Garamond" panose="02020404030301010803" pitchFamily="18" charset="0"/>
              </a:rPr>
              <a:t>etc</a:t>
            </a:r>
            <a:r>
              <a:rPr lang="en-US" sz="2800" dirty="0" smtClean="0">
                <a:latin typeface="Garamond" panose="02020404030301010803" pitchFamily="18" charset="0"/>
              </a:rPr>
              <a:t>) with at least:</a:t>
            </a:r>
          </a:p>
          <a:p>
            <a:pPr lvl="0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Source Code (.</a:t>
            </a:r>
            <a:r>
              <a:rPr lang="en-US" sz="2800" dirty="0" err="1" smtClean="0">
                <a:latin typeface="Garamond" panose="02020404030301010803" pitchFamily="18" charset="0"/>
              </a:rPr>
              <a:t>cpp</a:t>
            </a:r>
            <a:r>
              <a:rPr lang="en-US" sz="2800" dirty="0" smtClean="0">
                <a:latin typeface="Garamond" panose="02020404030301010803" pitchFamily="18" charset="0"/>
              </a:rPr>
              <a:t>) files and Documentation (.pdf , .txt , .doc(x) , etc.)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Named PA#_Lastname_Firstname.zip (e.g. PA2_Smith_John.zip)</a:t>
            </a: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Do not include the executable file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Using </a:t>
            </a:r>
            <a:r>
              <a:rPr lang="en-US" sz="3200" b="1" dirty="0" err="1" smtClean="0">
                <a:latin typeface="Garamond" panose="02020404030301010803" pitchFamily="18" charset="0"/>
              </a:rPr>
              <a:t>NoMachine</a:t>
            </a:r>
            <a:r>
              <a:rPr lang="en-US" sz="3200" b="1" dirty="0" smtClean="0">
                <a:latin typeface="Garamond" panose="02020404030301010803" pitchFamily="18" charset="0"/>
              </a:rPr>
              <a:t> Client program</a:t>
            </a: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Develop &amp; compile your code as you were shown </a:t>
            </a:r>
            <a:r>
              <a:rPr lang="en-US" sz="2800" dirty="0" smtClean="0">
                <a:latin typeface="Garamond" panose="02020404030301010803" pitchFamily="18" charset="0"/>
              </a:rPr>
              <a:t>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800" dirty="0" smtClean="0">
                <a:latin typeface="Garamond" panose="02020404030301010803" pitchFamily="18" charset="0"/>
              </a:rPr>
              <a:t>) </a:t>
            </a:r>
            <a:r>
              <a:rPr lang="en-US" sz="3200" dirty="0" smtClean="0">
                <a:latin typeface="Garamond" panose="02020404030301010803" pitchFamily="18" charset="0"/>
              </a:rPr>
              <a:t>remotely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Instructions on </a:t>
            </a:r>
            <a:r>
              <a:rPr lang="en-US" sz="3200" dirty="0" err="1" smtClean="0">
                <a:latin typeface="Garamond" panose="02020404030301010803" pitchFamily="18" charset="0"/>
              </a:rPr>
              <a:t>WebCampus</a:t>
            </a:r>
            <a:r>
              <a:rPr lang="en-US" sz="3200" dirty="0" smtClean="0">
                <a:latin typeface="Garamond" panose="02020404030301010803" pitchFamily="18" charset="0"/>
              </a:rPr>
              <a:t>  </a:t>
            </a:r>
            <a:r>
              <a:rPr lang="en-US" sz="2400" dirty="0">
                <a:latin typeface="Garamond" panose="02020404030301010803" pitchFamily="18" charset="0"/>
                <a:hlinkClick r:id="rId4"/>
              </a:rPr>
              <a:t>https://</a:t>
            </a:r>
            <a:r>
              <a:rPr lang="en-US" sz="2400" dirty="0" smtClean="0">
                <a:latin typeface="Garamond" panose="02020404030301010803" pitchFamily="18" charset="0"/>
                <a:hlinkClick r:id="rId4"/>
              </a:rPr>
              <a:t>unr.canvaslms.com/files/1234675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	Interface also accessible online via </a:t>
            </a:r>
            <a:r>
              <a:rPr lang="en-US" sz="2400" dirty="0" smtClean="0">
                <a:latin typeface="Garamond" panose="02020404030301010803" pitchFamily="18" charset="0"/>
                <a:hlinkClick r:id="rId5"/>
              </a:rPr>
              <a:t>https</a:t>
            </a:r>
            <a:r>
              <a:rPr lang="en-US" sz="2400" dirty="0">
                <a:latin typeface="Garamond" panose="02020404030301010803" pitchFamily="18" charset="0"/>
                <a:hlinkClick r:id="rId5"/>
              </a:rPr>
              <a:t>://</a:t>
            </a:r>
            <a:r>
              <a:rPr lang="en-US" sz="2400" dirty="0" smtClean="0">
                <a:latin typeface="Garamond" panose="02020404030301010803" pitchFamily="18" charset="0"/>
                <a:hlinkClick r:id="rId5"/>
              </a:rPr>
              <a:t>ubuntu.cse.unr.edu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Functions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All </a:t>
            </a:r>
            <a:r>
              <a:rPr lang="en-US" sz="3200" dirty="0">
                <a:latin typeface="Garamond" panose="02020404030301010803" pitchFamily="18" charset="0"/>
              </a:rPr>
              <a:t>good programming should be </a:t>
            </a:r>
            <a:r>
              <a:rPr lang="en-US" sz="3200" dirty="0" smtClean="0">
                <a:latin typeface="Garamond" panose="02020404030301010803" pitchFamily="18" charset="0"/>
              </a:rPr>
              <a:t>modular: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Each </a:t>
            </a:r>
            <a:r>
              <a:rPr lang="en-US" sz="2800" dirty="0">
                <a:latin typeface="Garamond" panose="02020404030301010803" pitchFamily="18" charset="0"/>
              </a:rPr>
              <a:t>part of a program that performs a unique action or task should be a separate function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</a:p>
          <a:p>
            <a:pPr lvl="0">
              <a:spcBef>
                <a:spcPts val="0"/>
              </a:spcBef>
            </a:pPr>
            <a:endParaRPr lang="en-US" sz="16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Functions make </a:t>
            </a:r>
            <a:r>
              <a:rPr lang="en-US" sz="3200" dirty="0">
                <a:latin typeface="Garamond" panose="02020404030301010803" pitchFamily="18" charset="0"/>
              </a:rPr>
              <a:t>your code </a:t>
            </a:r>
            <a:r>
              <a:rPr lang="en-US" sz="3200" dirty="0" smtClean="0">
                <a:latin typeface="Garamond" panose="02020404030301010803" pitchFamily="18" charset="0"/>
              </a:rPr>
              <a:t>more readable: </a:t>
            </a:r>
          </a:p>
          <a:p>
            <a:pPr lvl="0">
              <a:spcBef>
                <a:spcPts val="0"/>
              </a:spcBef>
            </a:pPr>
            <a:endParaRPr lang="en-US" sz="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Functions should have </a:t>
            </a:r>
            <a:r>
              <a:rPr lang="en-US" sz="2800" dirty="0" smtClean="0">
                <a:latin typeface="Garamond" panose="02020404030301010803" pitchFamily="18" charset="0"/>
              </a:rPr>
              <a:t>a descriptive name.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Comments with Pre/Post-conditions etc. help “inline” documentation.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>
                <a:latin typeface="Garamond" panose="02020404030301010803" pitchFamily="18" charset="0"/>
              </a:rPr>
              <a:t>Functions </a:t>
            </a:r>
            <a:r>
              <a:rPr lang="en-US" sz="3200" dirty="0" smtClean="0">
                <a:latin typeface="Garamond" panose="02020404030301010803" pitchFamily="18" charset="0"/>
              </a:rPr>
              <a:t>enable code re-use:</a:t>
            </a:r>
          </a:p>
          <a:p>
            <a:pPr lvl="0">
              <a:spcBef>
                <a:spcPts val="0"/>
              </a:spcBef>
            </a:pPr>
            <a:endParaRPr lang="en-US" sz="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Eliminate </a:t>
            </a:r>
            <a:r>
              <a:rPr lang="en-US" sz="2800" dirty="0">
                <a:latin typeface="Garamond" panose="02020404030301010803" pitchFamily="18" charset="0"/>
              </a:rPr>
              <a:t>the need to have repeated blocks of </a:t>
            </a:r>
            <a:r>
              <a:rPr lang="en-US" sz="2800" dirty="0" smtClean="0">
                <a:latin typeface="Garamond" panose="02020404030301010803" pitchFamily="18" charset="0"/>
              </a:rPr>
              <a:t>“copy-pasted” code.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Semantics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600" b="1" dirty="0" smtClean="0">
                <a:latin typeface="Garamond" panose="02020404030301010803" pitchFamily="18" charset="0"/>
              </a:rPr>
              <a:t>Compiling</a:t>
            </a:r>
          </a:p>
          <a:p>
            <a:pPr lvl="0">
              <a:spcBef>
                <a:spcPts val="0"/>
              </a:spcBef>
            </a:pPr>
            <a:endParaRPr lang="en-US" sz="6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A compiler is a computer program that takes source code written in a specific programming language and transforms it into a program that can be run on a </a:t>
            </a:r>
            <a:r>
              <a:rPr lang="en-US" sz="2800" dirty="0" smtClean="0">
                <a:latin typeface="Garamond" panose="02020404030301010803" pitchFamily="18" charset="0"/>
              </a:rPr>
              <a:t>computer.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Compilation checks </a:t>
            </a:r>
            <a:r>
              <a:rPr lang="en-US" sz="3200" dirty="0">
                <a:latin typeface="Garamond" panose="02020404030301010803" pitchFamily="18" charset="0"/>
              </a:rPr>
              <a:t>the code for </a:t>
            </a:r>
            <a:r>
              <a:rPr lang="en-US" sz="3200" dirty="0" smtClean="0">
                <a:latin typeface="Garamond" panose="02020404030301010803" pitchFamily="18" charset="0"/>
              </a:rPr>
              <a:t>syntax errors:</a:t>
            </a:r>
          </a:p>
          <a:p>
            <a:pPr lvl="0">
              <a:spcBef>
                <a:spcPts val="0"/>
              </a:spcBef>
            </a:pPr>
            <a:endParaRPr lang="en-US" sz="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Error that results from not following the </a:t>
            </a:r>
            <a:r>
              <a:rPr lang="en-US" sz="2800" dirty="0">
                <a:latin typeface="Garamond" panose="02020404030301010803" pitchFamily="18" charset="0"/>
              </a:rPr>
              <a:t>rules </a:t>
            </a:r>
            <a:r>
              <a:rPr lang="en-US" sz="2800" dirty="0" smtClean="0">
                <a:latin typeface="Garamond" panose="02020404030301010803" pitchFamily="18" charset="0"/>
              </a:rPr>
              <a:t>of </a:t>
            </a:r>
            <a:r>
              <a:rPr lang="en-US" sz="2800" dirty="0">
                <a:latin typeface="Garamond" panose="02020404030301010803" pitchFamily="18" charset="0"/>
              </a:rPr>
              <a:t>the </a:t>
            </a:r>
            <a:r>
              <a:rPr lang="en-US" sz="2800" dirty="0" smtClean="0">
                <a:latin typeface="Garamond" panose="02020404030301010803" pitchFamily="18" charset="0"/>
              </a:rPr>
              <a:t>language.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(e.g. missing </a:t>
            </a:r>
            <a:r>
              <a:rPr lang="en-US" sz="2800" dirty="0">
                <a:latin typeface="Garamond" panose="02020404030301010803" pitchFamily="18" charset="0"/>
              </a:rPr>
              <a:t>semicolon</a:t>
            </a:r>
            <a:r>
              <a:rPr lang="en-US" sz="2800" dirty="0" smtClean="0"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 smtClean="0">
                <a:latin typeface="Garamond" panose="02020404030301010803" pitchFamily="18" charset="0"/>
              </a:rPr>
              <a:t>) , </a:t>
            </a:r>
            <a:r>
              <a:rPr lang="en-US" sz="2800" dirty="0">
                <a:latin typeface="Garamond" panose="02020404030301010803" pitchFamily="18" charset="0"/>
              </a:rPr>
              <a:t>data type </a:t>
            </a:r>
            <a:r>
              <a:rPr lang="en-US" sz="2800" dirty="0" smtClean="0">
                <a:latin typeface="Garamond" panose="02020404030301010803" pitchFamily="18" charset="0"/>
              </a:rPr>
              <a:t>mismatch, missing/duplicate </a:t>
            </a:r>
            <a:br>
              <a:rPr lang="en-US" sz="2800" dirty="0" smtClean="0">
                <a:latin typeface="Garamond" panose="02020404030301010803" pitchFamily="18" charset="0"/>
              </a:rPr>
            </a:br>
            <a:r>
              <a:rPr lang="en-US" sz="2800" dirty="0" smtClean="0">
                <a:latin typeface="Garamond" panose="02020404030301010803" pitchFamily="18" charset="0"/>
              </a:rPr>
              <a:t>      function declarations, missing/duplicate variable declarations, …)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904</Words>
  <Application>Microsoft Office PowerPoint</Application>
  <PresentationFormat>Widescreen</PresentationFormat>
  <Paragraphs>333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592</cp:revision>
  <cp:lastPrinted>2017-01-27T03:37:54Z</cp:lastPrinted>
  <dcterms:created xsi:type="dcterms:W3CDTF">2017-01-24T04:47:12Z</dcterms:created>
  <dcterms:modified xsi:type="dcterms:W3CDTF">2017-09-07T07:52:15Z</dcterms:modified>
</cp:coreProperties>
</file>