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0.xml.rels" ContentType="application/vnd.openxmlformats-package.relationships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4436C9B-253D-4B89-A15E-AD2A10A6DF9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26DD7D6-28E9-4250-8D59-0A7B20AFDF4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12CF909-2F9D-4EE8-9AB0-381959BE1DC5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414F08A-F678-4354-97C3-0A22ECCED08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2CC22A5-EE4A-464D-9D43-76B8116EFE3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A994C3F-0E9B-4404-887B-442F2C452251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DF2F8CB-08A1-4499-BA18-A3B3C5A6FC1A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B8EC509-5A39-4937-9962-37306A517961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0285695-8014-4DD4-BC5B-04120C36904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F92140E-F971-4C7F-8D0C-DEB0C36ADADA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A39060B-B2AC-445E-8E1D-7D21D55F830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5F87BE4-5539-4470-AC5F-5E31CE89AA3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D73D39E-D5EF-4761-B328-05042E7BBA3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191B3A8-294C-461B-981C-4CAC6122C64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B093116-D7AA-45DB-AF1B-7DD9A5CB68B3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C7C3F8C-18D6-4148-9328-5FC51AE55EF3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14DC9C8-91BA-45E3-9488-85825AD8B833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001750A-DB7F-447C-8028-25789B97452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E4605EA-6567-4166-8D66-BC95CE5D8D85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6095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74240" y="1495080"/>
            <a:ext cx="11857680" cy="2233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74240" y="3940560"/>
            <a:ext cx="11857680" cy="2233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6095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74240" y="1495080"/>
            <a:ext cx="5786280" cy="2233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50320" y="1495080"/>
            <a:ext cx="5786280" cy="2233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50320" y="3940560"/>
            <a:ext cx="5786280" cy="2233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74240" y="3940560"/>
            <a:ext cx="5786280" cy="2233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6095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74240" y="1495080"/>
            <a:ext cx="11857680" cy="4681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174240" y="1495080"/>
            <a:ext cx="11857680" cy="4681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3169080" y="1494720"/>
            <a:ext cx="5867640" cy="468180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3169080" y="1494720"/>
            <a:ext cx="5867640" cy="4681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6095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174240" y="1495080"/>
            <a:ext cx="11857680" cy="468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6095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74240" y="1495080"/>
            <a:ext cx="11857680" cy="4681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6095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74240" y="1495080"/>
            <a:ext cx="5786280" cy="4681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50320" y="1495080"/>
            <a:ext cx="5786280" cy="4681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6095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609552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6095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74240" y="1495080"/>
            <a:ext cx="5786280" cy="2233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174240" y="3940560"/>
            <a:ext cx="5786280" cy="2233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50320" y="1495080"/>
            <a:ext cx="5786280" cy="4681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6095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74240" y="1495080"/>
            <a:ext cx="11857680" cy="468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6095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74240" y="1495080"/>
            <a:ext cx="5786280" cy="4681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50320" y="1495080"/>
            <a:ext cx="5786280" cy="2233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50320" y="3940560"/>
            <a:ext cx="5786280" cy="2233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6095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74240" y="1495080"/>
            <a:ext cx="5786280" cy="2233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50320" y="1495080"/>
            <a:ext cx="5786280" cy="2233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174240" y="3940560"/>
            <a:ext cx="11857680" cy="2233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6095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74240" y="1495080"/>
            <a:ext cx="11857680" cy="2233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74240" y="3940560"/>
            <a:ext cx="11857680" cy="2233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6095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74240" y="1495080"/>
            <a:ext cx="5786280" cy="2233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50320" y="1495080"/>
            <a:ext cx="5786280" cy="2233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50320" y="3940560"/>
            <a:ext cx="5786280" cy="2233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174240" y="3940560"/>
            <a:ext cx="5786280" cy="2233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6095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74240" y="1495080"/>
            <a:ext cx="11857680" cy="4681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174240" y="1495080"/>
            <a:ext cx="11857680" cy="4681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3169080" y="1494720"/>
            <a:ext cx="5867640" cy="468180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3169080" y="1494720"/>
            <a:ext cx="5867640" cy="4681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6095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74240" y="1495080"/>
            <a:ext cx="11857680" cy="4681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6095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74240" y="1495080"/>
            <a:ext cx="5786280" cy="4681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50320" y="1495080"/>
            <a:ext cx="5786280" cy="4681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6095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609552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6095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74240" y="1495080"/>
            <a:ext cx="5786280" cy="2233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74240" y="3940560"/>
            <a:ext cx="5786280" cy="2233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50320" y="1495080"/>
            <a:ext cx="5786280" cy="4681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6095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74240" y="1495080"/>
            <a:ext cx="5786280" cy="4681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50320" y="1495080"/>
            <a:ext cx="5786280" cy="2233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50320" y="3940560"/>
            <a:ext cx="5786280" cy="2233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6095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74240" y="1495080"/>
            <a:ext cx="5786280" cy="2233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50320" y="1495080"/>
            <a:ext cx="5786280" cy="2233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74240" y="3940560"/>
            <a:ext cx="11857680" cy="2233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219320" y="0"/>
            <a:ext cx="10665360" cy="18252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219320" y="6675120"/>
            <a:ext cx="10665360" cy="18252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0" y="2157480"/>
            <a:ext cx="11886840" cy="877320"/>
          </a:xfrm>
          <a:prstGeom prst="rect">
            <a:avLst/>
          </a:prstGeom>
        </p:spPr>
        <p:txBody>
          <a:bodyPr tIns="91440" bIns="9144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8773560" y="188280"/>
            <a:ext cx="2844360" cy="364680"/>
          </a:xfrm>
          <a:prstGeom prst="rect">
            <a:avLst/>
          </a:prstGeom>
        </p:spPr>
        <p:txBody>
          <a:bodyPr tIns="91440" bIns="9144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1494000" y="188280"/>
            <a:ext cx="3860280" cy="364680"/>
          </a:xfrm>
          <a:prstGeom prst="rect">
            <a:avLst/>
          </a:prstGeom>
        </p:spPr>
        <p:txBody>
          <a:bodyPr tIns="91440" bIns="9144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11719800" y="6568920"/>
            <a:ext cx="609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E3616247-222F-475B-B17B-535635720E01}" type="slidenum">
              <a:rPr b="0" lang="en-US" sz="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219320" y="0"/>
            <a:ext cx="10665360" cy="18252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1219320" y="6675120"/>
            <a:ext cx="10665360" cy="18252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0" y="0"/>
            <a:ext cx="6095520" cy="1325160"/>
          </a:xfrm>
          <a:prstGeom prst="rect">
            <a:avLst/>
          </a:prstGeom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174240" y="1495080"/>
            <a:ext cx="11857680" cy="468180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6356520"/>
            <a:ext cx="6095520" cy="501120"/>
          </a:xfrm>
          <a:prstGeom prst="rect">
            <a:avLst/>
          </a:prstGeom>
        </p:spPr>
        <p:txBody>
          <a:bodyPr tIns="91440" bIns="9144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6095880" y="6356520"/>
            <a:ext cx="6095520" cy="501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Page </a:t>
            </a:r>
            <a:fld id="{0653EF79-6372-43D7-98AC-BD2ACB269EA9}" type="slidenum"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&lt;number&gt;</a:t>
            </a:fld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 of 14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095880" y="0"/>
            <a:ext cx="6095520" cy="132516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77760" y="2156760"/>
            <a:ext cx="11886840" cy="877320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txBody>
          <a:bodyPr lIns="1188720" rIns="27432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CS 202 Lab – Session 03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1219320" y="3034440"/>
            <a:ext cx="10667520" cy="38232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lIns="292680" rIns="274320" tIns="91440" bIns="91440"/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TextShape 3"/>
          <p:cNvSpPr txBox="1"/>
          <p:nvPr/>
        </p:nvSpPr>
        <p:spPr>
          <a:xfrm>
            <a:off x="11719800" y="6568920"/>
            <a:ext cx="609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8556801A-BD8B-498F-BD1F-EEE441AFF5AB}" type="slidenum">
              <a:rPr b="0" lang="en-US" sz="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563400" y="1495080"/>
            <a:ext cx="10929960" cy="4681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9bbb59"/>
              </a:buClr>
              <a:buFont typeface="Noto Sans Symbols"/>
              <a:buChar char="⬜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Only goes through the entire array once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9bbb59"/>
              </a:buClr>
              <a:buFont typeface="Noto Sans Symbols"/>
              <a:buChar char="⬜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Actually used in practice to sort small data sets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9bbb59"/>
              </a:buClr>
              <a:buFont typeface="Noto Sans Symbols"/>
              <a:buChar char="⬜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Array is imaginarily split into a sorted and unsorted section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9bbb59"/>
              </a:buClr>
              <a:buFont typeface="Noto Sans Symbols"/>
              <a:buChar char="⬜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Algorithm: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342720">
              <a:lnSpc>
                <a:spcPct val="100000"/>
              </a:lnSpc>
              <a:buClr>
                <a:srgbClr val="4f6128"/>
              </a:buClr>
              <a:buFont typeface="Noto Sans Symbols"/>
              <a:buChar char="⬜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Assume the first element is sorted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342720">
              <a:lnSpc>
                <a:spcPct val="100000"/>
              </a:lnSpc>
              <a:buClr>
                <a:srgbClr val="4f6128"/>
              </a:buClr>
              <a:buFont typeface="Noto Sans Symbols"/>
              <a:buChar char="⬜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Compare second element with the first – if second is less, then swap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342720">
              <a:lnSpc>
                <a:spcPct val="100000"/>
              </a:lnSpc>
              <a:buClr>
                <a:srgbClr val="4f6128"/>
              </a:buClr>
              <a:buFont typeface="Noto Sans Symbols"/>
              <a:buChar char="⬜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For the rest of the rest of the elements – shift the sorted elements down until the proper spot is found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0" y="469080"/>
            <a:ext cx="12191760" cy="914040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txBody>
          <a:bodyPr lIns="1188720" rIns="27432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Insertion Sort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0" y="459000"/>
            <a:ext cx="12191760" cy="914040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txBody>
          <a:bodyPr lIns="1188720" rIns="27432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Insertion Sort - Example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4665600" y="149976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5167800" y="149976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5670000" y="149976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5"/>
          <p:cNvSpPr/>
          <p:nvPr/>
        </p:nvSpPr>
        <p:spPr>
          <a:xfrm>
            <a:off x="6172200" y="149544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6"/>
          <p:cNvSpPr/>
          <p:nvPr/>
        </p:nvSpPr>
        <p:spPr>
          <a:xfrm>
            <a:off x="4163760" y="149976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7"/>
          <p:cNvSpPr/>
          <p:nvPr/>
        </p:nvSpPr>
        <p:spPr>
          <a:xfrm>
            <a:off x="6674400" y="1541520"/>
            <a:ext cx="135360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Unsorted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8"/>
          <p:cNvSpPr/>
          <p:nvPr/>
        </p:nvSpPr>
        <p:spPr>
          <a:xfrm>
            <a:off x="1303560" y="212976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9"/>
          <p:cNvSpPr/>
          <p:nvPr/>
        </p:nvSpPr>
        <p:spPr>
          <a:xfrm>
            <a:off x="1805760" y="212976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10"/>
          <p:cNvSpPr/>
          <p:nvPr/>
        </p:nvSpPr>
        <p:spPr>
          <a:xfrm>
            <a:off x="2307960" y="212976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11"/>
          <p:cNvSpPr/>
          <p:nvPr/>
        </p:nvSpPr>
        <p:spPr>
          <a:xfrm>
            <a:off x="2810160" y="212544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12"/>
          <p:cNvSpPr/>
          <p:nvPr/>
        </p:nvSpPr>
        <p:spPr>
          <a:xfrm>
            <a:off x="801360" y="212976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13"/>
          <p:cNvSpPr/>
          <p:nvPr/>
        </p:nvSpPr>
        <p:spPr>
          <a:xfrm>
            <a:off x="3312360" y="2171520"/>
            <a:ext cx="200088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 to be inserted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14"/>
          <p:cNvSpPr/>
          <p:nvPr/>
        </p:nvSpPr>
        <p:spPr>
          <a:xfrm>
            <a:off x="1303560" y="267624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15"/>
          <p:cNvSpPr/>
          <p:nvPr/>
        </p:nvSpPr>
        <p:spPr>
          <a:xfrm>
            <a:off x="1805760" y="267624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16"/>
          <p:cNvSpPr/>
          <p:nvPr/>
        </p:nvSpPr>
        <p:spPr>
          <a:xfrm>
            <a:off x="2307960" y="267624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17"/>
          <p:cNvSpPr/>
          <p:nvPr/>
        </p:nvSpPr>
        <p:spPr>
          <a:xfrm>
            <a:off x="2810160" y="267192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18"/>
          <p:cNvSpPr/>
          <p:nvPr/>
        </p:nvSpPr>
        <p:spPr>
          <a:xfrm>
            <a:off x="801360" y="267624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19"/>
          <p:cNvSpPr/>
          <p:nvPr/>
        </p:nvSpPr>
        <p:spPr>
          <a:xfrm>
            <a:off x="3312360" y="2718000"/>
            <a:ext cx="135360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 &gt; -5, shift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20"/>
          <p:cNvSpPr/>
          <p:nvPr/>
        </p:nvSpPr>
        <p:spPr>
          <a:xfrm>
            <a:off x="1303560" y="321408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21"/>
          <p:cNvSpPr/>
          <p:nvPr/>
        </p:nvSpPr>
        <p:spPr>
          <a:xfrm>
            <a:off x="1805760" y="321408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22"/>
          <p:cNvSpPr/>
          <p:nvPr/>
        </p:nvSpPr>
        <p:spPr>
          <a:xfrm>
            <a:off x="2307960" y="321408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23"/>
          <p:cNvSpPr/>
          <p:nvPr/>
        </p:nvSpPr>
        <p:spPr>
          <a:xfrm>
            <a:off x="2810160" y="320940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24"/>
          <p:cNvSpPr/>
          <p:nvPr/>
        </p:nvSpPr>
        <p:spPr>
          <a:xfrm>
            <a:off x="801360" y="321408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25"/>
          <p:cNvSpPr/>
          <p:nvPr/>
        </p:nvSpPr>
        <p:spPr>
          <a:xfrm>
            <a:off x="3312360" y="3255480"/>
            <a:ext cx="135360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Insert -5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26"/>
          <p:cNvSpPr/>
          <p:nvPr/>
        </p:nvSpPr>
        <p:spPr>
          <a:xfrm>
            <a:off x="1303560" y="388836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27"/>
          <p:cNvSpPr/>
          <p:nvPr/>
        </p:nvSpPr>
        <p:spPr>
          <a:xfrm>
            <a:off x="1805760" y="388836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28"/>
          <p:cNvSpPr/>
          <p:nvPr/>
        </p:nvSpPr>
        <p:spPr>
          <a:xfrm>
            <a:off x="2307960" y="388836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29"/>
          <p:cNvSpPr/>
          <p:nvPr/>
        </p:nvSpPr>
        <p:spPr>
          <a:xfrm>
            <a:off x="2810160" y="388368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30"/>
          <p:cNvSpPr/>
          <p:nvPr/>
        </p:nvSpPr>
        <p:spPr>
          <a:xfrm>
            <a:off x="801360" y="388836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31"/>
          <p:cNvSpPr/>
          <p:nvPr/>
        </p:nvSpPr>
        <p:spPr>
          <a:xfrm>
            <a:off x="3312360" y="3930120"/>
            <a:ext cx="1931040" cy="6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2 to be inserted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32"/>
          <p:cNvSpPr/>
          <p:nvPr/>
        </p:nvSpPr>
        <p:spPr>
          <a:xfrm>
            <a:off x="1303560" y="440532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33"/>
          <p:cNvSpPr/>
          <p:nvPr/>
        </p:nvSpPr>
        <p:spPr>
          <a:xfrm>
            <a:off x="1805760" y="440532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34"/>
          <p:cNvSpPr/>
          <p:nvPr/>
        </p:nvSpPr>
        <p:spPr>
          <a:xfrm>
            <a:off x="2307960" y="440532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35"/>
          <p:cNvSpPr/>
          <p:nvPr/>
        </p:nvSpPr>
        <p:spPr>
          <a:xfrm>
            <a:off x="2810160" y="440064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36"/>
          <p:cNvSpPr/>
          <p:nvPr/>
        </p:nvSpPr>
        <p:spPr>
          <a:xfrm>
            <a:off x="801360" y="440532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37"/>
          <p:cNvSpPr/>
          <p:nvPr/>
        </p:nvSpPr>
        <p:spPr>
          <a:xfrm>
            <a:off x="3312360" y="4446720"/>
            <a:ext cx="135360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 &gt; 2, shift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38"/>
          <p:cNvSpPr/>
          <p:nvPr/>
        </p:nvSpPr>
        <p:spPr>
          <a:xfrm>
            <a:off x="1303560" y="491688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39"/>
          <p:cNvSpPr/>
          <p:nvPr/>
        </p:nvSpPr>
        <p:spPr>
          <a:xfrm>
            <a:off x="1805760" y="491688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40"/>
          <p:cNvSpPr/>
          <p:nvPr/>
        </p:nvSpPr>
        <p:spPr>
          <a:xfrm>
            <a:off x="2307960" y="491688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41"/>
          <p:cNvSpPr/>
          <p:nvPr/>
        </p:nvSpPr>
        <p:spPr>
          <a:xfrm>
            <a:off x="2810160" y="491256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42"/>
          <p:cNvSpPr/>
          <p:nvPr/>
        </p:nvSpPr>
        <p:spPr>
          <a:xfrm>
            <a:off x="801360" y="491688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43"/>
          <p:cNvSpPr/>
          <p:nvPr/>
        </p:nvSpPr>
        <p:spPr>
          <a:xfrm>
            <a:off x="3312360" y="4958640"/>
            <a:ext cx="178560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 &lt; 2, insert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44"/>
          <p:cNvSpPr/>
          <p:nvPr/>
        </p:nvSpPr>
        <p:spPr>
          <a:xfrm>
            <a:off x="1312920" y="563148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45"/>
          <p:cNvSpPr/>
          <p:nvPr/>
        </p:nvSpPr>
        <p:spPr>
          <a:xfrm>
            <a:off x="1815120" y="563148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46"/>
          <p:cNvSpPr/>
          <p:nvPr/>
        </p:nvSpPr>
        <p:spPr>
          <a:xfrm>
            <a:off x="2317320" y="563148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47"/>
          <p:cNvSpPr/>
          <p:nvPr/>
        </p:nvSpPr>
        <p:spPr>
          <a:xfrm>
            <a:off x="2819520" y="562680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48"/>
          <p:cNvSpPr/>
          <p:nvPr/>
        </p:nvSpPr>
        <p:spPr>
          <a:xfrm>
            <a:off x="810720" y="563148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49"/>
          <p:cNvSpPr/>
          <p:nvPr/>
        </p:nvSpPr>
        <p:spPr>
          <a:xfrm>
            <a:off x="3321360" y="5673240"/>
            <a:ext cx="203688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 to be inserted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50"/>
          <p:cNvSpPr/>
          <p:nvPr/>
        </p:nvSpPr>
        <p:spPr>
          <a:xfrm>
            <a:off x="1312920" y="615240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51"/>
          <p:cNvSpPr/>
          <p:nvPr/>
        </p:nvSpPr>
        <p:spPr>
          <a:xfrm>
            <a:off x="1815120" y="615240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52"/>
          <p:cNvSpPr/>
          <p:nvPr/>
        </p:nvSpPr>
        <p:spPr>
          <a:xfrm>
            <a:off x="2317320" y="615240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53"/>
          <p:cNvSpPr/>
          <p:nvPr/>
        </p:nvSpPr>
        <p:spPr>
          <a:xfrm>
            <a:off x="2819520" y="614772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54"/>
          <p:cNvSpPr/>
          <p:nvPr/>
        </p:nvSpPr>
        <p:spPr>
          <a:xfrm>
            <a:off x="810720" y="615240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55"/>
          <p:cNvSpPr/>
          <p:nvPr/>
        </p:nvSpPr>
        <p:spPr>
          <a:xfrm>
            <a:off x="3321360" y="6193800"/>
            <a:ext cx="178560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 &lt; 9, insert 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56"/>
          <p:cNvSpPr/>
          <p:nvPr/>
        </p:nvSpPr>
        <p:spPr>
          <a:xfrm>
            <a:off x="7144560" y="214056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57"/>
          <p:cNvSpPr/>
          <p:nvPr/>
        </p:nvSpPr>
        <p:spPr>
          <a:xfrm>
            <a:off x="7646760" y="214056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58"/>
          <p:cNvSpPr/>
          <p:nvPr/>
        </p:nvSpPr>
        <p:spPr>
          <a:xfrm>
            <a:off x="8148960" y="214056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CustomShape 59"/>
          <p:cNvSpPr/>
          <p:nvPr/>
        </p:nvSpPr>
        <p:spPr>
          <a:xfrm>
            <a:off x="8651160" y="213624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60"/>
          <p:cNvSpPr/>
          <p:nvPr/>
        </p:nvSpPr>
        <p:spPr>
          <a:xfrm>
            <a:off x="6642360" y="214056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61"/>
          <p:cNvSpPr/>
          <p:nvPr/>
        </p:nvSpPr>
        <p:spPr>
          <a:xfrm>
            <a:off x="9153360" y="2182320"/>
            <a:ext cx="223668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4 to be inserted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62"/>
          <p:cNvSpPr/>
          <p:nvPr/>
        </p:nvSpPr>
        <p:spPr>
          <a:xfrm>
            <a:off x="7144560" y="267624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CustomShape 63"/>
          <p:cNvSpPr/>
          <p:nvPr/>
        </p:nvSpPr>
        <p:spPr>
          <a:xfrm>
            <a:off x="7646760" y="267624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64"/>
          <p:cNvSpPr/>
          <p:nvPr/>
        </p:nvSpPr>
        <p:spPr>
          <a:xfrm>
            <a:off x="8148960" y="267624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65"/>
          <p:cNvSpPr/>
          <p:nvPr/>
        </p:nvSpPr>
        <p:spPr>
          <a:xfrm>
            <a:off x="8651160" y="267192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66"/>
          <p:cNvSpPr/>
          <p:nvPr/>
        </p:nvSpPr>
        <p:spPr>
          <a:xfrm>
            <a:off x="6642360" y="267624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67"/>
          <p:cNvSpPr/>
          <p:nvPr/>
        </p:nvSpPr>
        <p:spPr>
          <a:xfrm>
            <a:off x="9153360" y="2718000"/>
            <a:ext cx="178560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 &gt; 4, shift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68"/>
          <p:cNvSpPr/>
          <p:nvPr/>
        </p:nvSpPr>
        <p:spPr>
          <a:xfrm>
            <a:off x="7144560" y="320940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CustomShape 69"/>
          <p:cNvSpPr/>
          <p:nvPr/>
        </p:nvSpPr>
        <p:spPr>
          <a:xfrm>
            <a:off x="7646760" y="320940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70"/>
          <p:cNvSpPr/>
          <p:nvPr/>
        </p:nvSpPr>
        <p:spPr>
          <a:xfrm>
            <a:off x="8148960" y="320940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71"/>
          <p:cNvSpPr/>
          <p:nvPr/>
        </p:nvSpPr>
        <p:spPr>
          <a:xfrm>
            <a:off x="8651160" y="320508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72"/>
          <p:cNvSpPr/>
          <p:nvPr/>
        </p:nvSpPr>
        <p:spPr>
          <a:xfrm>
            <a:off x="6642360" y="320940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CustomShape 73"/>
          <p:cNvSpPr/>
          <p:nvPr/>
        </p:nvSpPr>
        <p:spPr>
          <a:xfrm>
            <a:off x="9153360" y="3251160"/>
            <a:ext cx="178560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 &gt; 4, shift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74"/>
          <p:cNvSpPr/>
          <p:nvPr/>
        </p:nvSpPr>
        <p:spPr>
          <a:xfrm>
            <a:off x="7143840" y="374256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CustomShape 75"/>
          <p:cNvSpPr/>
          <p:nvPr/>
        </p:nvSpPr>
        <p:spPr>
          <a:xfrm>
            <a:off x="7646040" y="374256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76"/>
          <p:cNvSpPr/>
          <p:nvPr/>
        </p:nvSpPr>
        <p:spPr>
          <a:xfrm>
            <a:off x="8148240" y="374256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77"/>
          <p:cNvSpPr/>
          <p:nvPr/>
        </p:nvSpPr>
        <p:spPr>
          <a:xfrm>
            <a:off x="8650440" y="373824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78"/>
          <p:cNvSpPr/>
          <p:nvPr/>
        </p:nvSpPr>
        <p:spPr>
          <a:xfrm>
            <a:off x="6641640" y="374256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79"/>
          <p:cNvSpPr/>
          <p:nvPr/>
        </p:nvSpPr>
        <p:spPr>
          <a:xfrm>
            <a:off x="9152640" y="3784320"/>
            <a:ext cx="178560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2 &lt; 4, insert 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80"/>
          <p:cNvSpPr/>
          <p:nvPr/>
        </p:nvSpPr>
        <p:spPr>
          <a:xfrm>
            <a:off x="7131600" y="445752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81"/>
          <p:cNvSpPr/>
          <p:nvPr/>
        </p:nvSpPr>
        <p:spPr>
          <a:xfrm>
            <a:off x="7633800" y="445752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CustomShape 82"/>
          <p:cNvSpPr/>
          <p:nvPr/>
        </p:nvSpPr>
        <p:spPr>
          <a:xfrm>
            <a:off x="8136000" y="445752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83"/>
          <p:cNvSpPr/>
          <p:nvPr/>
        </p:nvSpPr>
        <p:spPr>
          <a:xfrm>
            <a:off x="8638200" y="445284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84"/>
          <p:cNvSpPr/>
          <p:nvPr/>
        </p:nvSpPr>
        <p:spPr>
          <a:xfrm>
            <a:off x="6629400" y="445752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85"/>
          <p:cNvSpPr/>
          <p:nvPr/>
        </p:nvSpPr>
        <p:spPr>
          <a:xfrm>
            <a:off x="9140400" y="4499280"/>
            <a:ext cx="178560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Sorted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Shape 1"/>
          <p:cNvSpPr txBox="1"/>
          <p:nvPr/>
        </p:nvSpPr>
        <p:spPr>
          <a:xfrm>
            <a:off x="563400" y="1495080"/>
            <a:ext cx="10929960" cy="4681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INSERTION-SORT(A)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1.     for j = 2 to 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2.          key ← A [j]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3.          // Insert A[j] into the sorted sequence A[1..j-1]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4.          j ← i – 1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5.         while i &gt; 0 and A[i] &gt; key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6.                 A[i+1] ← A[i]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7.                 i ← i – 1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8.         A[j+1] ← key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TextShape 2"/>
          <p:cNvSpPr txBox="1"/>
          <p:nvPr/>
        </p:nvSpPr>
        <p:spPr>
          <a:xfrm>
            <a:off x="0" y="469080"/>
            <a:ext cx="12191760" cy="914040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txBody>
          <a:bodyPr lIns="1188720" rIns="27432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Insertion Sort - Pseudocode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563400" y="1495080"/>
            <a:ext cx="10929960" cy="4681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9bbb59"/>
              </a:buClr>
              <a:buFont typeface="Noto Sans Symbols"/>
              <a:buChar char="⬜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Merge Sort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342720">
              <a:lnSpc>
                <a:spcPct val="100000"/>
              </a:lnSpc>
              <a:buClr>
                <a:srgbClr val="4f6128"/>
              </a:buClr>
              <a:buFont typeface="Noto Sans Symbols"/>
              <a:buChar char="⬜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A divide and conquer algorithm where the problem gets split down into smaller sub-problems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342720">
              <a:lnSpc>
                <a:spcPct val="100000"/>
              </a:lnSpc>
              <a:buClr>
                <a:srgbClr val="4f6128"/>
              </a:buClr>
              <a:buFont typeface="Noto Sans Symbols"/>
              <a:buChar char="⬜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Efficient, but requires additional memory (can be an issue for large datasets)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342720">
              <a:lnSpc>
                <a:spcPct val="100000"/>
              </a:lnSpc>
              <a:buClr>
                <a:srgbClr val="4f6128"/>
              </a:buClr>
              <a:buFont typeface="Noto Sans Symbols"/>
              <a:buChar char="⬜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Splits the data in half in every iteration until two elements are left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342720">
              <a:lnSpc>
                <a:spcPct val="100000"/>
              </a:lnSpc>
              <a:buClr>
                <a:srgbClr val="4f6128"/>
              </a:buClr>
              <a:buFont typeface="Noto Sans Symbols"/>
              <a:buChar char="⬜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Sorts the subarrays and merges back up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9bbb59"/>
              </a:buClr>
              <a:buFont typeface="Noto Sans Symbols"/>
              <a:buChar char="⬜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Quick Sort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342720">
              <a:lnSpc>
                <a:spcPct val="100000"/>
              </a:lnSpc>
              <a:buClr>
                <a:srgbClr val="4f6128"/>
              </a:buClr>
              <a:buFont typeface="Noto Sans Symbols"/>
              <a:buChar char="⬜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A recursive divide and conquer algorithm that is very efficient and used in practice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342720">
              <a:lnSpc>
                <a:spcPct val="100000"/>
              </a:lnSpc>
              <a:buClr>
                <a:srgbClr val="4f6128"/>
              </a:buClr>
              <a:buFont typeface="Noto Sans Symbols"/>
              <a:buChar char="⬜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Uses a pivot to split the data and values less than the pivot go to the left side and greater values go to the right side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TextShape 2"/>
          <p:cNvSpPr txBox="1"/>
          <p:nvPr/>
        </p:nvSpPr>
        <p:spPr>
          <a:xfrm>
            <a:off x="0" y="459000"/>
            <a:ext cx="12191760" cy="914040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txBody>
          <a:bodyPr lIns="1188720" rIns="27432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Advanced Sorting Algorithms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Shape 1"/>
          <p:cNvSpPr txBox="1"/>
          <p:nvPr/>
        </p:nvSpPr>
        <p:spPr>
          <a:xfrm>
            <a:off x="563400" y="1495080"/>
            <a:ext cx="10929960" cy="4681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9bbb59"/>
              </a:buClr>
              <a:buFont typeface="Noto Sans Symbols"/>
              <a:buChar char="⬜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Sometimes you want to find a piece of data based on a given key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342720">
              <a:lnSpc>
                <a:spcPct val="100000"/>
              </a:lnSpc>
              <a:buClr>
                <a:srgbClr val="4f6128"/>
              </a:buClr>
              <a:buFont typeface="Noto Sans Symbols"/>
              <a:buChar char="⬜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ID number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342720">
              <a:lnSpc>
                <a:spcPct val="100000"/>
              </a:lnSpc>
              <a:buClr>
                <a:srgbClr val="4f6128"/>
              </a:buClr>
              <a:buFont typeface="Noto Sans Symbols"/>
              <a:buChar char="⬜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Name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342720">
              <a:lnSpc>
                <a:spcPct val="100000"/>
              </a:lnSpc>
              <a:buClr>
                <a:srgbClr val="4f6128"/>
              </a:buClr>
              <a:buFont typeface="Noto Sans Symbols"/>
              <a:buChar char="⬜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Zip code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9bbb59"/>
              </a:buClr>
              <a:buFont typeface="Noto Sans Symbols"/>
              <a:buChar char="⬜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Several Algorithms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342720">
              <a:lnSpc>
                <a:spcPct val="100000"/>
              </a:lnSpc>
              <a:buClr>
                <a:srgbClr val="4f6128"/>
              </a:buClr>
              <a:buFont typeface="Noto Sans Symbols"/>
              <a:buChar char="⬜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Linear Search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342720">
              <a:lnSpc>
                <a:spcPct val="100000"/>
              </a:lnSpc>
              <a:buClr>
                <a:srgbClr val="4f6128"/>
              </a:buClr>
              <a:buFont typeface="Noto Sans Symbols"/>
              <a:buChar char="⬜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Binary Search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TextShape 2"/>
          <p:cNvSpPr txBox="1"/>
          <p:nvPr/>
        </p:nvSpPr>
        <p:spPr>
          <a:xfrm>
            <a:off x="0" y="459000"/>
            <a:ext cx="12191760" cy="914040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txBody>
          <a:bodyPr lIns="1188720" rIns="27432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Searching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563400" y="1495080"/>
            <a:ext cx="10929960" cy="4943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9bbb59"/>
              </a:buClr>
              <a:buFont typeface="Noto Sans Symbols"/>
              <a:buChar char="⬜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Simple algorithm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9bbb59"/>
              </a:buClr>
              <a:buFont typeface="Noto Sans Symbols"/>
              <a:buChar char="⬜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Uses a loop to iterate through all of the data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9bbb59"/>
              </a:buClr>
              <a:buFont typeface="Noto Sans Symbols"/>
              <a:buChar char="⬜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Compares each element with the desired value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342720">
              <a:lnSpc>
                <a:spcPct val="100000"/>
              </a:lnSpc>
              <a:buClr>
                <a:srgbClr val="4f6128"/>
              </a:buClr>
              <a:buFont typeface="Noto Sans Symbols"/>
              <a:buChar char="⬜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Stops at the end of the array or when the value is found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9bbb59"/>
              </a:buClr>
              <a:buFont typeface="Noto Sans Symbols"/>
              <a:buChar char="⬜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Allows for the array to be unordered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9bbb59"/>
              </a:buClr>
              <a:buFont typeface="Noto Sans Symbols"/>
              <a:buChar char="⬜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Not efficient for large amounts of data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TextShape 2"/>
          <p:cNvSpPr txBox="1"/>
          <p:nvPr/>
        </p:nvSpPr>
        <p:spPr>
          <a:xfrm>
            <a:off x="0" y="459000"/>
            <a:ext cx="12191760" cy="914040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txBody>
          <a:bodyPr lIns="1188720" rIns="27432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Linear Search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563400" y="1495080"/>
            <a:ext cx="10929960" cy="4943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9bbb59"/>
              </a:buClr>
              <a:buFont typeface="Noto Sans Symbols"/>
              <a:buChar char="⬜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Allows you to quickly find data by repeatedly cutting the dataset in half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342720">
              <a:lnSpc>
                <a:spcPct val="100000"/>
              </a:lnSpc>
              <a:buClr>
                <a:srgbClr val="4f6128"/>
              </a:buClr>
              <a:buFont typeface="Noto Sans Symbols"/>
              <a:buChar char="⬜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Requires the data to be sorted before searching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9bbb59"/>
              </a:buClr>
              <a:buFont typeface="Noto Sans Symbols"/>
              <a:buChar char="⬜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Algorithm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342720">
              <a:lnSpc>
                <a:spcPct val="100000"/>
              </a:lnSpc>
              <a:buClr>
                <a:srgbClr val="4f6128"/>
              </a:buClr>
              <a:buFont typeface="Noto Sans Symbols"/>
              <a:buChar char="⬜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Start with the middle element in the array and compare.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342720">
              <a:lnSpc>
                <a:spcPct val="100000"/>
              </a:lnSpc>
              <a:buClr>
                <a:srgbClr val="4f6128"/>
              </a:buClr>
              <a:buFont typeface="Noto Sans Symbols"/>
              <a:buChar char="⬜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If value &lt; middle then search in left sub-array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342720">
              <a:lnSpc>
                <a:spcPct val="100000"/>
              </a:lnSpc>
              <a:buClr>
                <a:srgbClr val="4f6128"/>
              </a:buClr>
              <a:buFont typeface="Noto Sans Symbols"/>
              <a:buChar char="⬜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If value &gt; middle then search right sub-array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342720">
              <a:lnSpc>
                <a:spcPct val="100000"/>
              </a:lnSpc>
              <a:buClr>
                <a:srgbClr val="4f6128"/>
              </a:buClr>
              <a:buFont typeface="Noto Sans Symbols"/>
              <a:buChar char="⬜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Get the middle of the sub-array and repeat the process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342720">
              <a:lnSpc>
                <a:spcPct val="100000"/>
              </a:lnSpc>
              <a:buClr>
                <a:srgbClr val="4f6128"/>
              </a:buClr>
              <a:buFont typeface="Noto Sans Symbols"/>
              <a:buChar char="⬜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Stops when either the value is found or when the sub-array can’t be subdivided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TextShape 2"/>
          <p:cNvSpPr txBox="1"/>
          <p:nvPr/>
        </p:nvSpPr>
        <p:spPr>
          <a:xfrm>
            <a:off x="0" y="459000"/>
            <a:ext cx="12191760" cy="914040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txBody>
          <a:bodyPr lIns="1188720" rIns="27432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Binary Search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Shape 1"/>
          <p:cNvSpPr txBox="1"/>
          <p:nvPr/>
        </p:nvSpPr>
        <p:spPr>
          <a:xfrm>
            <a:off x="0" y="459000"/>
            <a:ext cx="12191760" cy="914040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txBody>
          <a:bodyPr lIns="1188720" rIns="27432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Binary Search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5" name="Shape 515" descr=""/>
          <p:cNvPicPr/>
          <p:nvPr/>
        </p:nvPicPr>
        <p:blipFill>
          <a:blip r:embed="rId1"/>
          <a:stretch/>
        </p:blipFill>
        <p:spPr>
          <a:xfrm>
            <a:off x="3274920" y="1500480"/>
            <a:ext cx="5641560" cy="5129640"/>
          </a:xfrm>
          <a:prstGeom prst="rect">
            <a:avLst/>
          </a:prstGeom>
          <a:ln>
            <a:noFill/>
          </a:ln>
        </p:spPr>
      </p:pic>
      <p:sp>
        <p:nvSpPr>
          <p:cNvPr id="356" name="CustomShape 2"/>
          <p:cNvSpPr/>
          <p:nvPr/>
        </p:nvSpPr>
        <p:spPr>
          <a:xfrm>
            <a:off x="327240" y="1500480"/>
            <a:ext cx="302184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Search for 19: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630720" y="1495080"/>
            <a:ext cx="10929960" cy="4681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Questions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0" y="459000"/>
            <a:ext cx="12191760" cy="91404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1188720" rIns="27432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Questions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63400" y="1495080"/>
            <a:ext cx="10929960" cy="4681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9bbb59"/>
              </a:buClr>
              <a:buFont typeface="Noto Sans Symbols"/>
              <a:buChar char="⬜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Always use functions – better helps organize and read your code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9bbb59"/>
              </a:buClr>
              <a:buFont typeface="Noto Sans Symbols"/>
              <a:buChar char="⬜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Use the proper loops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342720">
              <a:lnSpc>
                <a:spcPct val="100000"/>
              </a:lnSpc>
              <a:buClr>
                <a:srgbClr val="4f6128"/>
              </a:buClr>
              <a:buFont typeface="Noto Sans Symbols"/>
              <a:buChar char="⬜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String copy should use a while loop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9bbb59"/>
              </a:buClr>
              <a:buFont typeface="Noto Sans Symbols"/>
              <a:buChar char="⬜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Global constants should be used instead of #defines: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342720">
              <a:lnSpc>
                <a:spcPct val="100000"/>
              </a:lnSpc>
              <a:buClr>
                <a:srgbClr val="4f6128"/>
              </a:buClr>
              <a:buFont typeface="Noto Sans Symbols"/>
              <a:buChar char="⬜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const int MAX_SIZE = 10;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0" y="459000"/>
            <a:ext cx="12191760" cy="914040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txBody>
          <a:bodyPr lIns="1188720" rIns="27432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Coding Reminders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63400" y="1495080"/>
            <a:ext cx="10929960" cy="4681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9bbb59"/>
              </a:buClr>
              <a:buFont typeface="Noto Sans Symbols"/>
              <a:buChar char="⬜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Problem: want to order a set data from lowest to highest based on a given key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342720">
              <a:lnSpc>
                <a:spcPct val="100000"/>
              </a:lnSpc>
              <a:buClr>
                <a:srgbClr val="4f6128"/>
              </a:buClr>
              <a:buFont typeface="Noto Sans Symbols"/>
              <a:buChar char="⬜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List of test scores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342720">
              <a:lnSpc>
                <a:spcPct val="100000"/>
              </a:lnSpc>
              <a:buClr>
                <a:srgbClr val="4f6128"/>
              </a:buClr>
              <a:buFont typeface="Noto Sans Symbols"/>
              <a:buChar char="⬜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Order by first or last name alphabetically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342720">
              <a:lnSpc>
                <a:spcPct val="100000"/>
              </a:lnSpc>
              <a:buClr>
                <a:srgbClr val="4f6128"/>
              </a:buClr>
              <a:buFont typeface="Noto Sans Symbols"/>
              <a:buChar char="⬜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Sort by an ID number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9bbb59"/>
              </a:buClr>
              <a:buFont typeface="Noto Sans Symbols"/>
              <a:buChar char="⬜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Several algorithms can do this: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342720">
              <a:lnSpc>
                <a:spcPct val="100000"/>
              </a:lnSpc>
              <a:buClr>
                <a:srgbClr val="4f6128"/>
              </a:buClr>
              <a:buFont typeface="Noto Sans Symbols"/>
              <a:buChar char="⬜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Bubble sort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342720">
              <a:lnSpc>
                <a:spcPct val="100000"/>
              </a:lnSpc>
              <a:buClr>
                <a:srgbClr val="4f6128"/>
              </a:buClr>
              <a:buFont typeface="Noto Sans Symbols"/>
              <a:buChar char="⬜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Insertion sort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342720">
              <a:lnSpc>
                <a:spcPct val="100000"/>
              </a:lnSpc>
              <a:buClr>
                <a:srgbClr val="4f6128"/>
              </a:buClr>
              <a:buFont typeface="Noto Sans Symbols"/>
              <a:buChar char="⬜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Selection sort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342720">
              <a:lnSpc>
                <a:spcPct val="100000"/>
              </a:lnSpc>
              <a:buClr>
                <a:srgbClr val="4f6128"/>
              </a:buClr>
              <a:buFont typeface="Noto Sans Symbols"/>
              <a:buChar char="⬜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Merge sort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342720">
              <a:lnSpc>
                <a:spcPct val="100000"/>
              </a:lnSpc>
              <a:buClr>
                <a:srgbClr val="4f6128"/>
              </a:buClr>
              <a:buFont typeface="Noto Sans Symbols"/>
              <a:buChar char="⬜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Quick sort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0" y="459000"/>
            <a:ext cx="12191760" cy="914040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txBody>
          <a:bodyPr lIns="1188720" rIns="27432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Sorting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63400" y="1495080"/>
            <a:ext cx="10929960" cy="4681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9bbb59"/>
              </a:buClr>
              <a:buFont typeface="Noto Sans Symbols"/>
              <a:buChar char="⬜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Is a simple and intuitive way to sort data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9bbb59"/>
              </a:buClr>
              <a:buFont typeface="Noto Sans Symbols"/>
              <a:buChar char="⬜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Not commonly used in practice due to the slow performance when sorting large amounts of data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9bbb59"/>
              </a:buClr>
              <a:buFont typeface="Noto Sans Symbols"/>
              <a:buChar char="⬜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Algorithm: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9bbb59"/>
              </a:buClr>
              <a:buFont typeface="Questria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Compare each pair of adjacent elements from the beginning of an array and, if they are in reversed order, swap them.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9bbb59"/>
              </a:buClr>
              <a:buFont typeface="Questria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If at least one swap has been done, repeat step 1.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0" y="459000"/>
            <a:ext cx="12191760" cy="914040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txBody>
          <a:bodyPr lIns="1188720" rIns="27432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Bubble Sort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0" y="459000"/>
            <a:ext cx="12191760" cy="914040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txBody>
          <a:bodyPr lIns="1188720" rIns="27432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Bubble Sort – Example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4665600" y="161712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5167800" y="161712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5670000" y="161712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6172200" y="161244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4163760" y="161712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7"/>
          <p:cNvSpPr/>
          <p:nvPr/>
        </p:nvSpPr>
        <p:spPr>
          <a:xfrm>
            <a:off x="6674400" y="1658880"/>
            <a:ext cx="135360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Unsorted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8"/>
          <p:cNvSpPr/>
          <p:nvPr/>
        </p:nvSpPr>
        <p:spPr>
          <a:xfrm>
            <a:off x="1843200" y="231084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9"/>
          <p:cNvSpPr/>
          <p:nvPr/>
        </p:nvSpPr>
        <p:spPr>
          <a:xfrm>
            <a:off x="2345400" y="231084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10"/>
          <p:cNvSpPr/>
          <p:nvPr/>
        </p:nvSpPr>
        <p:spPr>
          <a:xfrm>
            <a:off x="2847600" y="231084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11"/>
          <p:cNvSpPr/>
          <p:nvPr/>
        </p:nvSpPr>
        <p:spPr>
          <a:xfrm>
            <a:off x="3349800" y="230616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12"/>
          <p:cNvSpPr/>
          <p:nvPr/>
        </p:nvSpPr>
        <p:spPr>
          <a:xfrm>
            <a:off x="1341000" y="231084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13"/>
          <p:cNvSpPr/>
          <p:nvPr/>
        </p:nvSpPr>
        <p:spPr>
          <a:xfrm>
            <a:off x="3852000" y="2352600"/>
            <a:ext cx="161964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5 &gt; 1, swap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14"/>
          <p:cNvSpPr/>
          <p:nvPr/>
        </p:nvSpPr>
        <p:spPr>
          <a:xfrm>
            <a:off x="1843200" y="283572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15"/>
          <p:cNvSpPr/>
          <p:nvPr/>
        </p:nvSpPr>
        <p:spPr>
          <a:xfrm>
            <a:off x="2345400" y="283572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16"/>
          <p:cNvSpPr/>
          <p:nvPr/>
        </p:nvSpPr>
        <p:spPr>
          <a:xfrm>
            <a:off x="2847600" y="283572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17"/>
          <p:cNvSpPr/>
          <p:nvPr/>
        </p:nvSpPr>
        <p:spPr>
          <a:xfrm>
            <a:off x="3349800" y="283104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18"/>
          <p:cNvSpPr/>
          <p:nvPr/>
        </p:nvSpPr>
        <p:spPr>
          <a:xfrm>
            <a:off x="1341000" y="283572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19"/>
          <p:cNvSpPr/>
          <p:nvPr/>
        </p:nvSpPr>
        <p:spPr>
          <a:xfrm>
            <a:off x="3852000" y="2877480"/>
            <a:ext cx="135360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5 &lt; 7, ok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0"/>
          <p:cNvSpPr/>
          <p:nvPr/>
        </p:nvSpPr>
        <p:spPr>
          <a:xfrm>
            <a:off x="1843200" y="335160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1"/>
          <p:cNvSpPr/>
          <p:nvPr/>
        </p:nvSpPr>
        <p:spPr>
          <a:xfrm>
            <a:off x="2345400" y="335160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2"/>
          <p:cNvSpPr/>
          <p:nvPr/>
        </p:nvSpPr>
        <p:spPr>
          <a:xfrm>
            <a:off x="2847600" y="335160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3"/>
          <p:cNvSpPr/>
          <p:nvPr/>
        </p:nvSpPr>
        <p:spPr>
          <a:xfrm>
            <a:off x="3349800" y="334692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4"/>
          <p:cNvSpPr/>
          <p:nvPr/>
        </p:nvSpPr>
        <p:spPr>
          <a:xfrm>
            <a:off x="1341000" y="335160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5"/>
          <p:cNvSpPr/>
          <p:nvPr/>
        </p:nvSpPr>
        <p:spPr>
          <a:xfrm>
            <a:off x="3852000" y="3393360"/>
            <a:ext cx="173340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 &gt; -5, swap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6"/>
          <p:cNvSpPr/>
          <p:nvPr/>
        </p:nvSpPr>
        <p:spPr>
          <a:xfrm>
            <a:off x="1843200" y="387432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7"/>
          <p:cNvSpPr/>
          <p:nvPr/>
        </p:nvSpPr>
        <p:spPr>
          <a:xfrm>
            <a:off x="2345400" y="387432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8"/>
          <p:cNvSpPr/>
          <p:nvPr/>
        </p:nvSpPr>
        <p:spPr>
          <a:xfrm>
            <a:off x="2847600" y="387432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9"/>
          <p:cNvSpPr/>
          <p:nvPr/>
        </p:nvSpPr>
        <p:spPr>
          <a:xfrm>
            <a:off x="3349800" y="387000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30"/>
          <p:cNvSpPr/>
          <p:nvPr/>
        </p:nvSpPr>
        <p:spPr>
          <a:xfrm>
            <a:off x="1341000" y="387432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31"/>
          <p:cNvSpPr/>
          <p:nvPr/>
        </p:nvSpPr>
        <p:spPr>
          <a:xfrm>
            <a:off x="3852000" y="3916080"/>
            <a:ext cx="135360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 &lt; 9, ok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32"/>
          <p:cNvSpPr/>
          <p:nvPr/>
        </p:nvSpPr>
        <p:spPr>
          <a:xfrm>
            <a:off x="1843200" y="469152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33"/>
          <p:cNvSpPr/>
          <p:nvPr/>
        </p:nvSpPr>
        <p:spPr>
          <a:xfrm>
            <a:off x="2345400" y="468468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34"/>
          <p:cNvSpPr/>
          <p:nvPr/>
        </p:nvSpPr>
        <p:spPr>
          <a:xfrm>
            <a:off x="2847600" y="469152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35"/>
          <p:cNvSpPr/>
          <p:nvPr/>
        </p:nvSpPr>
        <p:spPr>
          <a:xfrm>
            <a:off x="3349800" y="468720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36"/>
          <p:cNvSpPr/>
          <p:nvPr/>
        </p:nvSpPr>
        <p:spPr>
          <a:xfrm>
            <a:off x="1341000" y="469152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37"/>
          <p:cNvSpPr/>
          <p:nvPr/>
        </p:nvSpPr>
        <p:spPr>
          <a:xfrm>
            <a:off x="3852000" y="4733280"/>
            <a:ext cx="135360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1 &lt; 5, ok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8"/>
          <p:cNvSpPr/>
          <p:nvPr/>
        </p:nvSpPr>
        <p:spPr>
          <a:xfrm>
            <a:off x="1843200" y="520776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9"/>
          <p:cNvSpPr/>
          <p:nvPr/>
        </p:nvSpPr>
        <p:spPr>
          <a:xfrm>
            <a:off x="2345400" y="520776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40"/>
          <p:cNvSpPr/>
          <p:nvPr/>
        </p:nvSpPr>
        <p:spPr>
          <a:xfrm>
            <a:off x="2847600" y="520776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41"/>
          <p:cNvSpPr/>
          <p:nvPr/>
        </p:nvSpPr>
        <p:spPr>
          <a:xfrm>
            <a:off x="3349800" y="520308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42"/>
          <p:cNvSpPr/>
          <p:nvPr/>
        </p:nvSpPr>
        <p:spPr>
          <a:xfrm>
            <a:off x="1341000" y="520776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43"/>
          <p:cNvSpPr/>
          <p:nvPr/>
        </p:nvSpPr>
        <p:spPr>
          <a:xfrm>
            <a:off x="3852000" y="5249160"/>
            <a:ext cx="173340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5 &gt; -5, swap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44"/>
          <p:cNvSpPr/>
          <p:nvPr/>
        </p:nvSpPr>
        <p:spPr>
          <a:xfrm>
            <a:off x="1843200" y="573048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45"/>
          <p:cNvSpPr/>
          <p:nvPr/>
        </p:nvSpPr>
        <p:spPr>
          <a:xfrm>
            <a:off x="2345400" y="573048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46"/>
          <p:cNvSpPr/>
          <p:nvPr/>
        </p:nvSpPr>
        <p:spPr>
          <a:xfrm>
            <a:off x="2847600" y="573048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47"/>
          <p:cNvSpPr/>
          <p:nvPr/>
        </p:nvSpPr>
        <p:spPr>
          <a:xfrm>
            <a:off x="3349800" y="572616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48"/>
          <p:cNvSpPr/>
          <p:nvPr/>
        </p:nvSpPr>
        <p:spPr>
          <a:xfrm>
            <a:off x="1341000" y="573048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49"/>
          <p:cNvSpPr/>
          <p:nvPr/>
        </p:nvSpPr>
        <p:spPr>
          <a:xfrm>
            <a:off x="3852000" y="5772240"/>
            <a:ext cx="135360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5 &lt; 7, ok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50"/>
          <p:cNvSpPr/>
          <p:nvPr/>
        </p:nvSpPr>
        <p:spPr>
          <a:xfrm>
            <a:off x="7079760" y="231084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51"/>
          <p:cNvSpPr/>
          <p:nvPr/>
        </p:nvSpPr>
        <p:spPr>
          <a:xfrm>
            <a:off x="7581960" y="231084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52"/>
          <p:cNvSpPr/>
          <p:nvPr/>
        </p:nvSpPr>
        <p:spPr>
          <a:xfrm>
            <a:off x="8084160" y="231084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53"/>
          <p:cNvSpPr/>
          <p:nvPr/>
        </p:nvSpPr>
        <p:spPr>
          <a:xfrm>
            <a:off x="8586360" y="230616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54"/>
          <p:cNvSpPr/>
          <p:nvPr/>
        </p:nvSpPr>
        <p:spPr>
          <a:xfrm>
            <a:off x="6577560" y="231084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55"/>
          <p:cNvSpPr/>
          <p:nvPr/>
        </p:nvSpPr>
        <p:spPr>
          <a:xfrm>
            <a:off x="9088560" y="2352600"/>
            <a:ext cx="173340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1 &gt; -5, swap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56"/>
          <p:cNvSpPr/>
          <p:nvPr/>
        </p:nvSpPr>
        <p:spPr>
          <a:xfrm>
            <a:off x="7079760" y="283356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57"/>
          <p:cNvSpPr/>
          <p:nvPr/>
        </p:nvSpPr>
        <p:spPr>
          <a:xfrm>
            <a:off x="7581960" y="283356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58"/>
          <p:cNvSpPr/>
          <p:nvPr/>
        </p:nvSpPr>
        <p:spPr>
          <a:xfrm>
            <a:off x="8084160" y="283356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59"/>
          <p:cNvSpPr/>
          <p:nvPr/>
        </p:nvSpPr>
        <p:spPr>
          <a:xfrm>
            <a:off x="8586360" y="282924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60"/>
          <p:cNvSpPr/>
          <p:nvPr/>
        </p:nvSpPr>
        <p:spPr>
          <a:xfrm>
            <a:off x="6577560" y="283356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61"/>
          <p:cNvSpPr/>
          <p:nvPr/>
        </p:nvSpPr>
        <p:spPr>
          <a:xfrm>
            <a:off x="9088560" y="2875320"/>
            <a:ext cx="135360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1&lt; 5, ok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62"/>
          <p:cNvSpPr/>
          <p:nvPr/>
        </p:nvSpPr>
        <p:spPr>
          <a:xfrm>
            <a:off x="7079760" y="369468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63"/>
          <p:cNvSpPr/>
          <p:nvPr/>
        </p:nvSpPr>
        <p:spPr>
          <a:xfrm>
            <a:off x="7581960" y="369468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64"/>
          <p:cNvSpPr/>
          <p:nvPr/>
        </p:nvSpPr>
        <p:spPr>
          <a:xfrm>
            <a:off x="8084160" y="369468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65"/>
          <p:cNvSpPr/>
          <p:nvPr/>
        </p:nvSpPr>
        <p:spPr>
          <a:xfrm>
            <a:off x="8586360" y="369036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66"/>
          <p:cNvSpPr/>
          <p:nvPr/>
        </p:nvSpPr>
        <p:spPr>
          <a:xfrm>
            <a:off x="6577560" y="369468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67"/>
          <p:cNvSpPr/>
          <p:nvPr/>
        </p:nvSpPr>
        <p:spPr>
          <a:xfrm>
            <a:off x="9088560" y="3736440"/>
            <a:ext cx="135360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 &lt; 1, ok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68"/>
          <p:cNvSpPr/>
          <p:nvPr/>
        </p:nvSpPr>
        <p:spPr>
          <a:xfrm>
            <a:off x="7079760" y="455076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69"/>
          <p:cNvSpPr/>
          <p:nvPr/>
        </p:nvSpPr>
        <p:spPr>
          <a:xfrm>
            <a:off x="7581960" y="455076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70"/>
          <p:cNvSpPr/>
          <p:nvPr/>
        </p:nvSpPr>
        <p:spPr>
          <a:xfrm>
            <a:off x="8084160" y="455076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71"/>
          <p:cNvSpPr/>
          <p:nvPr/>
        </p:nvSpPr>
        <p:spPr>
          <a:xfrm>
            <a:off x="8586360" y="454644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72"/>
          <p:cNvSpPr/>
          <p:nvPr/>
        </p:nvSpPr>
        <p:spPr>
          <a:xfrm>
            <a:off x="6577560" y="455076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73"/>
          <p:cNvSpPr/>
          <p:nvPr/>
        </p:nvSpPr>
        <p:spPr>
          <a:xfrm>
            <a:off x="9088560" y="4592520"/>
            <a:ext cx="135360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Sorted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563400" y="1495080"/>
            <a:ext cx="10929960" cy="5048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0000"/>
              </a:lnSpc>
            </a:pPr>
            <a:r>
              <a:rPr b="0" lang="en-US" sz="20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void BubbleSort(int num[], int numItems)</a:t>
            </a:r>
            <a:r>
              <a:rPr b="0" lang="en-US" sz="20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
</a:t>
            </a:r>
            <a:r>
              <a:rPr b="0" lang="en-US" sz="20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{</a:t>
            </a:r>
            <a:r>
              <a:rPr b="0" lang="en-US" sz="20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
</a:t>
            </a:r>
            <a:r>
              <a:rPr b="0" lang="en-US" sz="20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      int i = 0, temp;</a:t>
            </a:r>
            <a:r>
              <a:rPr b="0" lang="en-US" sz="20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
</a:t>
            </a:r>
            <a:r>
              <a:rPr b="0" lang="en-US" sz="20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      bool swap = true;            </a:t>
            </a:r>
            <a:r>
              <a:rPr b="1" lang="en-US" sz="20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 </a:t>
            </a:r>
            <a:r>
              <a:rPr b="0" lang="en-US" sz="20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
</a:t>
            </a:r>
            <a:r>
              <a:rPr b="0" lang="en-US" sz="20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     </a:t>
            </a:r>
            <a:r>
              <a:rPr b="0" lang="en-US" sz="20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
</a:t>
            </a:r>
            <a:r>
              <a:rPr b="0" lang="en-US" sz="20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      while(swap)</a:t>
            </a:r>
            <a:r>
              <a:rPr b="0" lang="en-US" sz="20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
</a:t>
            </a:r>
            <a:r>
              <a:rPr b="0" lang="en-US" sz="20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     {</a:t>
            </a:r>
            <a:r>
              <a:rPr b="0" lang="en-US" sz="20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
</a:t>
            </a:r>
            <a:r>
              <a:rPr b="0" lang="en-US" sz="20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          swap = false;</a:t>
            </a:r>
            <a:r>
              <a:rPr b="0" lang="en-US" sz="20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
</a:t>
            </a:r>
            <a:r>
              <a:rPr b="0" lang="en-US" sz="20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          for (int i=0; i &lt; (numItems-1); i++)</a:t>
            </a:r>
            <a:r>
              <a:rPr b="0" lang="en-US" sz="20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
</a:t>
            </a:r>
            <a:r>
              <a:rPr b="0" lang="en-US" sz="20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         {</a:t>
            </a:r>
            <a:r>
              <a:rPr b="0" lang="en-US" sz="20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
</a:t>
            </a:r>
            <a:r>
              <a:rPr b="0" lang="en-US" sz="20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               if (num[i] &gt; num[i+1])   </a:t>
            </a:r>
            <a:r>
              <a:rPr b="0" lang="en-US" sz="20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
</a:t>
            </a:r>
            <a:r>
              <a:rPr b="0" lang="en-US" sz="20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              { </a:t>
            </a:r>
            <a:r>
              <a:rPr b="0" lang="en-US" sz="20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
</a:t>
            </a:r>
            <a:r>
              <a:rPr b="0" lang="en-US" sz="20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                    temp = num[i];            </a:t>
            </a:r>
            <a:r>
              <a:rPr b="1" lang="en-US" sz="20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 </a:t>
            </a:r>
            <a:r>
              <a:rPr b="0" lang="en-US" sz="20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
</a:t>
            </a:r>
            <a:r>
              <a:rPr b="0" lang="en-US" sz="20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                    num[i] = num[i+1];</a:t>
            </a:r>
            <a:r>
              <a:rPr b="0" lang="en-US" sz="20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
</a:t>
            </a:r>
            <a:r>
              <a:rPr b="0" lang="en-US" sz="20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                    num[i+1] = temp;</a:t>
            </a:r>
            <a:r>
              <a:rPr b="0" lang="en-US" sz="20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
</a:t>
            </a:r>
            <a:r>
              <a:rPr b="0" lang="en-US" sz="20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                    swap = true;              </a:t>
            </a:r>
            <a:r>
              <a:rPr b="1" lang="en-US" sz="20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 </a:t>
            </a:r>
            <a:r>
              <a:rPr b="0" lang="en-US" sz="20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
</a:t>
            </a:r>
            <a:r>
              <a:rPr b="0" lang="en-US" sz="20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               }</a:t>
            </a:r>
            <a:r>
              <a:rPr b="0" lang="en-US" sz="20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
</a:t>
            </a:r>
            <a:r>
              <a:rPr b="0" lang="en-US" sz="20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          }</a:t>
            </a:r>
            <a:r>
              <a:rPr b="0" lang="en-US" sz="20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
</a:t>
            </a:r>
            <a:r>
              <a:rPr b="0" lang="en-US" sz="20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     }</a:t>
            </a:r>
            <a:r>
              <a:rPr b="1" lang="en-US" sz="20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
</a:t>
            </a:r>
            <a:r>
              <a:rPr b="0" lang="en-US" sz="20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0" y="459000"/>
            <a:ext cx="12191760" cy="914040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txBody>
          <a:bodyPr lIns="1188720" rIns="27432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Bubble Sort - Code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563400" y="1495080"/>
            <a:ext cx="10929960" cy="4681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9bbb59"/>
              </a:buClr>
              <a:buFont typeface="Noto Sans Symbols"/>
              <a:buChar char="⬜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Another simple sorting algorithm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9bbb59"/>
              </a:buClr>
              <a:buFont typeface="Noto Sans Symbols"/>
              <a:buChar char="⬜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Can be very efficient if the data is almost sorted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9bbb59"/>
              </a:buClr>
              <a:buFont typeface="Noto Sans Symbols"/>
              <a:buChar char="⬜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Algorithm: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342720">
              <a:lnSpc>
                <a:spcPct val="100000"/>
              </a:lnSpc>
              <a:buClr>
                <a:srgbClr val="4f6128"/>
              </a:buClr>
              <a:buFont typeface="Noto Sans Symbols"/>
              <a:buChar char="⬜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Search through the list and find the smallest element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342720">
              <a:lnSpc>
                <a:spcPct val="100000"/>
              </a:lnSpc>
              <a:buClr>
                <a:srgbClr val="4f6128"/>
              </a:buClr>
              <a:buFont typeface="Noto Sans Symbols"/>
              <a:buChar char="⬜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Swap the smallest element with the first element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342720">
              <a:lnSpc>
                <a:spcPct val="100000"/>
              </a:lnSpc>
              <a:buClr>
                <a:srgbClr val="4f6128"/>
              </a:buClr>
              <a:buFont typeface="Noto Sans Symbols"/>
              <a:buChar char="⬜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Repeat the process by starting at second element and find the second smallest element, then third, etc.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0" y="469080"/>
            <a:ext cx="12191760" cy="914040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txBody>
          <a:bodyPr lIns="1188720" rIns="27432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Selection Sort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0" y="469080"/>
            <a:ext cx="12191760" cy="914040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txBody>
          <a:bodyPr lIns="1188720" rIns="27432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Selection Sort - Example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935160" y="156996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4437000" y="156996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4939200" y="156996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5"/>
          <p:cNvSpPr/>
          <p:nvPr/>
        </p:nvSpPr>
        <p:spPr>
          <a:xfrm>
            <a:off x="5441400" y="156996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6"/>
          <p:cNvSpPr/>
          <p:nvPr/>
        </p:nvSpPr>
        <p:spPr>
          <a:xfrm>
            <a:off x="3432960" y="156996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7"/>
          <p:cNvSpPr/>
          <p:nvPr/>
        </p:nvSpPr>
        <p:spPr>
          <a:xfrm>
            <a:off x="7405200" y="1613880"/>
            <a:ext cx="135360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Unsorted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8"/>
          <p:cNvSpPr/>
          <p:nvPr/>
        </p:nvSpPr>
        <p:spPr>
          <a:xfrm>
            <a:off x="5943600" y="156996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9"/>
          <p:cNvSpPr/>
          <p:nvPr/>
        </p:nvSpPr>
        <p:spPr>
          <a:xfrm>
            <a:off x="6948000" y="156996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10"/>
          <p:cNvSpPr/>
          <p:nvPr/>
        </p:nvSpPr>
        <p:spPr>
          <a:xfrm>
            <a:off x="6445800" y="156996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11"/>
          <p:cNvSpPr/>
          <p:nvPr/>
        </p:nvSpPr>
        <p:spPr>
          <a:xfrm>
            <a:off x="824040" y="230364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12"/>
          <p:cNvSpPr/>
          <p:nvPr/>
        </p:nvSpPr>
        <p:spPr>
          <a:xfrm>
            <a:off x="1326240" y="230364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13"/>
          <p:cNvSpPr/>
          <p:nvPr/>
        </p:nvSpPr>
        <p:spPr>
          <a:xfrm>
            <a:off x="1828440" y="230364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rgbClr val="ffc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14"/>
          <p:cNvSpPr/>
          <p:nvPr/>
        </p:nvSpPr>
        <p:spPr>
          <a:xfrm>
            <a:off x="2330640" y="230364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15"/>
          <p:cNvSpPr/>
          <p:nvPr/>
        </p:nvSpPr>
        <p:spPr>
          <a:xfrm>
            <a:off x="321840" y="230364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rgbClr val="ffc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16"/>
          <p:cNvSpPr/>
          <p:nvPr/>
        </p:nvSpPr>
        <p:spPr>
          <a:xfrm>
            <a:off x="4294440" y="2347560"/>
            <a:ext cx="18205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Swap -5 and 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17"/>
          <p:cNvSpPr/>
          <p:nvPr/>
        </p:nvSpPr>
        <p:spPr>
          <a:xfrm>
            <a:off x="2832840" y="230364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18"/>
          <p:cNvSpPr/>
          <p:nvPr/>
        </p:nvSpPr>
        <p:spPr>
          <a:xfrm>
            <a:off x="3837240" y="230364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19"/>
          <p:cNvSpPr/>
          <p:nvPr/>
        </p:nvSpPr>
        <p:spPr>
          <a:xfrm>
            <a:off x="3335040" y="230364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0"/>
          <p:cNvSpPr/>
          <p:nvPr/>
        </p:nvSpPr>
        <p:spPr>
          <a:xfrm>
            <a:off x="824040" y="299232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rgbClr val="ffc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21"/>
          <p:cNvSpPr/>
          <p:nvPr/>
        </p:nvSpPr>
        <p:spPr>
          <a:xfrm>
            <a:off x="1326240" y="299232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22"/>
          <p:cNvSpPr/>
          <p:nvPr/>
        </p:nvSpPr>
        <p:spPr>
          <a:xfrm>
            <a:off x="1828440" y="299232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23"/>
          <p:cNvSpPr/>
          <p:nvPr/>
        </p:nvSpPr>
        <p:spPr>
          <a:xfrm>
            <a:off x="2330640" y="299232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4"/>
          <p:cNvSpPr/>
          <p:nvPr/>
        </p:nvSpPr>
        <p:spPr>
          <a:xfrm>
            <a:off x="321840" y="299232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5"/>
          <p:cNvSpPr/>
          <p:nvPr/>
        </p:nvSpPr>
        <p:spPr>
          <a:xfrm>
            <a:off x="4294440" y="2897640"/>
            <a:ext cx="1887120" cy="6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1 is already in place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6"/>
          <p:cNvSpPr/>
          <p:nvPr/>
        </p:nvSpPr>
        <p:spPr>
          <a:xfrm>
            <a:off x="2832840" y="299232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27"/>
          <p:cNvSpPr/>
          <p:nvPr/>
        </p:nvSpPr>
        <p:spPr>
          <a:xfrm>
            <a:off x="3837240" y="299232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8"/>
          <p:cNvSpPr/>
          <p:nvPr/>
        </p:nvSpPr>
        <p:spPr>
          <a:xfrm>
            <a:off x="3335040" y="299232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29"/>
          <p:cNvSpPr/>
          <p:nvPr/>
        </p:nvSpPr>
        <p:spPr>
          <a:xfrm>
            <a:off x="824040" y="368100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30"/>
          <p:cNvSpPr/>
          <p:nvPr/>
        </p:nvSpPr>
        <p:spPr>
          <a:xfrm>
            <a:off x="1326240" y="368100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rgbClr val="ffc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31"/>
          <p:cNvSpPr/>
          <p:nvPr/>
        </p:nvSpPr>
        <p:spPr>
          <a:xfrm>
            <a:off x="1828440" y="368100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32"/>
          <p:cNvSpPr/>
          <p:nvPr/>
        </p:nvSpPr>
        <p:spPr>
          <a:xfrm>
            <a:off x="2330640" y="368100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33"/>
          <p:cNvSpPr/>
          <p:nvPr/>
        </p:nvSpPr>
        <p:spPr>
          <a:xfrm>
            <a:off x="321840" y="368100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34"/>
          <p:cNvSpPr/>
          <p:nvPr/>
        </p:nvSpPr>
        <p:spPr>
          <a:xfrm>
            <a:off x="4294440" y="3724920"/>
            <a:ext cx="18871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Swap 2 and 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35"/>
          <p:cNvSpPr/>
          <p:nvPr/>
        </p:nvSpPr>
        <p:spPr>
          <a:xfrm>
            <a:off x="2832840" y="368100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rgbClr val="ffc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36"/>
          <p:cNvSpPr/>
          <p:nvPr/>
        </p:nvSpPr>
        <p:spPr>
          <a:xfrm>
            <a:off x="3837240" y="368100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37"/>
          <p:cNvSpPr/>
          <p:nvPr/>
        </p:nvSpPr>
        <p:spPr>
          <a:xfrm>
            <a:off x="3335040" y="368100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38"/>
          <p:cNvSpPr/>
          <p:nvPr/>
        </p:nvSpPr>
        <p:spPr>
          <a:xfrm>
            <a:off x="824040" y="436968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39"/>
          <p:cNvSpPr/>
          <p:nvPr/>
        </p:nvSpPr>
        <p:spPr>
          <a:xfrm>
            <a:off x="1326240" y="436968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40"/>
          <p:cNvSpPr/>
          <p:nvPr/>
        </p:nvSpPr>
        <p:spPr>
          <a:xfrm>
            <a:off x="1828440" y="436968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rgbClr val="ffc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41"/>
          <p:cNvSpPr/>
          <p:nvPr/>
        </p:nvSpPr>
        <p:spPr>
          <a:xfrm>
            <a:off x="2330640" y="436968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42"/>
          <p:cNvSpPr/>
          <p:nvPr/>
        </p:nvSpPr>
        <p:spPr>
          <a:xfrm>
            <a:off x="321840" y="436968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43"/>
          <p:cNvSpPr/>
          <p:nvPr/>
        </p:nvSpPr>
        <p:spPr>
          <a:xfrm>
            <a:off x="4294440" y="4274280"/>
            <a:ext cx="1887120" cy="6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5 is already in place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44"/>
          <p:cNvSpPr/>
          <p:nvPr/>
        </p:nvSpPr>
        <p:spPr>
          <a:xfrm>
            <a:off x="2832840" y="436968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45"/>
          <p:cNvSpPr/>
          <p:nvPr/>
        </p:nvSpPr>
        <p:spPr>
          <a:xfrm>
            <a:off x="3837240" y="436968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46"/>
          <p:cNvSpPr/>
          <p:nvPr/>
        </p:nvSpPr>
        <p:spPr>
          <a:xfrm>
            <a:off x="3335040" y="436968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47"/>
          <p:cNvSpPr/>
          <p:nvPr/>
        </p:nvSpPr>
        <p:spPr>
          <a:xfrm>
            <a:off x="824040" y="505836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48"/>
          <p:cNvSpPr/>
          <p:nvPr/>
        </p:nvSpPr>
        <p:spPr>
          <a:xfrm>
            <a:off x="1326240" y="505836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49"/>
          <p:cNvSpPr/>
          <p:nvPr/>
        </p:nvSpPr>
        <p:spPr>
          <a:xfrm>
            <a:off x="1828440" y="505836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50"/>
          <p:cNvSpPr/>
          <p:nvPr/>
        </p:nvSpPr>
        <p:spPr>
          <a:xfrm>
            <a:off x="2330640" y="505836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rgbClr val="ffc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51"/>
          <p:cNvSpPr/>
          <p:nvPr/>
        </p:nvSpPr>
        <p:spPr>
          <a:xfrm>
            <a:off x="321840" y="505836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52"/>
          <p:cNvSpPr/>
          <p:nvPr/>
        </p:nvSpPr>
        <p:spPr>
          <a:xfrm>
            <a:off x="4294440" y="5102280"/>
            <a:ext cx="18871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Swap 7 with 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53"/>
          <p:cNvSpPr/>
          <p:nvPr/>
        </p:nvSpPr>
        <p:spPr>
          <a:xfrm>
            <a:off x="2832840" y="505836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rgbClr val="ffc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54"/>
          <p:cNvSpPr/>
          <p:nvPr/>
        </p:nvSpPr>
        <p:spPr>
          <a:xfrm>
            <a:off x="3837240" y="505836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55"/>
          <p:cNvSpPr/>
          <p:nvPr/>
        </p:nvSpPr>
        <p:spPr>
          <a:xfrm>
            <a:off x="3335040" y="505836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56"/>
          <p:cNvSpPr/>
          <p:nvPr/>
        </p:nvSpPr>
        <p:spPr>
          <a:xfrm>
            <a:off x="824040" y="574704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57"/>
          <p:cNvSpPr/>
          <p:nvPr/>
        </p:nvSpPr>
        <p:spPr>
          <a:xfrm>
            <a:off x="1326240" y="574704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58"/>
          <p:cNvSpPr/>
          <p:nvPr/>
        </p:nvSpPr>
        <p:spPr>
          <a:xfrm>
            <a:off x="1828440" y="574704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59"/>
          <p:cNvSpPr/>
          <p:nvPr/>
        </p:nvSpPr>
        <p:spPr>
          <a:xfrm>
            <a:off x="2330640" y="574704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60"/>
          <p:cNvSpPr/>
          <p:nvPr/>
        </p:nvSpPr>
        <p:spPr>
          <a:xfrm>
            <a:off x="321840" y="574704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61"/>
          <p:cNvSpPr/>
          <p:nvPr/>
        </p:nvSpPr>
        <p:spPr>
          <a:xfrm>
            <a:off x="4294440" y="5790960"/>
            <a:ext cx="18871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Swap 7 with 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62"/>
          <p:cNvSpPr/>
          <p:nvPr/>
        </p:nvSpPr>
        <p:spPr>
          <a:xfrm>
            <a:off x="2832840" y="574704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rgbClr val="ffc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63"/>
          <p:cNvSpPr/>
          <p:nvPr/>
        </p:nvSpPr>
        <p:spPr>
          <a:xfrm>
            <a:off x="3837240" y="574704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64"/>
          <p:cNvSpPr/>
          <p:nvPr/>
        </p:nvSpPr>
        <p:spPr>
          <a:xfrm>
            <a:off x="3335040" y="574704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rgbClr val="ffc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65"/>
          <p:cNvSpPr/>
          <p:nvPr/>
        </p:nvSpPr>
        <p:spPr>
          <a:xfrm>
            <a:off x="6766920" y="230364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66"/>
          <p:cNvSpPr/>
          <p:nvPr/>
        </p:nvSpPr>
        <p:spPr>
          <a:xfrm>
            <a:off x="7269120" y="230364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67"/>
          <p:cNvSpPr/>
          <p:nvPr/>
        </p:nvSpPr>
        <p:spPr>
          <a:xfrm>
            <a:off x="7771320" y="230364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68"/>
          <p:cNvSpPr/>
          <p:nvPr/>
        </p:nvSpPr>
        <p:spPr>
          <a:xfrm>
            <a:off x="8273520" y="230364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69"/>
          <p:cNvSpPr/>
          <p:nvPr/>
        </p:nvSpPr>
        <p:spPr>
          <a:xfrm>
            <a:off x="6264720" y="230364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70"/>
          <p:cNvSpPr/>
          <p:nvPr/>
        </p:nvSpPr>
        <p:spPr>
          <a:xfrm>
            <a:off x="10237320" y="2347560"/>
            <a:ext cx="18871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Swap 8 with 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71"/>
          <p:cNvSpPr/>
          <p:nvPr/>
        </p:nvSpPr>
        <p:spPr>
          <a:xfrm>
            <a:off x="8775720" y="230364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72"/>
          <p:cNvSpPr/>
          <p:nvPr/>
        </p:nvSpPr>
        <p:spPr>
          <a:xfrm>
            <a:off x="9780120" y="230364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rgbClr val="ffc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73"/>
          <p:cNvSpPr/>
          <p:nvPr/>
        </p:nvSpPr>
        <p:spPr>
          <a:xfrm>
            <a:off x="9277920" y="230364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rgbClr val="ffc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74"/>
          <p:cNvSpPr/>
          <p:nvPr/>
        </p:nvSpPr>
        <p:spPr>
          <a:xfrm>
            <a:off x="6766920" y="299232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75"/>
          <p:cNvSpPr/>
          <p:nvPr/>
        </p:nvSpPr>
        <p:spPr>
          <a:xfrm>
            <a:off x="7269120" y="299232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76"/>
          <p:cNvSpPr/>
          <p:nvPr/>
        </p:nvSpPr>
        <p:spPr>
          <a:xfrm>
            <a:off x="7771320" y="299232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77"/>
          <p:cNvSpPr/>
          <p:nvPr/>
        </p:nvSpPr>
        <p:spPr>
          <a:xfrm>
            <a:off x="8273520" y="299232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78"/>
          <p:cNvSpPr/>
          <p:nvPr/>
        </p:nvSpPr>
        <p:spPr>
          <a:xfrm>
            <a:off x="6264720" y="299232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79"/>
          <p:cNvSpPr/>
          <p:nvPr/>
        </p:nvSpPr>
        <p:spPr>
          <a:xfrm>
            <a:off x="10237320" y="3036240"/>
            <a:ext cx="18871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Sorted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80"/>
          <p:cNvSpPr/>
          <p:nvPr/>
        </p:nvSpPr>
        <p:spPr>
          <a:xfrm>
            <a:off x="8775720" y="299232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81"/>
          <p:cNvSpPr/>
          <p:nvPr/>
        </p:nvSpPr>
        <p:spPr>
          <a:xfrm>
            <a:off x="9780120" y="299232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82"/>
          <p:cNvSpPr/>
          <p:nvPr/>
        </p:nvSpPr>
        <p:spPr>
          <a:xfrm>
            <a:off x="9277920" y="299232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563400" y="1495080"/>
            <a:ext cx="10929960" cy="4681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9bbb59"/>
              </a:buClr>
              <a:buFont typeface="Noto Sans Symbols"/>
              <a:buChar char="⬜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SELECTION-SORT(A)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1.     for j ← 1 to n-1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2.          smallest ← j            // use the current index as the smallest val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3.           for i ← j + 1 to 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4.                   if A[ i ] &lt; A[ smallest ]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5.                          smallest ← i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6.            Exchange A[ j ] ↔ A[ smallest ]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TextShape 2"/>
          <p:cNvSpPr txBox="1"/>
          <p:nvPr/>
        </p:nvSpPr>
        <p:spPr>
          <a:xfrm>
            <a:off x="0" y="469080"/>
            <a:ext cx="12191760" cy="914040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txBody>
          <a:bodyPr lIns="1188720" rIns="27432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Selection Sort - Pseudocode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LibreOffice/5.1.6.2$Linux_X86_64 LibreOffice_project/10m0$Build-2</Application>
  <Words>986</Words>
  <Paragraphs>346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2017-09-13T19:15:10Z</dcterms:modified>
  <cp:revision>2</cp:revision>
  <dc:subject/>
  <dc:title>CS 202 Lab – Session 03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18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