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  <p:embeddedFont>
      <p:font typeface="Questrial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22" Type="http://schemas.openxmlformats.org/officeDocument/2006/relationships/font" Target="fonts/OpenSans-bold.fntdata"/><Relationship Id="rId21" Type="http://schemas.openxmlformats.org/officeDocument/2006/relationships/font" Target="fonts/OpenSans-regular.fntdata"/><Relationship Id="rId24" Type="http://schemas.openxmlformats.org/officeDocument/2006/relationships/font" Target="fonts/OpenSans-boldItalic.fntdata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Questrial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PTSansNarrow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hape 14"/>
          <p:cNvCxnSpPr/>
          <p:nvPr/>
        </p:nvCxnSpPr>
        <p:spPr>
          <a:xfrm>
            <a:off x="9343646" y="4235850"/>
            <a:ext cx="7497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" name="Shape 15"/>
          <p:cNvCxnSpPr/>
          <p:nvPr/>
        </p:nvCxnSpPr>
        <p:spPr>
          <a:xfrm>
            <a:off x="2100046" y="4211002"/>
            <a:ext cx="7497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" name="Shape 16"/>
          <p:cNvGrpSpPr/>
          <p:nvPr/>
        </p:nvGrpSpPr>
        <p:grpSpPr>
          <a:xfrm>
            <a:off x="1338858" y="1362666"/>
            <a:ext cx="9515557" cy="203194"/>
            <a:chOff x="1346428" y="1011300"/>
            <a:chExt cx="6452100" cy="152400"/>
          </a:xfrm>
        </p:grpSpPr>
        <p:cxnSp>
          <p:nvCxnSpPr>
            <p:cNvPr id="17" name="Shape 17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" name="Shape 19"/>
          <p:cNvGrpSpPr/>
          <p:nvPr/>
        </p:nvGrpSpPr>
        <p:grpSpPr>
          <a:xfrm>
            <a:off x="1338868" y="5292001"/>
            <a:ext cx="9515557" cy="203194"/>
            <a:chOff x="1346435" y="3969087"/>
            <a:chExt cx="6452100" cy="152400"/>
          </a:xfrm>
        </p:grpSpPr>
        <p:cxnSp>
          <p:nvCxnSpPr>
            <p:cNvPr id="20" name="Shape 20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" name="Shape 22"/>
          <p:cNvSpPr txBox="1"/>
          <p:nvPr>
            <p:ph type="ctrTitle"/>
          </p:nvPr>
        </p:nvSpPr>
        <p:spPr>
          <a:xfrm>
            <a:off x="1338866" y="2335685"/>
            <a:ext cx="9515700" cy="13632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 algn="ctr">
              <a:spcBef>
                <a:spcPts val="0"/>
              </a:spcBef>
              <a:buSzPct val="100000"/>
              <a:defRPr sz="7200"/>
            </a:lvl1pPr>
            <a:lvl2pPr lvl="1" algn="ctr">
              <a:spcBef>
                <a:spcPts val="0"/>
              </a:spcBef>
              <a:buSzPct val="100000"/>
              <a:defRPr sz="7200"/>
            </a:lvl2pPr>
            <a:lvl3pPr lvl="2" algn="ctr">
              <a:spcBef>
                <a:spcPts val="0"/>
              </a:spcBef>
              <a:buSzPct val="100000"/>
              <a:defRPr sz="7200"/>
            </a:lvl3pPr>
            <a:lvl4pPr lvl="3" algn="ctr">
              <a:spcBef>
                <a:spcPts val="0"/>
              </a:spcBef>
              <a:buSzPct val="100000"/>
              <a:defRPr sz="7200"/>
            </a:lvl4pPr>
            <a:lvl5pPr lvl="4" algn="ctr">
              <a:spcBef>
                <a:spcPts val="0"/>
              </a:spcBef>
              <a:buSzPct val="100000"/>
              <a:defRPr sz="7200"/>
            </a:lvl5pPr>
            <a:lvl6pPr lvl="5" algn="ctr">
              <a:spcBef>
                <a:spcPts val="0"/>
              </a:spcBef>
              <a:buSzPct val="100000"/>
              <a:defRPr sz="7200"/>
            </a:lvl6pPr>
            <a:lvl7pPr lvl="6" algn="ctr">
              <a:spcBef>
                <a:spcPts val="0"/>
              </a:spcBef>
              <a:buSzPct val="100000"/>
              <a:defRPr sz="7200"/>
            </a:lvl7pPr>
            <a:lvl8pPr lvl="7" algn="ctr">
              <a:spcBef>
                <a:spcPts val="0"/>
              </a:spcBef>
              <a:buSzPct val="100000"/>
              <a:defRPr sz="7200"/>
            </a:lvl8pPr>
            <a:lvl9pPr lvl="8" algn="ctr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2849633" y="3800052"/>
            <a:ext cx="6494099" cy="10569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415600" y="1739800"/>
            <a:ext cx="11360700" cy="20511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15600" y="3994200"/>
            <a:ext cx="11360700" cy="14289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Title and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0" y="0"/>
            <a:ext cx="6096000" cy="1325700"/>
          </a:xfrm>
          <a:prstGeom prst="rect">
            <a:avLst/>
          </a:prstGeom>
          <a:solidFill>
            <a:srgbClr val="76923C"/>
          </a:solidFill>
          <a:ln>
            <a:noFill/>
          </a:ln>
          <a:effectLst>
            <a:outerShdw blurRad="50799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121900" lIns="121900" rIns="121900" tIns="121900"/>
          <a:lstStyle>
            <a:lvl1pPr indent="0" lvl="0" marL="0" marR="0" rtl="0" algn="r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4170" y="1494970"/>
            <a:ext cx="11858100" cy="46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indent="-215900" lvl="0" marL="342900" marR="0" rtl="0" algn="l">
              <a:spcBef>
                <a:spcPts val="20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20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685800" marR="0" rtl="0" algn="l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34950" lvl="2" marL="1035050" marR="0" rtl="0" algn="l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371600" marR="0" rtl="0" algn="l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34950" lvl="4" marL="1720850" marR="0" rtl="0" algn="l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39712" lvl="5" marL="2055812" marR="0" rtl="0" algn="l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39712" lvl="6" marL="2398712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41300" lvl="7" marL="2743200" marR="0" rtl="0" algn="l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30187" lvl="8" marL="3087687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0" y="6356350"/>
            <a:ext cx="6096000" cy="501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799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6096000" y="6356350"/>
            <a:ext cx="6096000" cy="501600"/>
          </a:xfrm>
          <a:prstGeom prst="rect">
            <a:avLst/>
          </a:prstGeom>
          <a:solidFill>
            <a:srgbClr val="76923C"/>
          </a:solidFill>
          <a:ln>
            <a:noFill/>
          </a:ln>
          <a:effectLst>
            <a:outerShdw blurRad="50799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fr-FR" sz="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Page </a:t>
            </a:r>
            <a:fld id="{00000000-1234-1234-1234-123412341234}" type="slidenum">
              <a:rPr b="0" i="0" lang="fr-FR" sz="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r>
              <a:rPr b="0" i="0" lang="fr-FR" sz="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of 14 </a:t>
            </a:r>
          </a:p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6096000" y="0"/>
            <a:ext cx="6096000" cy="13257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799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121900" lIns="121900" rIns="121900" tIns="121900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8F8F8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685800" marR="0" rtl="0" algn="l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8F8F8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34950" lvl="2" marL="1035050" marR="0" rtl="0" algn="l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8F8F8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371600" marR="0" rtl="0" algn="l">
              <a:spcBef>
                <a:spcPts val="60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8F8F8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34950" lvl="4" marL="1720850" marR="0" rtl="0" algn="l">
              <a:spcBef>
                <a:spcPts val="60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8F8F8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39712" lvl="5" marL="2055812" marR="0" rtl="0" algn="l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39712" lvl="6" marL="2398712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41300" lvl="7" marL="2743200" marR="0" rtl="0" algn="l">
              <a:spcBef>
                <a:spcPts val="360"/>
              </a:spcBef>
              <a:buClr>
                <a:srgbClr val="4F6128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30187" lvl="8" marL="3087687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⬜"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66" y="3429200"/>
            <a:ext cx="12192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15600" y="1086400"/>
            <a:ext cx="11428500" cy="12561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-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x="415600" y="593366"/>
            <a:ext cx="11360700" cy="9432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15600" y="593366"/>
            <a:ext cx="11360700" cy="9432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15600" y="1688233"/>
            <a:ext cx="5333100" cy="44037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6443200" y="1688233"/>
            <a:ext cx="5333100" cy="44037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15600" y="593366"/>
            <a:ext cx="11360700" cy="9432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653666" y="701800"/>
            <a:ext cx="7484700" cy="54543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7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7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7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7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7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7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7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7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Shape 52"/>
          <p:cNvSpPr txBox="1"/>
          <p:nvPr>
            <p:ph type="title"/>
          </p:nvPr>
        </p:nvSpPr>
        <p:spPr>
          <a:xfrm>
            <a:off x="354000" y="1386233"/>
            <a:ext cx="5393700" cy="22344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 algn="ctr">
              <a:spcBef>
                <a:spcPts val="0"/>
              </a:spcBef>
              <a:buSzPct val="100000"/>
              <a:defRPr sz="5600"/>
            </a:lvl1pPr>
            <a:lvl2pPr lvl="1" algn="ctr">
              <a:spcBef>
                <a:spcPts val="0"/>
              </a:spcBef>
              <a:buSzPct val="100000"/>
              <a:defRPr sz="5600"/>
            </a:lvl2pPr>
            <a:lvl3pPr lvl="2" algn="ctr">
              <a:spcBef>
                <a:spcPts val="0"/>
              </a:spcBef>
              <a:buSzPct val="100000"/>
              <a:defRPr sz="5600"/>
            </a:lvl3pPr>
            <a:lvl4pPr lvl="3" algn="ctr">
              <a:spcBef>
                <a:spcPts val="0"/>
              </a:spcBef>
              <a:buSzPct val="100000"/>
              <a:defRPr sz="5600"/>
            </a:lvl4pPr>
            <a:lvl5pPr lvl="4" algn="ctr">
              <a:spcBef>
                <a:spcPts val="0"/>
              </a:spcBef>
              <a:buSzPct val="100000"/>
              <a:defRPr sz="5600"/>
            </a:lvl5pPr>
            <a:lvl6pPr lvl="5" algn="ctr">
              <a:spcBef>
                <a:spcPts val="0"/>
              </a:spcBef>
              <a:buSzPct val="100000"/>
              <a:defRPr sz="5600"/>
            </a:lvl6pPr>
            <a:lvl7pPr lvl="6" algn="ctr">
              <a:spcBef>
                <a:spcPts val="0"/>
              </a:spcBef>
              <a:buSzPct val="100000"/>
              <a:defRPr sz="5600"/>
            </a:lvl7pPr>
            <a:lvl8pPr lvl="7" algn="ctr">
              <a:spcBef>
                <a:spcPts val="0"/>
              </a:spcBef>
              <a:buSzPct val="100000"/>
              <a:defRPr sz="5600"/>
            </a:lvl8pPr>
            <a:lvl9pPr lvl="8" algn="ctr">
              <a:spcBef>
                <a:spcPts val="0"/>
              </a:spcBef>
              <a:buSzPct val="100000"/>
              <a:defRPr sz="5600"/>
            </a:lvl9pPr>
          </a:lstStyle>
          <a:p/>
        </p:txBody>
      </p:sp>
      <p:sp>
        <p:nvSpPr>
          <p:cNvPr id="53" name="Shape 53"/>
          <p:cNvSpPr txBox="1"/>
          <p:nvPr>
            <p:ph idx="1" type="subTitle"/>
          </p:nvPr>
        </p:nvSpPr>
        <p:spPr>
          <a:xfrm>
            <a:off x="354000" y="3635833"/>
            <a:ext cx="5393700" cy="16467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-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415600" y="5640966"/>
            <a:ext cx="7998300" cy="7983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32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15600" y="593366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defRPr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-FR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ctrTitle"/>
          </p:nvPr>
        </p:nvSpPr>
        <p:spPr>
          <a:xfrm>
            <a:off x="1338866" y="2335685"/>
            <a:ext cx="9515700" cy="1363200"/>
          </a:xfrm>
          <a:prstGeom prst="rect">
            <a:avLst/>
          </a:prstGeom>
        </p:spPr>
        <p:txBody>
          <a:bodyPr anchorCtr="0" anchor="b" bIns="121900" lIns="121900" rIns="121900" tIns="12190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fr-FR"/>
              <a:t>              </a:t>
            </a:r>
            <a:r>
              <a:rPr lang="fr-FR"/>
              <a:t>CS 202 Lab</a:t>
            </a:r>
          </a:p>
        </p:txBody>
      </p:sp>
      <p:sp>
        <p:nvSpPr>
          <p:cNvPr id="78" name="Shape 78"/>
          <p:cNvSpPr txBox="1"/>
          <p:nvPr>
            <p:ph idx="1" type="subTitle"/>
          </p:nvPr>
        </p:nvSpPr>
        <p:spPr>
          <a:xfrm>
            <a:off x="2849633" y="3800052"/>
            <a:ext cx="6494099" cy="10569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/>
              <a:t>                                          </a:t>
            </a:r>
          </a:p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563525" y="1494975"/>
            <a:ext cx="10930200" cy="51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b="0" i="0" lang="fr-FR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Comments are denoted by #</a:t>
            </a:r>
          </a:p>
          <a:p>
            <a:pPr indent="-342900" lvl="0" marL="3429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b="0" i="0" lang="fr-FR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Compile format:</a:t>
            </a:r>
          </a:p>
          <a:p>
            <a:pPr indent="-342900" lvl="1" marL="6858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b="0" i="0" lang="fr-FR" sz="26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target: dependencies </a:t>
            </a: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1" lang="fr-FR" sz="26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[tab] </a:t>
            </a:r>
            <a:r>
              <a:rPr b="0" i="0" lang="fr-FR" sz="26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system command</a:t>
            </a:r>
          </a:p>
          <a:p>
            <a:pPr lvl="0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2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              </a:t>
            </a:r>
            <a:r>
              <a:rPr b="0" i="0" lang="fr-FR" sz="26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Example: test: example.cpp</a:t>
            </a:r>
          </a:p>
          <a:p>
            <a:pPr indent="0" lvl="2" marL="685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26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		g++ -c example.cpp</a:t>
            </a:r>
          </a:p>
          <a:p>
            <a:pPr indent="-342900" lvl="0" marL="342900" marR="0" rtl="0" algn="l">
              <a:spcBef>
                <a:spcPts val="2000"/>
              </a:spcBef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lang="fr-FR" sz="2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U</a:t>
            </a:r>
            <a:r>
              <a:rPr b="0" i="0" lang="fr-FR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se a tab, no spaces</a:t>
            </a:r>
          </a:p>
        </p:txBody>
      </p:sp>
      <p:sp>
        <p:nvSpPr>
          <p:cNvPr id="177" name="Shape 177"/>
          <p:cNvSpPr txBox="1"/>
          <p:nvPr>
            <p:ph type="title"/>
          </p:nvPr>
        </p:nvSpPr>
        <p:spPr>
          <a:xfrm>
            <a:off x="0" y="458972"/>
            <a:ext cx="12192000" cy="9144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799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1188700" rIns="2743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Makefile Syntax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563527" y="1494970"/>
            <a:ext cx="10930267" cy="5079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2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shape: main.cpp square.o triangle.o mathLib.o                          // </a:t>
            </a:r>
            <a:r>
              <a:rPr lang="fr-FR" sz="2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target: dependencies </a:t>
            </a: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2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g++ main.cpp square.o triangle.o mathLib.o -o shape</a:t>
            </a: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2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square.o: square.cpp </a:t>
            </a: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2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g++ -c square.cpp </a:t>
            </a: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2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triangle.o: triangle.cpp </a:t>
            </a: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2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g++ -c triangle.cpp </a:t>
            </a: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2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mathLib.o: mathLib.cpp </a:t>
            </a: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2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g++ -c mathLib.cpp </a:t>
            </a: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2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clean: </a:t>
            </a:r>
          </a:p>
          <a:p>
            <a:pPr indent="0" lvl="0" marL="0" marR="0" rtl="0" algn="l">
              <a:spcBef>
                <a:spcPts val="60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2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rm -rf  *.o  shape</a:t>
            </a:r>
          </a:p>
        </p:txBody>
      </p:sp>
      <p:sp>
        <p:nvSpPr>
          <p:cNvPr id="184" name="Shape 184"/>
          <p:cNvSpPr txBox="1"/>
          <p:nvPr>
            <p:ph type="title"/>
          </p:nvPr>
        </p:nvSpPr>
        <p:spPr>
          <a:xfrm>
            <a:off x="0" y="458972"/>
            <a:ext cx="12192000" cy="9144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799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1188700" rIns="2743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Makefile Example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563527" y="1494970"/>
            <a:ext cx="10930267" cy="5075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17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# the compiler to use.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17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CC=g++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17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# options I'll pass to the compiler.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17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CFLAGS=-c -Wall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17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all: shape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17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shape: main.cpp square.o triangle.o mathLib.o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17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$(CC) main.cpp square.o triangle.o mathLib.o -o shape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17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square.o: square.cpp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17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$(CC) $(CFLAGS) square.cpp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17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triangle.o: triangle.cpp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17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$(CC) $(CFLAGS) triangle.cpp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17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mathLib.o: mathLib.cpp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17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$(CC) $(CFLAGS) mathLib.cpp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17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clean: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fr-FR" sz="17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rm -rf  *.o  shape</a:t>
            </a:r>
          </a:p>
        </p:txBody>
      </p:sp>
      <p:sp>
        <p:nvSpPr>
          <p:cNvPr id="191" name="Shape 191"/>
          <p:cNvSpPr txBox="1"/>
          <p:nvPr>
            <p:ph type="title"/>
          </p:nvPr>
        </p:nvSpPr>
        <p:spPr>
          <a:xfrm>
            <a:off x="0" y="458972"/>
            <a:ext cx="12192000" cy="9144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799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1188700" rIns="2743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Using Macros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563527" y="1494970"/>
            <a:ext cx="10930267" cy="5075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b="0" i="0" lang="fr-FR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To compile:</a:t>
            </a:r>
          </a:p>
          <a:p>
            <a:pPr indent="-342900" lvl="1" marL="6858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b="0" i="0" lang="fr-FR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Type “make” in the terminal</a:t>
            </a:r>
          </a:p>
          <a:p>
            <a:pPr lvl="0" marL="4572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b="0" i="0" lang="fr-FR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To remove all the object files and executable</a:t>
            </a:r>
          </a:p>
          <a:p>
            <a:pPr indent="-342900" lvl="1" marL="685800" marR="0" rtl="0" algn="l">
              <a:lnSpc>
                <a:spcPct val="12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b="0" i="0" lang="fr-FR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Type “make clean” in the terminal</a:t>
            </a:r>
          </a:p>
        </p:txBody>
      </p:sp>
      <p:sp>
        <p:nvSpPr>
          <p:cNvPr id="198" name="Shape 198"/>
          <p:cNvSpPr txBox="1"/>
          <p:nvPr>
            <p:ph type="title"/>
          </p:nvPr>
        </p:nvSpPr>
        <p:spPr>
          <a:xfrm>
            <a:off x="0" y="458972"/>
            <a:ext cx="12192000" cy="9144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799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1188700" rIns="2743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Usage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563525" y="1494975"/>
            <a:ext cx="10930200" cy="53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                               </a:t>
            </a:r>
            <a:r>
              <a:rPr lang="fr-FR" sz="7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Questions?</a:t>
            </a:r>
          </a:p>
          <a:p>
            <a:pPr lvl="0" marL="457200" marR="0" rtl="0" algn="l">
              <a:lnSpc>
                <a:spcPct val="120000"/>
              </a:lnSpc>
              <a:spcBef>
                <a:spcPts val="120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5" name="Shape 205"/>
          <p:cNvSpPr txBox="1"/>
          <p:nvPr>
            <p:ph type="title"/>
          </p:nvPr>
        </p:nvSpPr>
        <p:spPr>
          <a:xfrm>
            <a:off x="0" y="458972"/>
            <a:ext cx="12192000" cy="9144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799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1188700" rIns="2743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331375" y="1494975"/>
            <a:ext cx="11162400" cy="46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lang="fr-FR" sz="2800">
                <a:solidFill>
                  <a:srgbClr val="000000"/>
                </a:solidFill>
              </a:rPr>
              <a:t>A file with extension .h </a:t>
            </a:r>
          </a:p>
          <a:p>
            <a:pPr indent="-342900" lvl="0" marL="3429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lang="fr-FR" sz="2800">
                <a:solidFill>
                  <a:srgbClr val="000000"/>
                </a:solidFill>
              </a:rPr>
              <a:t>File that contains function declarations and macro definitions</a:t>
            </a:r>
          </a:p>
          <a:p>
            <a:pPr indent="-342900" lvl="0" marL="3429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lang="fr-FR" sz="2800">
                <a:solidFill>
                  <a:srgbClr val="000000"/>
                </a:solidFill>
              </a:rPr>
              <a:t>Two types of header files:</a:t>
            </a:r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rgbClr val="000000"/>
                </a:solidFill>
              </a:rPr>
              <a:t>    a)The files that programmer writes</a:t>
            </a:r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rgbClr val="000000"/>
                </a:solidFill>
              </a:rPr>
              <a:t>    b)The files that come with the compiler, for example: </a:t>
            </a:r>
            <a:r>
              <a:rPr lang="fr-FR" sz="2800">
                <a:solidFill>
                  <a:srgbClr val="000000"/>
                </a:solidFill>
              </a:rPr>
              <a:t>stdio.h</a:t>
            </a:r>
            <a:r>
              <a:rPr lang="fr-FR" sz="2800">
                <a:solidFill>
                  <a:srgbClr val="000000"/>
                </a:solidFill>
              </a:rPr>
              <a:t>             </a:t>
            </a:r>
          </a:p>
          <a:p>
            <a:pPr indent="-6350" lvl="1" marL="349250" marR="0" rtl="0" algn="l">
              <a:spcBef>
                <a:spcPts val="600"/>
              </a:spcBef>
              <a:buClr>
                <a:srgbClr val="4F6128"/>
              </a:buClr>
              <a:buSzPct val="25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0" y="458972"/>
            <a:ext cx="12192000" cy="9144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799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1188700" rIns="2743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Header File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563527" y="1494970"/>
            <a:ext cx="10930267" cy="4681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b="0" i="0" lang="fr-FR" sz="2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Need to create a .h file and a matching .cpp file with the same name</a:t>
            </a:r>
          </a:p>
          <a:p>
            <a:pPr indent="-342900" lvl="1" marL="6858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b="0" i="0" lang="fr-FR" sz="2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The .h is used to declare all the functions</a:t>
            </a:r>
          </a:p>
          <a:p>
            <a:pPr indent="-342900" lvl="1" marL="6858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b="0" i="0" lang="fr-FR" sz="2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The .cpp is used to implement all of the functions in the </a:t>
            </a:r>
            <a:r>
              <a:rPr lang="fr-FR" sz="2400">
                <a:solidFill>
                  <a:srgbClr val="000000"/>
                </a:solidFill>
              </a:rPr>
              <a:t>header</a:t>
            </a:r>
            <a:r>
              <a:rPr b="0" i="0" lang="fr-FR" sz="2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file</a:t>
            </a:r>
          </a:p>
          <a:p>
            <a:pPr indent="-342900" lvl="0" marL="342900" marR="0" rtl="0" algn="l"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b="0" i="0" lang="fr-FR" sz="2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To use the declarations in another file</a:t>
            </a:r>
          </a:p>
          <a:p>
            <a:pPr indent="-342900" lvl="1" marL="6858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b="0" i="0" lang="fr-FR" sz="2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Put: #include “header_file.h” at the top of the file</a:t>
            </a:r>
          </a:p>
          <a:p>
            <a:pPr indent="-342900" lvl="1" marL="685800" marR="0" rtl="0" algn="l">
              <a:spcBef>
                <a:spcPts val="600"/>
              </a:spcBef>
              <a:spcAft>
                <a:spcPts val="0"/>
              </a:spcAft>
              <a:buClr>
                <a:srgbClr val="4F6128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6350" lvl="0" marL="6350" marR="0" rtl="0" algn="l">
              <a:spcBef>
                <a:spcPts val="200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0" y="458972"/>
            <a:ext cx="12192000" cy="9144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799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1188700" rIns="2743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Writing your Own Header Files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563527" y="1494970"/>
            <a:ext cx="10930267" cy="4681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1" marL="6858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b="1" i="0" lang="fr-FR" sz="2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Angle Brackets (&lt;&gt;) </a:t>
            </a:r>
            <a:r>
              <a:rPr b="0" i="0" lang="fr-FR" sz="2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– used for header files included with compiler</a:t>
            </a:r>
          </a:p>
          <a:p>
            <a:pPr indent="-349250" lvl="2" marL="103505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b="0" i="0" lang="fr-FR" sz="2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Example: iostream, fstream</a:t>
            </a:r>
          </a:p>
          <a:p>
            <a:pPr indent="-342900" lvl="1" marL="685800" marR="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b="1" i="0" lang="fr-FR" sz="2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Double Quotes (“”) </a:t>
            </a:r>
            <a:r>
              <a:rPr b="0" i="0" lang="fr-FR" sz="2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– used to tell compiler to look for header file in current directory</a:t>
            </a:r>
          </a:p>
          <a:p>
            <a:pPr indent="-342900" lvl="1" marL="685800" marR="0" rtl="0" algn="l">
              <a:spcBef>
                <a:spcPts val="600"/>
              </a:spcBef>
              <a:spcAft>
                <a:spcPts val="0"/>
              </a:spcAft>
              <a:buClr>
                <a:srgbClr val="4F6128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6350" lvl="0" marL="6350" marR="0" rtl="0" algn="l">
              <a:spcBef>
                <a:spcPts val="200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0" y="458972"/>
            <a:ext cx="12192000" cy="9144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799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1188700" rIns="2743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fr-FR" sz="3600"/>
              <a:t>Types of Includes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563527" y="1494970"/>
            <a:ext cx="10930267" cy="4681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marL="45720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000000"/>
                </a:solidFill>
              </a:rPr>
              <a:t>  </a:t>
            </a:r>
            <a:r>
              <a:rPr b="0" i="0" lang="fr-FR" sz="2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g++ main.cpp functions.cpp functions.</a:t>
            </a:r>
            <a:r>
              <a:rPr lang="fr-FR" sz="2400">
                <a:solidFill>
                  <a:srgbClr val="000000"/>
                </a:solidFill>
              </a:rPr>
              <a:t>h</a:t>
            </a:r>
            <a:r>
              <a:rPr b="0" i="0" lang="fr-FR" sz="2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-o TestProgram</a:t>
            </a:r>
          </a:p>
          <a:p>
            <a:pPr indent="-342900" lvl="0" marL="3429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6350" lvl="1" marL="349250" marR="0" rtl="0" algn="l">
              <a:spcBef>
                <a:spcPts val="600"/>
              </a:spcBef>
              <a:buClr>
                <a:srgbClr val="4F6128"/>
              </a:buClr>
              <a:buSzPct val="25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59595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0" y="458972"/>
            <a:ext cx="12192000" cy="9144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799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1188700" rIns="2743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Compiling with Multiple Files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563527" y="1494970"/>
            <a:ext cx="10930267" cy="4681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lang="fr-FR" sz="2800">
                <a:solidFill>
                  <a:srgbClr val="000000"/>
                </a:solidFill>
              </a:rPr>
              <a:t>Useful</a:t>
            </a:r>
            <a:r>
              <a:rPr b="0" i="0" lang="fr-FR" sz="2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when </a:t>
            </a:r>
            <a:r>
              <a:rPr lang="fr-FR" sz="2800">
                <a:solidFill>
                  <a:srgbClr val="000000"/>
                </a:solidFill>
              </a:rPr>
              <a:t>we</a:t>
            </a:r>
            <a:r>
              <a:rPr b="0" i="0" lang="fr-FR" sz="2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want to include several source files </a:t>
            </a:r>
          </a:p>
          <a:p>
            <a:pPr indent="-342900" lvl="0" marL="3429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lang="fr-FR" sz="28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</a:t>
            </a:r>
            <a:r>
              <a:rPr i="1" lang="fr-FR" sz="28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makefile</a:t>
            </a:r>
            <a:r>
              <a:rPr lang="fr-FR" sz="28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executed with the </a:t>
            </a:r>
            <a:r>
              <a:rPr lang="fr-FR" sz="2800">
                <a:solidFill>
                  <a:srgbClr val="000000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make</a:t>
            </a:r>
            <a:r>
              <a:rPr lang="fr-FR" sz="28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command</a:t>
            </a:r>
          </a:p>
          <a:p>
            <a:pPr indent="-342900" lvl="0" marL="342900" marR="0" rtl="0" algn="l">
              <a:spcBef>
                <a:spcPts val="2000"/>
              </a:spcBef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0" y="458972"/>
            <a:ext cx="12192000" cy="9144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799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1188700" rIns="2743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Makefiles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563527" y="1494970"/>
            <a:ext cx="10930267" cy="5011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b="0" i="0" lang="fr-FR" sz="2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Helps manage a project which might have multiple files </a:t>
            </a:r>
          </a:p>
          <a:p>
            <a:pPr indent="-342900" lvl="0" marL="3429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b="0" i="0" lang="fr-FR" sz="2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Help </a:t>
            </a:r>
            <a:r>
              <a:rPr lang="fr-FR" sz="2800">
                <a:solidFill>
                  <a:srgbClr val="000000"/>
                </a:solidFill>
              </a:rPr>
              <a:t>us to</a:t>
            </a:r>
            <a:r>
              <a:rPr b="0" i="0" lang="fr-FR" sz="2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compile source code faster with shorter command line </a:t>
            </a:r>
          </a:p>
          <a:p>
            <a:pPr indent="-342900" lvl="0" marL="3429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b="0" i="0" lang="fr-FR" sz="2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Makefiles will only compile the files that have changed since the previous build.</a:t>
            </a:r>
          </a:p>
          <a:p>
            <a:pPr indent="-6350" lvl="1" marL="349250" marR="0" rtl="0" algn="l">
              <a:spcBef>
                <a:spcPts val="600"/>
              </a:spcBef>
              <a:buClr>
                <a:srgbClr val="4F6128"/>
              </a:buClr>
              <a:buSzPct val="25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59595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x="0" y="458972"/>
            <a:ext cx="12192000" cy="9144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799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1188700" rIns="2743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Why Use Makefiles</a:t>
            </a:r>
            <a:r>
              <a:rPr b="0" i="0" lang="fr-F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563527" y="1494970"/>
            <a:ext cx="10930200" cy="46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b="0" i="0" lang="fr-FR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Class Files</a:t>
            </a:r>
          </a:p>
          <a:p>
            <a:pPr indent="-342900" lvl="1" marL="6858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b="0" i="0" lang="fr-FR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triangle.h triangle.cpp</a:t>
            </a:r>
          </a:p>
          <a:p>
            <a:pPr indent="-342900" lvl="1" marL="6858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b="0" i="0" lang="fr-FR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square.h square.cpp</a:t>
            </a:r>
          </a:p>
          <a:p>
            <a:pPr indent="-342900" lvl="0" marL="3429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b="0" i="0" lang="fr-FR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Library Files 	</a:t>
            </a:r>
          </a:p>
          <a:p>
            <a:pPr indent="-342900" lvl="1" marL="6858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b="0" i="0" lang="fr-FR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mathLib.h mathLab.cpp</a:t>
            </a:r>
          </a:p>
          <a:p>
            <a:pPr indent="-342900" lvl="0" marL="3429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b="0" i="0" lang="fr-FR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Main Driver 	</a:t>
            </a:r>
          </a:p>
          <a:p>
            <a:pPr indent="-342900" lvl="1" marL="685800" marR="0" rtl="0" algn="l">
              <a:spcBef>
                <a:spcPts val="600"/>
              </a:spcBef>
              <a:buClr>
                <a:srgbClr val="000000"/>
              </a:buClr>
              <a:buSzPct val="100000"/>
              <a:buFont typeface="Noto Sans Symbols"/>
              <a:buChar char="⬜"/>
            </a:pPr>
            <a:r>
              <a:rPr b="0" i="0" lang="fr-FR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main.cpp</a:t>
            </a:r>
          </a:p>
        </p:txBody>
      </p:sp>
      <p:sp>
        <p:nvSpPr>
          <p:cNvPr id="128" name="Shape 128"/>
          <p:cNvSpPr txBox="1"/>
          <p:nvPr>
            <p:ph type="title"/>
          </p:nvPr>
        </p:nvSpPr>
        <p:spPr>
          <a:xfrm>
            <a:off x="0" y="458972"/>
            <a:ext cx="12192000" cy="9144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799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1188700" rIns="2743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Example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0" y="458972"/>
            <a:ext cx="12192000" cy="9144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799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1188700" rIns="2743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File Dependencies</a:t>
            </a:r>
          </a:p>
        </p:txBody>
      </p:sp>
      <p:grpSp>
        <p:nvGrpSpPr>
          <p:cNvPr id="135" name="Shape 135"/>
          <p:cNvGrpSpPr/>
          <p:nvPr/>
        </p:nvGrpSpPr>
        <p:grpSpPr>
          <a:xfrm>
            <a:off x="1901804" y="1496697"/>
            <a:ext cx="7549434" cy="5246144"/>
            <a:chOff x="2204494" y="1246"/>
            <a:chExt cx="6363849" cy="4679044"/>
          </a:xfrm>
        </p:grpSpPr>
        <p:sp>
          <p:nvSpPr>
            <p:cNvPr id="136" name="Shape 136"/>
            <p:cNvSpPr/>
            <p:nvPr/>
          </p:nvSpPr>
          <p:spPr>
            <a:xfrm>
              <a:off x="7709842" y="3308535"/>
              <a:ext cx="91439" cy="386809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60000" y="119999"/>
                  </a:lnTo>
                </a:path>
              </a:pathLst>
            </a:custGeom>
            <a:noFill/>
            <a:ln cap="flat" cmpd="sng" w="25400">
              <a:solidFill>
                <a:srgbClr val="8CA84E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7" name="Shape 137"/>
            <p:cNvSpPr/>
            <p:nvPr/>
          </p:nvSpPr>
          <p:spPr>
            <a:xfrm>
              <a:off x="5345780" y="2077167"/>
              <a:ext cx="2409780" cy="38680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19999"/>
                  </a:lnTo>
                </a:path>
              </a:pathLst>
            </a:custGeom>
            <a:noFill/>
            <a:ln cap="flat" cmpd="sng" w="25400">
              <a:solidFill>
                <a:srgbClr val="8CA84E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8" name="Shape 138"/>
            <p:cNvSpPr/>
            <p:nvPr/>
          </p:nvSpPr>
          <p:spPr>
            <a:xfrm>
              <a:off x="6084276" y="3308535"/>
              <a:ext cx="91439" cy="386809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60000" y="119999"/>
                  </a:lnTo>
                </a:path>
              </a:pathLst>
            </a:custGeom>
            <a:noFill/>
            <a:ln cap="flat" cmpd="sng" w="25400">
              <a:solidFill>
                <a:srgbClr val="8CA84E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9" name="Shape 139"/>
            <p:cNvSpPr/>
            <p:nvPr/>
          </p:nvSpPr>
          <p:spPr>
            <a:xfrm>
              <a:off x="5345780" y="2077167"/>
              <a:ext cx="784213" cy="38680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19999" y="81776"/>
                  </a:lnTo>
                  <a:lnTo>
                    <a:pt x="119999" y="119999"/>
                  </a:lnTo>
                </a:path>
              </a:pathLst>
            </a:custGeom>
            <a:noFill/>
            <a:ln cap="flat" cmpd="sng" w="25400">
              <a:solidFill>
                <a:srgbClr val="8CA84E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0" name="Shape 140"/>
            <p:cNvSpPr/>
            <p:nvPr/>
          </p:nvSpPr>
          <p:spPr>
            <a:xfrm>
              <a:off x="4458708" y="3308535"/>
              <a:ext cx="91439" cy="386809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60000" y="119999"/>
                  </a:lnTo>
                </a:path>
              </a:pathLst>
            </a:custGeom>
            <a:noFill/>
            <a:ln cap="flat" cmpd="sng" w="25400">
              <a:solidFill>
                <a:srgbClr val="8CA84E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1" name="Shape 141"/>
            <p:cNvSpPr/>
            <p:nvPr/>
          </p:nvSpPr>
          <p:spPr>
            <a:xfrm>
              <a:off x="4504428" y="2077167"/>
              <a:ext cx="841351" cy="386809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19999"/>
                  </a:lnTo>
                </a:path>
              </a:pathLst>
            </a:custGeom>
            <a:noFill/>
            <a:ln cap="flat" cmpd="sng" w="25400">
              <a:solidFill>
                <a:srgbClr val="8CA84E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2" name="Shape 142"/>
            <p:cNvSpPr/>
            <p:nvPr/>
          </p:nvSpPr>
          <p:spPr>
            <a:xfrm>
              <a:off x="2869500" y="2077167"/>
              <a:ext cx="2476280" cy="386809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19999"/>
                  </a:lnTo>
                </a:path>
              </a:pathLst>
            </a:custGeom>
            <a:noFill/>
            <a:ln cap="flat" cmpd="sng" w="25400">
              <a:solidFill>
                <a:srgbClr val="8CA84E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3" name="Shape 143"/>
            <p:cNvSpPr/>
            <p:nvPr/>
          </p:nvSpPr>
          <p:spPr>
            <a:xfrm>
              <a:off x="5300060" y="845801"/>
              <a:ext cx="91439" cy="386809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60000" y="119999"/>
                  </a:lnTo>
                </a:path>
              </a:pathLst>
            </a:custGeom>
            <a:noFill/>
            <a:ln cap="flat" cmpd="sng" w="25400">
              <a:solidFill>
                <a:srgbClr val="7A944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4" name="Shape 144"/>
            <p:cNvSpPr/>
            <p:nvPr/>
          </p:nvSpPr>
          <p:spPr>
            <a:xfrm>
              <a:off x="4680776" y="1246"/>
              <a:ext cx="1330008" cy="844555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4828555" y="141635"/>
              <a:ext cx="1330008" cy="844555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 txBox="1"/>
            <p:nvPr/>
          </p:nvSpPr>
          <p:spPr>
            <a:xfrm>
              <a:off x="4853291" y="166371"/>
              <a:ext cx="1280400" cy="79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fr-FR" sz="1400" u="none" cap="none" strike="noStrike">
                  <a:latin typeface="Questrial"/>
                  <a:ea typeface="Questrial"/>
                  <a:cs typeface="Questrial"/>
                  <a:sym typeface="Questrial"/>
                </a:rPr>
                <a:t>All</a:t>
              </a:r>
            </a:p>
          </p:txBody>
        </p:sp>
        <p:sp>
          <p:nvSpPr>
            <p:cNvPr id="147" name="Shape 147"/>
            <p:cNvSpPr/>
            <p:nvPr/>
          </p:nvSpPr>
          <p:spPr>
            <a:xfrm>
              <a:off x="4680776" y="1232612"/>
              <a:ext cx="1330008" cy="844555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4828555" y="1373001"/>
              <a:ext cx="1330008" cy="844555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 txBox="1"/>
            <p:nvPr/>
          </p:nvSpPr>
          <p:spPr>
            <a:xfrm>
              <a:off x="4853291" y="1397737"/>
              <a:ext cx="1280536" cy="7950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fr-FR" sz="1400" u="none" cap="none" strike="noStrike">
                  <a:latin typeface="Questrial"/>
                  <a:ea typeface="Questrial"/>
                  <a:cs typeface="Questrial"/>
                  <a:sym typeface="Questrial"/>
                </a:rPr>
                <a:t>shape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2204494" y="2463978"/>
              <a:ext cx="1330008" cy="844555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2352274" y="2604368"/>
              <a:ext cx="1330008" cy="844555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 txBox="1"/>
            <p:nvPr/>
          </p:nvSpPr>
          <p:spPr>
            <a:xfrm>
              <a:off x="2377009" y="2629105"/>
              <a:ext cx="1280536" cy="7950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fr-FR" sz="1400" u="none" cap="none" strike="noStrike">
                  <a:latin typeface="Questrial"/>
                  <a:ea typeface="Questrial"/>
                  <a:cs typeface="Questrial"/>
                  <a:sym typeface="Questrial"/>
                </a:rPr>
                <a:t>main.cpp</a:t>
              </a:r>
            </a:p>
          </p:txBody>
        </p:sp>
        <p:sp>
          <p:nvSpPr>
            <p:cNvPr id="153" name="Shape 153"/>
            <p:cNvSpPr/>
            <p:nvPr/>
          </p:nvSpPr>
          <p:spPr>
            <a:xfrm>
              <a:off x="3839425" y="2463978"/>
              <a:ext cx="1330008" cy="844555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3987203" y="2604368"/>
              <a:ext cx="1330008" cy="844555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4011939" y="2629105"/>
              <a:ext cx="1280536" cy="7950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fr-FR" sz="1400" u="none" cap="none" strike="noStrike">
                  <a:latin typeface="Questrial"/>
                  <a:ea typeface="Questrial"/>
                  <a:cs typeface="Questrial"/>
                  <a:sym typeface="Questrial"/>
                </a:rPr>
                <a:t>mathLib.o</a:t>
              </a:r>
            </a:p>
          </p:txBody>
        </p:sp>
        <p:sp>
          <p:nvSpPr>
            <p:cNvPr id="156" name="Shape 156"/>
            <p:cNvSpPr/>
            <p:nvPr/>
          </p:nvSpPr>
          <p:spPr>
            <a:xfrm>
              <a:off x="3839425" y="3695346"/>
              <a:ext cx="1330008" cy="844555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3987203" y="3835735"/>
              <a:ext cx="1330008" cy="844555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 txBox="1"/>
            <p:nvPr/>
          </p:nvSpPr>
          <p:spPr>
            <a:xfrm>
              <a:off x="4011939" y="3860471"/>
              <a:ext cx="1280536" cy="7950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fr-FR" sz="1400" u="none" cap="none" strike="noStrike">
                  <a:latin typeface="Questrial"/>
                  <a:ea typeface="Questrial"/>
                  <a:cs typeface="Questrial"/>
                  <a:sym typeface="Questrial"/>
                </a:rPr>
                <a:t>mathLib.cpp</a:t>
              </a:r>
            </a:p>
          </p:txBody>
        </p:sp>
        <p:sp>
          <p:nvSpPr>
            <p:cNvPr id="159" name="Shape 159"/>
            <p:cNvSpPr/>
            <p:nvPr/>
          </p:nvSpPr>
          <p:spPr>
            <a:xfrm>
              <a:off x="5464991" y="2463978"/>
              <a:ext cx="1330008" cy="844555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5612769" y="2604368"/>
              <a:ext cx="1330008" cy="844555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5637505" y="2629105"/>
              <a:ext cx="1280536" cy="7950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fr-FR" sz="1400" u="none" cap="none" strike="noStrike">
                  <a:latin typeface="Questrial"/>
                  <a:ea typeface="Questrial"/>
                  <a:cs typeface="Questrial"/>
                  <a:sym typeface="Questrial"/>
                </a:rPr>
                <a:t>square.o</a:t>
              </a:r>
            </a:p>
          </p:txBody>
        </p:sp>
        <p:sp>
          <p:nvSpPr>
            <p:cNvPr id="162" name="Shape 162"/>
            <p:cNvSpPr/>
            <p:nvPr/>
          </p:nvSpPr>
          <p:spPr>
            <a:xfrm>
              <a:off x="5464991" y="3695346"/>
              <a:ext cx="1330008" cy="844555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5612769" y="3835735"/>
              <a:ext cx="1330008" cy="844555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 txBox="1"/>
            <p:nvPr/>
          </p:nvSpPr>
          <p:spPr>
            <a:xfrm>
              <a:off x="5637505" y="3860471"/>
              <a:ext cx="1280536" cy="7950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fr-FR" sz="1400" u="none" cap="none" strike="noStrike">
                  <a:latin typeface="Questrial"/>
                  <a:ea typeface="Questrial"/>
                  <a:cs typeface="Questrial"/>
                  <a:sym typeface="Questrial"/>
                </a:rPr>
                <a:t>square.cpp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7090557" y="2463978"/>
              <a:ext cx="1330008" cy="844555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7238335" y="2604368"/>
              <a:ext cx="1330008" cy="844555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7263071" y="2629105"/>
              <a:ext cx="1280536" cy="7950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fr-FR" sz="1400" u="none" cap="none" strike="noStrike">
                  <a:latin typeface="Questrial"/>
                  <a:ea typeface="Questrial"/>
                  <a:cs typeface="Questrial"/>
                  <a:sym typeface="Questrial"/>
                </a:rPr>
                <a:t>triangle.o</a:t>
              </a:r>
            </a:p>
          </p:txBody>
        </p:sp>
        <p:sp>
          <p:nvSpPr>
            <p:cNvPr id="168" name="Shape 168"/>
            <p:cNvSpPr/>
            <p:nvPr/>
          </p:nvSpPr>
          <p:spPr>
            <a:xfrm>
              <a:off x="7090557" y="3695346"/>
              <a:ext cx="1330008" cy="844555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7238335" y="3835735"/>
              <a:ext cx="1330008" cy="844555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 txBox="1"/>
            <p:nvPr/>
          </p:nvSpPr>
          <p:spPr>
            <a:xfrm>
              <a:off x="7263071" y="3860471"/>
              <a:ext cx="1280536" cy="7950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fr-FR" sz="1400" u="none" cap="none" strike="noStrike">
                  <a:latin typeface="Questrial"/>
                  <a:ea typeface="Questrial"/>
                  <a:cs typeface="Questrial"/>
                  <a:sym typeface="Questrial"/>
                </a:rPr>
                <a:t>triangle.cpp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