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0" y="2157318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219200" y="3034553"/>
            <a:ext cx="10667999" cy="382344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1124712"/>
            <a:ext cx="118871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63378" y="2590800"/>
            <a:ext cx="4754879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7013" lvl="5" marL="2055813" marR="0" rtl="0" algn="l">
              <a:spcBef>
                <a:spcPts val="4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7013" lvl="6" marL="2055813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7013" lvl="7" marL="2055813" marR="0" rtl="0" algn="l">
              <a:spcBef>
                <a:spcPts val="4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7013" lvl="8" marL="2055813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201269" y="2039110"/>
            <a:ext cx="4754879" cy="422452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0" y="1124712"/>
            <a:ext cx="118871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7317317" y="2048256"/>
            <a:ext cx="4569884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buClr>
                <a:srgbClr val="4F612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buClr>
                <a:srgbClr val="4F6128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19200" y="2039111"/>
            <a:ext cx="6096000" cy="422452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4F6128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0" y="4114800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219200" y="5002305"/>
            <a:ext cx="10667999" cy="185569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1236133" y="1129553"/>
            <a:ext cx="10651067" cy="2980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0" y="4114800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219200" y="5002305"/>
            <a:ext cx="10667999" cy="185569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/>
          <p:nvPr>
            <p:ph idx="2" type="pic"/>
          </p:nvPr>
        </p:nvSpPr>
        <p:spPr>
          <a:xfrm>
            <a:off x="1236133" y="1129553"/>
            <a:ext cx="5315711" cy="2980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/>
          <p:nvPr>
            <p:ph idx="3" type="pic"/>
          </p:nvPr>
        </p:nvSpPr>
        <p:spPr>
          <a:xfrm>
            <a:off x="6571488" y="1129553"/>
            <a:ext cx="5315711" cy="2980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0" y="4114800"/>
            <a:ext cx="11887199" cy="8778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1219200" y="5002305"/>
            <a:ext cx="10667999" cy="185569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236133" y="1129553"/>
            <a:ext cx="8802623" cy="2980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>
            <a:off x="10058400" y="1129553"/>
            <a:ext cx="1828800" cy="1481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>
            <a:off x="10058400" y="2629168"/>
            <a:ext cx="1828800" cy="1481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4724166" y="-642703"/>
            <a:ext cx="3670766" cy="10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8493032" y="3286593"/>
            <a:ext cx="5533278" cy="1219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3503114" y="-278310"/>
            <a:ext cx="4542304" cy="8568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0" y="0"/>
            <a:ext cx="6096000" cy="1325562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74170" y="1494970"/>
            <a:ext cx="11858171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0" y="6356350"/>
            <a:ext cx="6096000" cy="5016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096000" y="6356350"/>
            <a:ext cx="6096000" cy="501650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 </a:t>
            </a:r>
            <a:fld id="{00000000-1234-1234-1234-123412341234}" type="slidenum">
              <a:rPr b="0" i="0" lang="fr-FR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fr-FR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14 </a:t>
            </a:r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096000" y="0"/>
            <a:ext cx="6096000" cy="1325562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485899" y="2595563"/>
            <a:ext cx="10147300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0" y="5025435"/>
            <a:ext cx="118871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219200" y="5943600"/>
            <a:ext cx="10667999" cy="914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1236133" y="1129553"/>
            <a:ext cx="1065106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0" y="3200399"/>
            <a:ext cx="11887199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219200" y="5484607"/>
            <a:ext cx="10667999" cy="77723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4F612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4F612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490133" y="2595563"/>
            <a:ext cx="4754879" cy="3681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0558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39713" lvl="7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9713" lvl="8" marL="20558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63378" y="2595563"/>
            <a:ext cx="4754879" cy="3681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0558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39713" lvl="7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9713" lvl="8" marL="20558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494116" y="2017714"/>
            <a:ext cx="4754879" cy="877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494116" y="3065928"/>
            <a:ext cx="4754879" cy="3211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52413" lvl="5" marL="2055813" marR="0" rtl="0" algn="l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52413" lvl="6" marL="2055813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52413" lvl="7" marL="2055813" marR="0" rtl="0" algn="l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52413" lvl="8" marL="2055813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863378" y="2017714"/>
            <a:ext cx="4754879" cy="877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F612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4F6128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863378" y="3065928"/>
            <a:ext cx="4754879" cy="3211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52413" lvl="5" marL="2055813" marR="0" rtl="0" algn="l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52413" lvl="6" marL="2055813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52413" lvl="7" marL="2055813" marR="0" rtl="0" algn="l">
              <a:spcBef>
                <a:spcPts val="32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52413" lvl="8" marL="2055813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63" name="Shape 63"/>
          <p:cNvCxnSpPr/>
          <p:nvPr/>
        </p:nvCxnSpPr>
        <p:spPr>
          <a:xfrm>
            <a:off x="1616037" y="2904565"/>
            <a:ext cx="4511039" cy="158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6985299" y="2904565"/>
            <a:ext cx="4511039" cy="158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Shape 65"/>
          <p:cNvCxnSpPr/>
          <p:nvPr/>
        </p:nvCxnSpPr>
        <p:spPr>
          <a:xfrm>
            <a:off x="1616037" y="2904565"/>
            <a:ext cx="4511039" cy="158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Shape 66"/>
          <p:cNvCxnSpPr/>
          <p:nvPr/>
        </p:nvCxnSpPr>
        <p:spPr>
          <a:xfrm>
            <a:off x="6985299" y="2904565"/>
            <a:ext cx="4511039" cy="158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Shape 67"/>
          <p:cNvCxnSpPr/>
          <p:nvPr/>
        </p:nvCxnSpPr>
        <p:spPr>
          <a:xfrm>
            <a:off x="1616037" y="2904565"/>
            <a:ext cx="4511039" cy="158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6985299" y="2904565"/>
            <a:ext cx="4511039" cy="1587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1123855"/>
            <a:ext cx="11885084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485899" y="2595563"/>
            <a:ext cx="10147300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39713" lvl="5" marL="2055813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773459" y="1882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494116" y="188259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1719859" y="6569075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1219200" y="0"/>
            <a:ext cx="10665884" cy="18287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219200" y="6675120"/>
            <a:ext cx="10665884" cy="18287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0" y="2157318"/>
            <a:ext cx="11887200" cy="877800"/>
          </a:xfrm>
          <a:prstGeom prst="rect">
            <a:avLst/>
          </a:prstGeom>
          <a:solidFill>
            <a:srgbClr val="666666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fr-FR"/>
              <a:t>                                       </a:t>
            </a:r>
            <a:r>
              <a:rPr b="0" i="0" lang="fr-FR" u="none" cap="none" strike="noStrike"/>
              <a:t>CS 202 Lab 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1719859" y="6569075"/>
            <a:ext cx="609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 sz="800">
                <a:solidFill>
                  <a:srgbClr val="595959"/>
                </a:solidFill>
              </a:rPr>
              <a:t>‹#›</a:t>
            </a:fld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219200" y="3034553"/>
            <a:ext cx="10668000" cy="38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3/2/17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&lt;stdexcept&gt;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</a:t>
            </a:r>
            <a:r>
              <a:rPr lang="fr-FR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</a:t>
            </a: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 numerator, int denominator) {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if(denominator == 0) {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throw runtime_error("Divi</a:t>
            </a:r>
            <a:r>
              <a:rPr lang="fr-FR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sion</a:t>
            </a: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zero exception");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(double) numerator / denominator;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 </a:t>
            </a:r>
            <a:r>
              <a:rPr b="1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</a:t>
            </a: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block following the </a:t>
            </a:r>
            <a:r>
              <a:rPr b="1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</a:t>
            </a: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block catches any exception</a:t>
            </a:r>
          </a:p>
          <a:p>
            <a:pPr indent="-3429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</a:t>
            </a: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section is the protected code</a:t>
            </a:r>
          </a:p>
          <a:p>
            <a:pPr indent="-3429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</a:t>
            </a: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how to handle an exception (if there is one)</a:t>
            </a:r>
          </a:p>
          <a:p>
            <a:pPr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have multiple catch blocks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Catching Exceptions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563527" y="1494970"/>
            <a:ext cx="5529265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&lt;iostream&gt;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&lt;stdexcept&gt;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namespace std;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double division(int a, int b)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if( b == 0 )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{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throw runtime_error("Division by zero!”);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return (double) a/b;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</a:p>
          <a:p>
            <a:pPr indent="0" lvl="0" marL="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Try/Catch Example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092792" y="1494970"/>
            <a:ext cx="5529265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 (){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int x = 50, y = 0;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double z = 0;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try 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z = division(x, y);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cout &lt;&lt; z &lt;&lt; endl;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catch (const runtime_error&amp; msg) 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cout&lt;&lt; msg.what() &lt;&lt; endl;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}</a:t>
            </a:r>
            <a:r>
              <a:rPr lang="fr-FR" sz="1860">
                <a:solidFill>
                  <a:srgbClr val="0C0C0C"/>
                </a:solidFill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>
                <a:solidFill>
                  <a:srgbClr val="0C0C0C"/>
                </a:solidFill>
              </a:rPr>
              <a:t>return 0;</a:t>
            </a:r>
          </a:p>
          <a:p>
            <a:pPr indent="0" lvl="0" marL="0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860">
                <a:solidFill>
                  <a:srgbClr val="0C0C0C"/>
                </a:solidFill>
              </a:rPr>
              <a:t>}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1860">
              <a:solidFill>
                <a:srgbClr val="0C0C0C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6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6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30866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r>
              <a:rPr b="0" i="0" lang="fr-F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563525" y="1433675"/>
            <a:ext cx="109302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and </a:t>
            </a:r>
            <a:r>
              <a:rPr lang="fr-FR" sz="2400">
                <a:solidFill>
                  <a:srgbClr val="0C0C0C"/>
                </a:solidFill>
              </a:rPr>
              <a:t>Exception handling</a:t>
            </a:r>
          </a:p>
          <a:p>
            <a:pPr indent="-3556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Century Gothic"/>
              <a:buChar char="⬜"/>
            </a:pPr>
            <a:r>
              <a:rPr lang="fr-FR" sz="2200">
                <a:solidFill>
                  <a:schemeClr val="dk1"/>
                </a:solidFill>
              </a:rPr>
              <a:t>It is a problem that arises during the execution of a program.</a:t>
            </a:r>
          </a:p>
          <a:p>
            <a:pPr indent="-3556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a way to handle unexpected circumstances (like runtime errors such as an </a:t>
            </a:r>
            <a:r>
              <a:rPr lang="fr-FR" sz="2200">
                <a:solidFill>
                  <a:srgbClr val="0C0C0C"/>
                </a:solidFill>
              </a:rPr>
              <a:t>attempt to divide by zero </a:t>
            </a: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in programs</a:t>
            </a:r>
          </a:p>
          <a:p>
            <a:pPr indent="-3556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Noto Sans Symbols"/>
              <a:buChar char="⬜"/>
            </a:pPr>
            <a:r>
              <a:rPr lang="fr-FR" sz="2200">
                <a:solidFill>
                  <a:srgbClr val="0C0C0C"/>
                </a:solidFill>
              </a:rPr>
              <a:t>Provides a way to transfer control from one part of a program to another. </a:t>
            </a:r>
          </a:p>
          <a:p>
            <a:pPr indent="-3556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resolve exceptions</a:t>
            </a:r>
          </a:p>
          <a:p>
            <a:pPr indent="-374650" lvl="2" marL="1035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a program to continue executing </a:t>
            </a:r>
          </a:p>
          <a:p>
            <a:pPr indent="-374650" lvl="2" marL="1035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 the user of the problem</a:t>
            </a:r>
          </a:p>
          <a:p>
            <a:pPr indent="-374650" lvl="2" marL="1035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Terminate the program in a controlled manner</a:t>
            </a:r>
          </a:p>
          <a:p>
            <a:pPr indent="-355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2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Makes programs robust and fault-tolerant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563525" y="1433675"/>
            <a:ext cx="109302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exception handling is built upon three keywords: </a:t>
            </a: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try, catch,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throw: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program throws an exception when a problem shows up.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catch: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program catches an exception with an exception handler at the place in a program where you want to handle the problem.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identifies a block of code for which particular exceptions will be activated. It's followed by one or more catch blocks.</a:t>
            </a:r>
          </a:p>
          <a:p>
            <a:pPr lvl="0" marL="1270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/>
              <a:t>https://www.tutorialspoint.com/cplusplus/cpp_exceptions_handling.htm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</a:endParaRP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/>
              <a:t>C++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</a:t>
            </a:r>
            <a:r>
              <a:rPr lang="fr-FR" sz="3600"/>
              <a:t>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563525" y="1433675"/>
            <a:ext cx="109302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protected code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}catch( ExceptionName e1 )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catch block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}catch( ExceptionName e2 )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catch block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}catch( ExceptionName eN )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catch block</a:t>
            </a:r>
            <a:b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270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fr-FR" sz="1000"/>
              <a:t>https://www.tutorialspoint.com/cplusplus/cpp_exceptions_handling.htm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/>
              <a:t>C++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</a:t>
            </a:r>
            <a:r>
              <a:rPr lang="fr-FR" sz="3600"/>
              <a:t>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i="1" lang="fr-FR" sz="2400">
                <a:solidFill>
                  <a:schemeClr val="accent2"/>
                </a:solidFill>
              </a:rPr>
              <a:t>    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i="1" sz="2400">
              <a:solidFill>
                <a:schemeClr val="accent2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i="1" lang="fr-FR" sz="2400">
                <a:solidFill>
                  <a:schemeClr val="accent2"/>
                </a:solidFill>
              </a:rPr>
              <a:t>                     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i="1" lang="fr-FR" sz="2400">
                <a:solidFill>
                  <a:schemeClr val="accent2"/>
                </a:solidFill>
              </a:rPr>
              <a:t>                                         </a:t>
            </a:r>
            <a:r>
              <a:rPr b="0" i="1" lang="fr-FR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 first task</a:t>
            </a:r>
            <a:br>
              <a:rPr b="0" i="1" lang="fr-FR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1" lang="fr-FR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If the preceding task did not execute correctly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fr-FR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                      Perform error processing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br>
              <a:rPr b="0" i="1" lang="fr-FR" sz="2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Error Checking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3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problems with this approach</a:t>
            </a:r>
            <a:r>
              <a:rPr b="0" i="0" lang="fr-FR" sz="3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Intermixing program logic with error handling logic</a:t>
            </a:r>
          </a:p>
          <a:p>
            <a:pPr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</a:endParaRPr>
          </a:p>
          <a:p>
            <a:pPr indent="-3683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 to read, change, maintain, reuse, and debug</a:t>
            </a:r>
          </a:p>
          <a:p>
            <a:pPr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1" marL="349250" marR="0" rtl="0" algn="l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fr-FR" sz="3600"/>
              <a:t>Problems</a:t>
            </a: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Traditional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563525" y="1494970"/>
            <a:ext cx="11390361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Programmers can handle any exceptions they choose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exceptions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exceptions of a certain type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exceptions of a group of related types</a:t>
            </a:r>
          </a:p>
          <a:p>
            <a:pPr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Programs can 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Recover from exceptions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Hide exceptions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 exceptions up the “chain of command”</a:t>
            </a:r>
          </a:p>
          <a:p>
            <a:pPr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1" marL="349250" marR="0" rtl="0" algn="l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work with exceptions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 &lt;stdexcept&gt; (part of the std namespace)</a:t>
            </a:r>
          </a:p>
          <a:p>
            <a:pPr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&lt;stdexcept&gt; 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Char char="⬜"/>
            </a:pPr>
            <a:r>
              <a:rPr b="0" i="0" lang="fr-FR" sz="20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a set of standard exceptions that both the library and programs can use to report common errors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1" marL="349250" marR="0" rtl="0" algn="l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Exceptions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Exceptions can be thrown anywhere within a code block using </a:t>
            </a:r>
            <a:r>
              <a:rPr b="1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</a:t>
            </a: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statements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operand of the throw statement determines a type for the exception 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 exception is thrown but not handled then the program will terminate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Throwing Exceptions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BFBFBF"/>
      </a:lt2>
      <a:accent1>
        <a:srgbClr val="9BBB5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