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1" r:id="rId16"/>
    <p:sldId id="340" r:id="rId17"/>
    <p:sldId id="342" r:id="rId18"/>
    <p:sldId id="344" r:id="rId19"/>
    <p:sldId id="345" r:id="rId20"/>
    <p:sldId id="346" r:id="rId21"/>
    <p:sldId id="326" r:id="rId22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>
        <p:scale>
          <a:sx n="100" d="100"/>
          <a:sy n="100" d="100"/>
        </p:scale>
        <p:origin x="-29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7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Midterm Recapitulation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//initialization of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 //instantiation (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INVALID_REGISTRATION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//constant is used here)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registration,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initialization of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instantiation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argument of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ctor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//is forwarded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here)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(name);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88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//initialization of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 //instantiation (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INVALID_REGISTRATION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//constant is used here)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registration,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initialization of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instantiation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argument of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ctor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//is forwarded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here)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(name);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31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),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list is needed to handle 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//initialization of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data member at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                //instantiation 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INVALID_REGISTRATION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    //constant is used here)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other_st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other_st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//Copy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of the other object to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data of this object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m_grades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i="1" dirty="0" err="1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.m_grades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}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159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INVALID_ENTRY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=-1,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MAX_STUDENTS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=135; </a:t>
            </a:r>
          </a:p>
          <a:p>
            <a:endParaRPr lang="en-US" sz="400" b="1" i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catalog,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name=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“invalid”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offered=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false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other_crs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GetCatalog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Student&amp;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FetchStudent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index)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AddStudent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Student&amp;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m_catalog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MAX_STUDENTS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m_offered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5175" y="2031999"/>
            <a:ext cx="4551680" cy="423393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174" y="2003063"/>
            <a:ext cx="4551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//Class Student object(s) are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//contained within class Course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registration,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SetRegistration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 registration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4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634243" y="3962400"/>
            <a:ext cx="4886197" cy="1188720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4244" y="5946008"/>
            <a:ext cx="4313630" cy="318059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537960" y="4438512"/>
            <a:ext cx="977213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8840" y="6011033"/>
            <a:ext cx="1556333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//Print all Students: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 Iterate through the Student of array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m_students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 Perform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checking if the Student object is valid (depending on its Member data)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On success call that Student object’s Print() method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{4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a)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MAX_STUDENTS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!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”none”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||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	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()==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INVALID_REGISTRATION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||</a:t>
            </a: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		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intcmp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an invalid / uninitialized / wrongly formatted student is found, do nothing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</a:t>
            </a:r>
            <a:endParaRPr lang="en-US" sz="16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}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3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//Find a Student by-name: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 Iterate through the Student of array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m_students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 Perform string comparison for each Student’s name against the search-for name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 Return Address-of that Student on success (Student found by-name)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//d) Return NULL pointer on failure (no Student with matching name found)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MAX_STUDENTS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!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){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//has to use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() !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//c)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41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//Fetch a Student by-Reference: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//Index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at specified index and return by-Reference that object</a:t>
            </a: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FetchStudent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index){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[index];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//Add a Student: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Re-use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but search for name that means an Invalid entry (“none”)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b) Check for success 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FindStudents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returns non-NULL pointer)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 Assign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object to dereferenced pointer (the one returned by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FindStudent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AddStudent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Student&amp;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FetchStudent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“none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”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//b)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true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false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081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Operator Overload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COURSE_DEFAULT_NAME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"none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i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catalog,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name=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  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offered=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false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other_crs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GetCatalog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3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Student&amp;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index)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Student&amp;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m_catalog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COURSE_MAX_STUDENTS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m_offered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</a:t>
            </a:r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2379" y="2031999"/>
            <a:ext cx="4457701" cy="4233937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3754" y="2003063"/>
            <a:ext cx="4551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//Class Student object(s) are 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//contained within class Course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registration,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 Student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SetRegistration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 registration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 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4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double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634243" y="4251960"/>
            <a:ext cx="4886197" cy="899159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4243" y="5946008"/>
            <a:ext cx="5040021" cy="318059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6537960" y="4438512"/>
            <a:ext cx="1074419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6686550" y="6011033"/>
            <a:ext cx="925829" cy="1880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3454" y="1196092"/>
            <a:ext cx="7498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COURSE_INVALID_ENTRY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=-1,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 COURSE_MAX_STUDENTS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=135;</a:t>
            </a:r>
          </a:p>
        </p:txBody>
      </p:sp>
    </p:spTree>
    <p:extLst>
      <p:ext uri="{BB962C8B-B14F-4D97-AF65-F5344CB8AC3E}">
        <p14:creationId xmlns:p14="http://schemas.microsoft.com/office/powerpoint/2010/main" val="38127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//Find a Student by-name: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//Re-implemented as an operator[] overload taking in a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char* parameter</a:t>
            </a: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COURSE_MAX_STUDENTS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//b)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 !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(),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){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//has to use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() !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//c)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//d)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3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an Aggregate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//Fetch a Student by-Reference: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//Re-implemented as an operator[] overload taking in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an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parameter</a:t>
            </a:r>
          </a:p>
          <a:p>
            <a:endParaRPr lang="en-US" sz="400" b="1" i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index){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m_students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[index];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//Add a Student:</a:t>
            </a:r>
            <a:endParaRPr lang="en-US" sz="1600" b="1" dirty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//Re-implemented using the operator overload defined before</a:t>
            </a:r>
            <a:endParaRPr lang="en-US" sz="1600" b="1" dirty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AddStudent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Student&amp;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//a)</a:t>
            </a:r>
            <a:endParaRPr lang="en-US" sz="1600" b="1" dirty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this-&gt;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none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b)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//c)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empty_student_Pt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true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false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59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255,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5,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10;</a:t>
            </a:r>
          </a:p>
          <a:p>
            <a:endParaRPr lang="en-US" sz="4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name);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Handles char array (C-string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 setting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Handles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char array (C-string) getting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id);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Handles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setting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Handles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getting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PrintId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Handles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outputting (e.g.to terminal)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grade,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//Set to array by-Value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//Get from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array by-Value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CalculateGPA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//Calculate GPA based on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 (no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SetGPA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//Get GPA by-Value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 Prints out everything of this class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	char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//name – char array (C-string)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–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	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grade_data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– double array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(average-of-grades) - double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92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Usage</a:t>
            </a:r>
            <a:endParaRPr lang="en-US" sz="40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main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(){</a:t>
            </a:r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Course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202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CS-202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true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myId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[] = {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3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1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4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1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5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314159265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"Christos Papachristos"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3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1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4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1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5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});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//Call of class Course operator+ for a Student object</a:t>
            </a:r>
          </a:p>
          <a:p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addToCourseFlag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addToCourseFlag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//Check if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succeded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(true/false)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SUCCESS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endl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cs202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PrintStudents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//Call of class Course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operator[]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 a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C-string argument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christos_Pt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"Christos Papachristos"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hristos_Pt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Check if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succeded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(NULL-pointer or not)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christos_Pt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(10,0);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christos_Pt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(9,1);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//more grades here…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christos_Pt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CalculateGPA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Call of class Course operator[] for a C-string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argument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cs202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[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0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]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//Since Student Reference is returned, also use is Print method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0;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i="1" dirty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9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//Always use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strcmp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strlen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(your own or the &lt;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cstring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&gt; one with C-strings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name);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char*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-qualify non-mutating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methods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     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Remember, they must return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* or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&amp;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//Handle non-char arrays (non-C-strings) appropriately</a:t>
            </a: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id){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//Initialize current pointer (used as copy-to)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//Perform ID_LEN #iterations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++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m_id_Pt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++id;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//Copy over data and advance pointers (like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for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//Perform ID_LEN #iterations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[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];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//Index with bracket-based indexing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72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grade,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//Initialize current pointer (used as find-index)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//Advance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times (find appropriate grade)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//Use dereferencing to mutate value (assign-to)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-qualified (non-mutating) method but returns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by-Value (no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needed)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GetGrade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double 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//Initialize current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pointer (has to be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because the method is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(so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           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points to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grade_idx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     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Advance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grade_idx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times (find appropriate grade)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Use dereferencing to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get value (read-from) and return it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2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 a Class, Implement some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 “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//Output of C–string (char array) automatically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//handled by operator&lt;&lt;</a:t>
            </a:r>
          </a:p>
          <a:p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PrintId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//Code re-use to output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array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{“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//Output grades by iterating with pointer arithmetic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* because the method is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therefore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is pointer to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double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&lt;&lt;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 } “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//Output of double automatically handled by operator&lt;&lt;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3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-1.0;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-1;</a:t>
            </a:r>
          </a:p>
          <a:p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“none”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[] = {0,0,0,0,0};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8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	//Class Constructor(s)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registration,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i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registration){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registration }</a:t>
            </a:r>
            <a:endParaRPr lang="en-US" sz="1600" b="1" i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endParaRPr lang="en-US" sz="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Previous Methods 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2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//An additional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Member</a:t>
            </a: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STR_MAX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Previous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Members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2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405F98"/>
                </a:solidFill>
                <a:latin typeface="Courier"/>
              </a:rPr>
              <a:t>	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91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//Default-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sets Members to default values or leaves them uninitialized</a:t>
            </a: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INVALID_GPA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//Initialization list also allows to initialize at a value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//(here the constant INVALID_GPA is used)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INVALID_REGISTRATION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Parametrized-ctor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takes parameters list arguments (values in parentheses) and uses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//them to initialize Members to specific values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registration,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Initialization list also allows to initialize at a value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 the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argument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of 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is forwarded to it as a value)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registration;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(name);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04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//Copy-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instantiates a new object’s Members based on the Members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//of an already existing object (other)</a:t>
            </a:r>
          </a:p>
          <a:p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Student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 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//Initialization list also allows to initialize at a value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//(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here the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member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m_gpa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of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the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other object passed to the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//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forwarded to it as a value)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registration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m_registration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6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//Copy 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 of the other object to the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m_grades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data of this object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m_grades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i="1" dirty="0" err="1" smtClean="0">
                <a:solidFill>
                  <a:srgbClr val="262626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.m_grades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=0;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NUM_GRADES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++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other_grades_Pt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}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05F98"/>
              </a:solidFill>
              <a:latin typeface="Courier"/>
            </a:endParaRPr>
          </a:p>
          <a:p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1600" b="1" dirty="0" smtClean="0">
              <a:solidFill>
                <a:srgbClr val="262626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89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 with Class Constructor(s)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-1.0;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INVALID_REGISTRATION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-1;</a:t>
            </a:r>
          </a:p>
          <a:p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“none”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 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[] = {0,0,0,0,0};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endParaRPr lang="en-US" sz="8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endParaRPr lang="en-US" sz="400" b="1" i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	//Class Constructor(s)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registration,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name=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DEFAULT_NAME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</a:p>
          <a:p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	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id=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DEFAULT_ID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INVALID_GPA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Student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Student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other_st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i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	//Only a Getter function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 a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Member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(No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SetRegistration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</a:p>
          <a:p>
            <a:r>
              <a:rPr lang="en-US" sz="1600" b="1" i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endParaRPr lang="en-US" sz="4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srgbClr val="70AD47"/>
                </a:solidFill>
                <a:latin typeface="Courier"/>
              </a:rPr>
              <a:t>SetName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name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  </a:t>
            </a:r>
            <a:r>
              <a:rPr lang="en-US" sz="12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Previous Methods 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2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//Modify the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Member to be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const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m_registration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	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m_name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STR_MAX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           </a:t>
            </a:r>
            <a:r>
              <a:rPr lang="en-US" sz="12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Previous </a:t>
            </a:r>
            <a:r>
              <a:rPr lang="en-US" sz="12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Members </a:t>
            </a:r>
            <a:r>
              <a:rPr lang="en-US" sz="12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from before</a:t>
            </a:r>
            <a:endParaRPr 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 err="1">
                <a:solidFill>
                  <a:srgbClr val="405F98"/>
                </a:solidFill>
                <a:latin typeface="Courier"/>
              </a:rPr>
              <a:t>int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ID_LEN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  <a:endParaRPr lang="en-US" sz="1200" b="1" dirty="0">
              <a:solidFill>
                <a:srgbClr val="405F98"/>
              </a:solidFill>
              <a:latin typeface="Courier"/>
            </a:endParaRPr>
          </a:p>
          <a:p>
            <a:r>
              <a:rPr lang="en-US" sz="1200" b="1" dirty="0">
                <a:solidFill>
                  <a:srgbClr val="405F98"/>
                </a:solidFill>
                <a:latin typeface="Courier"/>
              </a:rPr>
              <a:t>	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2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NUM_GRADES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200" b="1" dirty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m_gpa</a:t>
            </a:r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9426" y="5375305"/>
            <a:ext cx="731854" cy="256374"/>
          </a:xfrm>
          <a:prstGeom prst="rect">
            <a:avLst/>
          </a:prstGeom>
          <a:noFill/>
          <a:ln w="19050">
            <a:solidFill>
              <a:srgbClr val="5171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2598</Words>
  <Application>Microsoft Office PowerPoint</Application>
  <PresentationFormat>Widescreen</PresentationFormat>
  <Paragraphs>507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625</cp:revision>
  <cp:lastPrinted>2017-01-27T03:37:54Z</cp:lastPrinted>
  <dcterms:created xsi:type="dcterms:W3CDTF">2017-01-24T04:47:12Z</dcterms:created>
  <dcterms:modified xsi:type="dcterms:W3CDTF">2017-10-13T22:04:03Z</dcterms:modified>
</cp:coreProperties>
</file>