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47" r:id="rId3"/>
    <p:sldId id="348" r:id="rId4"/>
    <p:sldId id="349" r:id="rId5"/>
    <p:sldId id="350" r:id="rId6"/>
    <p:sldId id="326" r:id="rId7"/>
  </p:sldIdLst>
  <p:sldSz cx="12192000" cy="6858000"/>
  <p:notesSz cx="9601200" cy="174164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5F98"/>
    <a:srgbClr val="000000"/>
    <a:srgbClr val="5171A8"/>
    <a:srgbClr val="E4EAF2"/>
    <a:srgbClr val="A3BDDA"/>
    <a:srgbClr val="E6ECF3"/>
    <a:srgbClr val="B8CAE1"/>
    <a:srgbClr val="A1BBD9"/>
    <a:srgbClr val="A0BAD9"/>
    <a:srgbClr val="E7ED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411" autoAdjust="0"/>
  </p:normalViewPr>
  <p:slideViewPr>
    <p:cSldViewPr snapToGrid="0">
      <p:cViewPr varScale="1">
        <p:scale>
          <a:sx n="89" d="100"/>
          <a:sy n="89" d="100"/>
        </p:scale>
        <p:origin x="4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838" cy="873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775" y="0"/>
            <a:ext cx="4160838" cy="873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294AF-A87A-4BC6-84A2-69CE63FB9AA4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23863" y="2176463"/>
            <a:ext cx="10448926" cy="5878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438" y="8382000"/>
            <a:ext cx="7680325" cy="6858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6543338"/>
            <a:ext cx="4160838" cy="873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775" y="16543338"/>
            <a:ext cx="4160838" cy="873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A6188-11F9-4831-9563-1EE14C225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31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0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93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11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75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26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09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61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4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327E3-5BE4-4F51-B95F-9A99020077DD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60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573" y="6146799"/>
            <a:ext cx="609601" cy="6096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1213296" y="2193925"/>
            <a:ext cx="10714544" cy="24701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dirty="0" smtClean="0">
                <a:latin typeface="Garamond" panose="02020404030301010803" pitchFamily="18" charset="0"/>
              </a:rPr>
              <a:t>Lab Section 8</a:t>
            </a:r>
          </a:p>
          <a:p>
            <a:pPr algn="r"/>
            <a:r>
              <a:rPr lang="en-US" sz="3600" dirty="0" smtClean="0">
                <a:latin typeface="Garamond" panose="02020404030301010803" pitchFamily="18" charset="0"/>
              </a:rPr>
              <a:t>Dynamic Memory Array</a:t>
            </a:r>
            <a:endParaRPr lang="el-GR" sz="3200" dirty="0">
              <a:latin typeface="Garamond" panose="020204040303010108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60800" y="6061143"/>
            <a:ext cx="7416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 err="1" smtClean="0">
                <a:solidFill>
                  <a:srgbClr val="002E62"/>
                </a:solidFill>
                <a:latin typeface="Garamond" panose="02020404030301010803" pitchFamily="18" charset="0"/>
              </a:rPr>
              <a:t>Bahadir</a:t>
            </a:r>
            <a:r>
              <a:rPr lang="en-US" sz="24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 </a:t>
            </a:r>
            <a:r>
              <a:rPr lang="en-US" sz="2400" b="1" dirty="0" err="1" smtClean="0">
                <a:solidFill>
                  <a:srgbClr val="002E62"/>
                </a:solidFill>
                <a:latin typeface="Garamond" panose="02020404030301010803" pitchFamily="18" charset="0"/>
              </a:rPr>
              <a:t>Pehlivan</a:t>
            </a:r>
            <a:r>
              <a:rPr lang="en-US" sz="24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, Spencer Gibb, Jun Yi</a:t>
            </a:r>
          </a:p>
          <a:p>
            <a:pPr algn="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University of Nevada, Reno</a:t>
            </a: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10495280" y="2545079"/>
            <a:ext cx="1422400" cy="10464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200" b="1" dirty="0" smtClean="0">
                <a:latin typeface="Garamond" panose="02020404030301010803" pitchFamily="18" charset="0"/>
              </a:rPr>
              <a:t>CS-202</a:t>
            </a:r>
            <a:endParaRPr lang="el-GR" sz="28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38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>
                <a:latin typeface="Garamond" panose="02020404030301010803" pitchFamily="18" charset="0"/>
              </a:rPr>
              <a:t>Dynamic Memory Array</a:t>
            </a:r>
            <a:endParaRPr lang="el-GR" sz="3600" dirty="0">
              <a:latin typeface="Garamond" panose="020204040303010108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Dynamically Allocated 2D Array</a:t>
            </a:r>
            <a:endParaRPr lang="en-US" sz="2800" b="1" dirty="0" smtClean="0">
              <a:solidFill>
                <a:srgbClr val="262626"/>
              </a:solidFill>
              <a:latin typeface="Garamond" panose="02020404030301010803" pitchFamily="18" charset="0"/>
            </a:endParaRPr>
          </a:p>
          <a:p>
            <a:endParaRPr lang="en-US" sz="16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Memory allocation the </a:t>
            </a: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2D array with </a:t>
            </a:r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rows</a:t>
            </a: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</a:t>
            </a: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rows and </a:t>
            </a:r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cols</a:t>
            </a: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</a:t>
            </a: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columns: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Allocate of an array </a:t>
            </a: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of </a:t>
            </a: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pointers:</a:t>
            </a:r>
          </a:p>
          <a:p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	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(these will be used to point to the sub-arrays – i.e. the rows)</a:t>
            </a:r>
            <a:endParaRPr lang="en-US" sz="24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r>
              <a:rPr lang="en-US" sz="2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		</a:t>
            </a:r>
            <a:r>
              <a:rPr lang="en-US" sz="24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2400" b="1" dirty="0" smtClean="0">
                <a:solidFill>
                  <a:srgbClr val="405F98"/>
                </a:solidFill>
                <a:latin typeface="Courier"/>
              </a:rPr>
              <a:t> **</a:t>
            </a:r>
            <a:r>
              <a:rPr lang="en-US" sz="2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intMatrix</a:t>
            </a:r>
            <a:r>
              <a:rPr lang="en-US" sz="2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= </a:t>
            </a:r>
            <a:r>
              <a:rPr lang="en-US" sz="2400" b="1" dirty="0">
                <a:solidFill>
                  <a:srgbClr val="70AD47"/>
                </a:solidFill>
                <a:latin typeface="Courier"/>
              </a:rPr>
              <a:t>new</a:t>
            </a: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2400" b="1" dirty="0" err="1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2400" b="1" dirty="0" smtClean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2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2400" b="1" dirty="0" smtClean="0">
                <a:solidFill>
                  <a:srgbClr val="70AD47"/>
                </a:solidFill>
                <a:latin typeface="Courier"/>
              </a:rPr>
              <a:t>[</a:t>
            </a:r>
            <a:r>
              <a:rPr lang="en-US" sz="2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rows</a:t>
            </a:r>
            <a:r>
              <a:rPr lang="en-US" sz="2400" b="1" dirty="0" smtClean="0">
                <a:solidFill>
                  <a:srgbClr val="70AD47"/>
                </a:solidFill>
                <a:latin typeface="Courier"/>
              </a:rPr>
              <a:t>]</a:t>
            </a:r>
            <a:r>
              <a:rPr lang="en-US" sz="2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</a:p>
          <a:p>
            <a:endParaRPr lang="en-US" sz="8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	This 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creates space for </a:t>
            </a: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rows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number of Addresses (each element is an </a:t>
            </a:r>
            <a:r>
              <a:rPr lang="en-US" sz="20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2000" b="1" dirty="0" smtClean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).</a:t>
            </a:r>
          </a:p>
          <a:p>
            <a:endParaRPr lang="en-US" sz="8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Then </a:t>
            </a: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allocate </a:t>
            </a: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the space for </a:t>
            </a: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the </a:t>
            </a: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1D arrays </a:t>
            </a: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(i.e. the rows) themselves</a:t>
            </a: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, each with a size of </a:t>
            </a:r>
            <a:r>
              <a:rPr lang="en-US" sz="2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cols</a:t>
            </a: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.</a:t>
            </a:r>
            <a:endParaRPr lang="en-US" sz="28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 </a:t>
            </a: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		</a:t>
            </a:r>
            <a:r>
              <a:rPr lang="en-US" sz="2400" b="1" dirty="0" smtClean="0">
                <a:solidFill>
                  <a:srgbClr val="405F98"/>
                </a:solidFill>
                <a:latin typeface="Courier"/>
              </a:rPr>
              <a:t>for </a:t>
            </a:r>
            <a:r>
              <a:rPr lang="en-US" sz="2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24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2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2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i</a:t>
            </a:r>
            <a:r>
              <a:rPr lang="en-US" sz="2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=0</a:t>
            </a: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 </a:t>
            </a:r>
            <a:r>
              <a:rPr lang="en-US" sz="2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i</a:t>
            </a:r>
            <a:r>
              <a:rPr lang="en-US" sz="2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&lt;rows; </a:t>
            </a:r>
            <a:r>
              <a:rPr lang="en-US" sz="24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i</a:t>
            </a: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++)</a:t>
            </a:r>
          </a:p>
          <a:p>
            <a:r>
              <a:rPr lang="en-US" sz="2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		  matrix[</a:t>
            </a:r>
            <a:r>
              <a:rPr lang="en-US" sz="2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i</a:t>
            </a: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] = </a:t>
            </a:r>
            <a:r>
              <a:rPr lang="en-US" sz="2400" b="1" dirty="0">
                <a:solidFill>
                  <a:srgbClr val="70AD47"/>
                </a:solidFill>
                <a:latin typeface="Courier"/>
              </a:rPr>
              <a:t>new</a:t>
            </a: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24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24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2400" b="1" dirty="0" smtClean="0">
                <a:solidFill>
                  <a:srgbClr val="70AD47"/>
                </a:solidFill>
                <a:latin typeface="Courier"/>
              </a:rPr>
              <a:t>[</a:t>
            </a:r>
            <a:r>
              <a:rPr lang="en-US" sz="2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cols</a:t>
            </a:r>
            <a:r>
              <a:rPr lang="en-US" sz="2400" b="1" dirty="0" smtClean="0">
                <a:solidFill>
                  <a:srgbClr val="70AD47"/>
                </a:solidFill>
                <a:latin typeface="Courier"/>
              </a:rPr>
              <a:t>]</a:t>
            </a:r>
            <a:r>
              <a:rPr lang="en-US" sz="2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  <a:endParaRPr lang="en-US" sz="7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4534229" y="3911207"/>
            <a:ext cx="3319355" cy="318960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3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>
                <a:latin typeface="Garamond" panose="02020404030301010803" pitchFamily="18" charset="0"/>
              </a:rPr>
              <a:t>Dynamic Memory Array</a:t>
            </a:r>
            <a:endParaRPr lang="el-GR" sz="3600" dirty="0">
              <a:latin typeface="Garamond" panose="020204040303010108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First Approach</a:t>
            </a:r>
            <a:endParaRPr lang="en-US" sz="2800" b="1" dirty="0" smtClean="0">
              <a:solidFill>
                <a:srgbClr val="262626"/>
              </a:solidFill>
              <a:latin typeface="Garamond" panose="02020404030301010803" pitchFamily="18" charset="0"/>
            </a:endParaRPr>
          </a:p>
          <a:p>
            <a:endParaRPr lang="en-US" sz="16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endParaRPr lang="en-US" sz="8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	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 rows, cols;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	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cin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 &gt;&gt; rows &gt;&gt; cols;</a:t>
            </a:r>
          </a:p>
          <a:p>
            <a:endParaRPr lang="en-US" sz="800" b="1" dirty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	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 **</a:t>
            </a:r>
            <a:r>
              <a:rPr lang="en-US" sz="1600" b="1" dirty="0" err="1">
                <a:solidFill>
                  <a:srgbClr val="262626"/>
                </a:solidFill>
                <a:latin typeface="Courier"/>
              </a:rPr>
              <a:t>intMatrix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;</a:t>
            </a:r>
            <a:endParaRPr lang="en-US" sz="800" b="1" dirty="0">
              <a:solidFill>
                <a:srgbClr val="262626"/>
              </a:solidFill>
              <a:latin typeface="Courier"/>
            </a:endParaRPr>
          </a:p>
          <a:p>
            <a:endParaRPr lang="en-US" sz="800" b="1" dirty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	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intMatrix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= </a:t>
            </a:r>
            <a:r>
              <a:rPr lang="en-US" sz="1600" b="1" dirty="0">
                <a:solidFill>
                  <a:srgbClr val="70AD47"/>
                </a:solidFill>
                <a:latin typeface="Courier"/>
              </a:rPr>
              <a:t>new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[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rows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]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;</a:t>
            </a:r>
          </a:p>
          <a:p>
            <a:endParaRPr lang="en-US" sz="400" b="1" dirty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	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for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i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=0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; </a:t>
            </a:r>
            <a:r>
              <a:rPr lang="en-US" sz="1600" b="1" dirty="0" err="1">
                <a:solidFill>
                  <a:srgbClr val="262626"/>
                </a:solidFill>
                <a:latin typeface="Courier"/>
              </a:rPr>
              <a:t>i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&lt;rows; </a:t>
            </a:r>
            <a:r>
              <a:rPr lang="en-US" sz="1600" b="1" dirty="0" err="1">
                <a:solidFill>
                  <a:srgbClr val="262626"/>
                </a:solidFill>
                <a:latin typeface="Courier"/>
              </a:rPr>
              <a:t>i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++)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 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	 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intMatrix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[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i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] = </a:t>
            </a:r>
            <a:r>
              <a:rPr lang="en-US" sz="1600" b="1" dirty="0">
                <a:solidFill>
                  <a:srgbClr val="70AD47"/>
                </a:solidFill>
                <a:latin typeface="Courier"/>
              </a:rPr>
              <a:t>new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[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cols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]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;</a:t>
            </a:r>
          </a:p>
          <a:p>
            <a:endParaRPr lang="en-US" sz="1600" b="1" dirty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	for 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i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=0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; </a:t>
            </a:r>
            <a:r>
              <a:rPr lang="en-US" sz="1600" b="1" dirty="0" err="1">
                <a:solidFill>
                  <a:srgbClr val="262626"/>
                </a:solidFill>
                <a:latin typeface="Courier"/>
              </a:rPr>
              <a:t>i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&lt;rows; </a:t>
            </a:r>
            <a:r>
              <a:rPr lang="en-US" sz="1600" b="1" dirty="0" err="1">
                <a:solidFill>
                  <a:srgbClr val="262626"/>
                </a:solidFill>
                <a:latin typeface="Courier"/>
              </a:rPr>
              <a:t>i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++)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 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	  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delete </a:t>
            </a:r>
            <a:r>
              <a:rPr lang="en-US" sz="1600" b="1" dirty="0">
                <a:solidFill>
                  <a:srgbClr val="70AD47"/>
                </a:solidFill>
                <a:latin typeface="Courier"/>
              </a:rPr>
              <a:t>[]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intMatrix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[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i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];</a:t>
            </a:r>
          </a:p>
          <a:p>
            <a:endParaRPr lang="en-US" sz="400" b="1" dirty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	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delete </a:t>
            </a:r>
            <a:r>
              <a:rPr lang="en-US" sz="1600" b="1" dirty="0">
                <a:solidFill>
                  <a:srgbClr val="70AD47"/>
                </a:solidFill>
                <a:latin typeface="Courier"/>
              </a:rPr>
              <a:t>[]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intMatrix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;</a:t>
            </a:r>
          </a:p>
          <a:p>
            <a:endParaRPr lang="en-US" sz="1600" b="1" dirty="0" smtClean="0">
              <a:solidFill>
                <a:srgbClr val="262626"/>
              </a:solidFill>
              <a:latin typeface="Courier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75241" y="2951759"/>
            <a:ext cx="43087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Allocation:</a:t>
            </a:r>
          </a:p>
          <a:p>
            <a:pPr algn="ctr"/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a) Rows array of pointers first.</a:t>
            </a:r>
          </a:p>
          <a:p>
            <a:pPr algn="ctr"/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b) Each row sub-array then.</a:t>
            </a:r>
          </a:p>
        </p:txBody>
      </p:sp>
      <p:sp>
        <p:nvSpPr>
          <p:cNvPr id="12" name="Rectangle 11"/>
          <p:cNvSpPr/>
          <p:nvPr/>
        </p:nvSpPr>
        <p:spPr>
          <a:xfrm flipV="1">
            <a:off x="7375241" y="3026706"/>
            <a:ext cx="4308759" cy="1095713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75241" y="4211022"/>
            <a:ext cx="43087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Deallocation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:</a:t>
            </a:r>
          </a:p>
          <a:p>
            <a:pPr algn="ctr"/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c) Each 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row 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sub-array first.</a:t>
            </a:r>
          </a:p>
          <a:p>
            <a:pPr algn="ctr"/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d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) Rows 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array of pointers 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last.</a:t>
            </a:r>
          </a:p>
        </p:txBody>
      </p:sp>
      <p:sp>
        <p:nvSpPr>
          <p:cNvPr id="17" name="Rectangle 16"/>
          <p:cNvSpPr/>
          <p:nvPr/>
        </p:nvSpPr>
        <p:spPr>
          <a:xfrm flipV="1">
            <a:off x="7375241" y="4285970"/>
            <a:ext cx="4308759" cy="1108990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5888051" y="3565542"/>
            <a:ext cx="1487190" cy="132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flipV="1">
            <a:off x="1798484" y="3251786"/>
            <a:ext cx="4089567" cy="816009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 flipV="1">
            <a:off x="1798485" y="4294483"/>
            <a:ext cx="4089566" cy="816009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ight Arrow 39"/>
          <p:cNvSpPr/>
          <p:nvPr/>
        </p:nvSpPr>
        <p:spPr>
          <a:xfrm>
            <a:off x="5888051" y="4570408"/>
            <a:ext cx="1487190" cy="132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412685" y="3202571"/>
            <a:ext cx="346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a)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412685" y="3636131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b)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451915" y="4339755"/>
            <a:ext cx="346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c)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1451915" y="4756170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d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)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 flipV="1">
            <a:off x="1412685" y="3572630"/>
            <a:ext cx="385800" cy="495162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 flipV="1">
            <a:off x="1412685" y="3252242"/>
            <a:ext cx="385800" cy="320382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 flipV="1">
            <a:off x="1412685" y="4768622"/>
            <a:ext cx="387540" cy="340995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 flipV="1">
            <a:off x="1413971" y="4293449"/>
            <a:ext cx="385800" cy="475174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12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>
                <a:latin typeface="Garamond" panose="02020404030301010803" pitchFamily="18" charset="0"/>
              </a:rPr>
              <a:t>Dynamic Memory Array</a:t>
            </a:r>
            <a:endParaRPr lang="el-GR" sz="3600" dirty="0">
              <a:latin typeface="Garamond" panose="020204040303010108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37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With simple Checks in place</a:t>
            </a:r>
            <a:endParaRPr lang="en-US" sz="2800" b="1" dirty="0" smtClean="0">
              <a:solidFill>
                <a:srgbClr val="262626"/>
              </a:solidFill>
              <a:latin typeface="Garamond" panose="02020404030301010803" pitchFamily="18" charset="0"/>
            </a:endParaRPr>
          </a:p>
          <a:p>
            <a:endParaRPr lang="en-US" sz="16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endParaRPr lang="en-US" sz="800" b="1" dirty="0" smtClean="0">
              <a:solidFill>
                <a:srgbClr val="262626"/>
              </a:solidFill>
              <a:latin typeface="Garamond" panose="02020404030301010803" pitchFamily="18" charset="0"/>
            </a:endParaRP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	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rows,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cols; 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	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cin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&gt;&gt; rows &gt;&gt; cols;</a:t>
            </a:r>
            <a:endParaRPr lang="en-US" sz="1600" b="1" dirty="0" smtClean="0">
              <a:solidFill>
                <a:srgbClr val="262626"/>
              </a:solidFill>
              <a:latin typeface="Courier"/>
            </a:endParaRPr>
          </a:p>
          <a:p>
            <a:r>
              <a:rPr lang="en-US" sz="400" b="1" dirty="0" smtClean="0">
                <a:solidFill>
                  <a:srgbClr val="262626"/>
                </a:solidFill>
                <a:latin typeface="Courier"/>
              </a:rPr>
              <a:t>	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	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**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intMatrix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= 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NULL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;</a:t>
            </a:r>
            <a:endParaRPr lang="en-US" sz="1600" b="1" dirty="0" smtClean="0">
              <a:solidFill>
                <a:srgbClr val="262626"/>
              </a:solidFill>
              <a:latin typeface="Courier"/>
            </a:endParaRPr>
          </a:p>
          <a:p>
            <a:endParaRPr lang="en-US" sz="400" b="1" dirty="0" smtClean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	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intMatrix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= </a:t>
            </a:r>
            <a:r>
              <a:rPr lang="en-US" sz="1600" b="1" dirty="0">
                <a:solidFill>
                  <a:schemeClr val="accent6"/>
                </a:solidFill>
                <a:latin typeface="Courier"/>
              </a:rPr>
              <a:t>new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[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rows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]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	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 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intMatrix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)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{</a:t>
            </a:r>
          </a:p>
          <a:p>
            <a:endParaRPr lang="en-US" sz="400" b="1" dirty="0" smtClean="0">
              <a:solidFill>
                <a:srgbClr val="262626"/>
              </a:solidFill>
              <a:latin typeface="Courier"/>
            </a:endParaRPr>
          </a:p>
          <a:p>
            <a:r>
              <a:rPr lang="en-US" sz="1500" b="1" dirty="0">
                <a:solidFill>
                  <a:srgbClr val="262626"/>
                </a:solidFill>
                <a:latin typeface="Courier"/>
              </a:rPr>
              <a:t>	</a:t>
            </a:r>
            <a:r>
              <a:rPr lang="en-US" sz="1500" b="1" dirty="0" smtClean="0">
                <a:solidFill>
                  <a:srgbClr val="262626"/>
                </a:solidFill>
                <a:latin typeface="Courier"/>
              </a:rPr>
              <a:t>  </a:t>
            </a:r>
            <a:r>
              <a:rPr lang="en-US" sz="1500" b="1" dirty="0" smtClean="0">
                <a:solidFill>
                  <a:srgbClr val="405F98"/>
                </a:solidFill>
                <a:latin typeface="Courier"/>
              </a:rPr>
              <a:t>for</a:t>
            </a:r>
            <a:r>
              <a:rPr lang="en-US" sz="15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500" b="1" dirty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500" b="1" dirty="0" err="1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5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500" b="1" dirty="0" err="1">
                <a:solidFill>
                  <a:srgbClr val="262626"/>
                </a:solidFill>
                <a:latin typeface="Courier"/>
              </a:rPr>
              <a:t>i</a:t>
            </a:r>
            <a:r>
              <a:rPr lang="en-US" sz="1500" b="1" dirty="0">
                <a:solidFill>
                  <a:srgbClr val="262626"/>
                </a:solidFill>
                <a:latin typeface="Courier"/>
              </a:rPr>
              <a:t>=0; </a:t>
            </a:r>
            <a:r>
              <a:rPr lang="en-US" sz="1500" b="1" dirty="0" err="1">
                <a:solidFill>
                  <a:srgbClr val="262626"/>
                </a:solidFill>
                <a:latin typeface="Courier"/>
              </a:rPr>
              <a:t>i</a:t>
            </a:r>
            <a:r>
              <a:rPr lang="en-US" sz="1500" b="1" dirty="0">
                <a:solidFill>
                  <a:srgbClr val="262626"/>
                </a:solidFill>
                <a:latin typeface="Courier"/>
              </a:rPr>
              <a:t>&lt;rows; </a:t>
            </a:r>
            <a:r>
              <a:rPr lang="en-US" sz="1500" b="1" dirty="0" smtClean="0">
                <a:solidFill>
                  <a:srgbClr val="262626"/>
                </a:solidFill>
                <a:latin typeface="Courier"/>
              </a:rPr>
              <a:t>++</a:t>
            </a:r>
            <a:r>
              <a:rPr lang="en-US" sz="1500" b="1" dirty="0" err="1" smtClean="0">
                <a:solidFill>
                  <a:srgbClr val="262626"/>
                </a:solidFill>
                <a:latin typeface="Courier"/>
              </a:rPr>
              <a:t>i</a:t>
            </a:r>
            <a:r>
              <a:rPr lang="en-US" sz="1500" b="1" dirty="0" smtClean="0">
                <a:solidFill>
                  <a:srgbClr val="262626"/>
                </a:solidFill>
                <a:latin typeface="Courier"/>
              </a:rPr>
              <a:t>)</a:t>
            </a:r>
          </a:p>
          <a:p>
            <a:r>
              <a:rPr lang="en-US" sz="1500" b="1" dirty="0">
                <a:solidFill>
                  <a:srgbClr val="262626"/>
                </a:solidFill>
                <a:latin typeface="Courier"/>
              </a:rPr>
              <a:t>	</a:t>
            </a:r>
            <a:r>
              <a:rPr lang="en-US" sz="1500" b="1" dirty="0" smtClean="0">
                <a:solidFill>
                  <a:srgbClr val="262626"/>
                </a:solidFill>
                <a:latin typeface="Courier"/>
              </a:rPr>
              <a:t>    </a:t>
            </a:r>
            <a:r>
              <a:rPr lang="en-US" sz="1500" b="1" dirty="0" err="1" smtClean="0">
                <a:solidFill>
                  <a:srgbClr val="262626"/>
                </a:solidFill>
                <a:latin typeface="Courier"/>
              </a:rPr>
              <a:t>intMatrix</a:t>
            </a:r>
            <a:r>
              <a:rPr lang="en-US" sz="1500" b="1" dirty="0" smtClean="0">
                <a:solidFill>
                  <a:srgbClr val="262626"/>
                </a:solidFill>
                <a:latin typeface="Courier"/>
              </a:rPr>
              <a:t>[</a:t>
            </a:r>
            <a:r>
              <a:rPr lang="en-US" sz="1500" b="1" dirty="0" err="1" smtClean="0">
                <a:solidFill>
                  <a:srgbClr val="262626"/>
                </a:solidFill>
                <a:latin typeface="Courier"/>
              </a:rPr>
              <a:t>i</a:t>
            </a:r>
            <a:r>
              <a:rPr lang="en-US" sz="1500" b="1" dirty="0" smtClean="0">
                <a:solidFill>
                  <a:srgbClr val="262626"/>
                </a:solidFill>
                <a:latin typeface="Courier"/>
              </a:rPr>
              <a:t>] = </a:t>
            </a:r>
            <a:r>
              <a:rPr lang="en-US" sz="15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NULL</a:t>
            </a:r>
            <a:r>
              <a:rPr lang="en-US" sz="1500" b="1" dirty="0" smtClean="0">
                <a:solidFill>
                  <a:srgbClr val="262626"/>
                </a:solidFill>
                <a:latin typeface="Courier"/>
              </a:rPr>
              <a:t>;</a:t>
            </a:r>
          </a:p>
          <a:p>
            <a:endParaRPr lang="en-US" sz="400" b="1" dirty="0">
              <a:solidFill>
                <a:srgbClr val="262626"/>
              </a:solidFill>
              <a:latin typeface="Courier"/>
            </a:endParaRPr>
          </a:p>
          <a:p>
            <a:r>
              <a:rPr lang="en-US" sz="1500" b="1" dirty="0" smtClean="0">
                <a:solidFill>
                  <a:srgbClr val="262626"/>
                </a:solidFill>
                <a:latin typeface="Courier"/>
              </a:rPr>
              <a:t>	  </a:t>
            </a:r>
            <a:r>
              <a:rPr lang="en-US" sz="1500" b="1" dirty="0" smtClean="0">
                <a:solidFill>
                  <a:srgbClr val="405F98"/>
                </a:solidFill>
                <a:latin typeface="Courier"/>
              </a:rPr>
              <a:t>for</a:t>
            </a:r>
            <a:r>
              <a:rPr lang="en-US" sz="1500" b="1" dirty="0" smtClean="0">
                <a:solidFill>
                  <a:srgbClr val="262626"/>
                </a:solidFill>
                <a:latin typeface="Courier"/>
              </a:rPr>
              <a:t> (</a:t>
            </a:r>
            <a:r>
              <a:rPr lang="en-US" sz="15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5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500" b="1" dirty="0" err="1" smtClean="0">
                <a:solidFill>
                  <a:srgbClr val="262626"/>
                </a:solidFill>
                <a:latin typeface="Courier"/>
              </a:rPr>
              <a:t>i</a:t>
            </a:r>
            <a:r>
              <a:rPr lang="en-US" sz="1500" b="1" dirty="0" smtClean="0">
                <a:solidFill>
                  <a:srgbClr val="262626"/>
                </a:solidFill>
                <a:latin typeface="Courier"/>
              </a:rPr>
              <a:t>=0</a:t>
            </a:r>
            <a:r>
              <a:rPr lang="en-US" sz="1500" b="1" dirty="0">
                <a:solidFill>
                  <a:srgbClr val="262626"/>
                </a:solidFill>
                <a:latin typeface="Courier"/>
              </a:rPr>
              <a:t>; </a:t>
            </a:r>
            <a:r>
              <a:rPr lang="en-US" sz="1500" b="1" dirty="0" err="1">
                <a:solidFill>
                  <a:srgbClr val="262626"/>
                </a:solidFill>
                <a:latin typeface="Courier"/>
              </a:rPr>
              <a:t>i</a:t>
            </a:r>
            <a:r>
              <a:rPr lang="en-US" sz="1500" b="1" dirty="0">
                <a:solidFill>
                  <a:srgbClr val="262626"/>
                </a:solidFill>
                <a:latin typeface="Courier"/>
              </a:rPr>
              <a:t>&lt;rows; </a:t>
            </a:r>
            <a:r>
              <a:rPr lang="en-US" sz="1500" b="1" dirty="0" smtClean="0">
                <a:solidFill>
                  <a:srgbClr val="262626"/>
                </a:solidFill>
                <a:latin typeface="Courier"/>
              </a:rPr>
              <a:t>++</a:t>
            </a:r>
            <a:r>
              <a:rPr lang="en-US" sz="1500" b="1" dirty="0" err="1" smtClean="0">
                <a:solidFill>
                  <a:srgbClr val="262626"/>
                </a:solidFill>
                <a:latin typeface="Courier"/>
              </a:rPr>
              <a:t>i</a:t>
            </a:r>
            <a:r>
              <a:rPr lang="en-US" sz="1500" b="1" dirty="0" smtClean="0">
                <a:solidFill>
                  <a:srgbClr val="262626"/>
                </a:solidFill>
                <a:latin typeface="Courier"/>
              </a:rPr>
              <a:t>){</a:t>
            </a: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	   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intMatrix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[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i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] = 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new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[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cols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]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	  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if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(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!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intMatrix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[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i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] ){</a:t>
            </a:r>
          </a:p>
          <a:p>
            <a:endParaRPr lang="en-US" sz="400" b="1" dirty="0" smtClean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	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	  </a:t>
            </a:r>
            <a:r>
              <a:rPr lang="en-US" sz="1500" b="1" dirty="0" smtClean="0">
                <a:solidFill>
                  <a:srgbClr val="405F98"/>
                </a:solidFill>
                <a:latin typeface="Courier"/>
              </a:rPr>
              <a:t>for</a:t>
            </a:r>
            <a:r>
              <a:rPr lang="en-US" sz="1500" b="1" dirty="0" smtClean="0">
                <a:solidFill>
                  <a:srgbClr val="262626"/>
                </a:solidFill>
                <a:latin typeface="Courier"/>
              </a:rPr>
              <a:t> (; </a:t>
            </a:r>
            <a:r>
              <a:rPr lang="en-US" sz="1500" b="1" dirty="0" err="1" smtClean="0">
                <a:solidFill>
                  <a:srgbClr val="262626"/>
                </a:solidFill>
                <a:latin typeface="Courier"/>
              </a:rPr>
              <a:t>i</a:t>
            </a:r>
            <a:r>
              <a:rPr lang="en-US" sz="1500" b="1" dirty="0" smtClean="0">
                <a:solidFill>
                  <a:srgbClr val="262626"/>
                </a:solidFill>
                <a:latin typeface="Courier"/>
              </a:rPr>
              <a:t>&gt;=0; --</a:t>
            </a:r>
            <a:r>
              <a:rPr lang="en-US" sz="1500" b="1" dirty="0" err="1" smtClean="0">
                <a:solidFill>
                  <a:srgbClr val="262626"/>
                </a:solidFill>
                <a:latin typeface="Courier"/>
              </a:rPr>
              <a:t>i</a:t>
            </a:r>
            <a:r>
              <a:rPr lang="en-US" sz="1500" b="1" dirty="0" smtClean="0">
                <a:solidFill>
                  <a:srgbClr val="262626"/>
                </a:solidFill>
                <a:latin typeface="Courier"/>
              </a:rPr>
              <a:t>){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	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	    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delete []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intMatrix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[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i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];</a:t>
            </a: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		   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intMatrix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[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i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] = 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NULL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		  }</a:t>
            </a: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	    }</a:t>
            </a: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	  }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	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}</a:t>
            </a:r>
          </a:p>
        </p:txBody>
      </p:sp>
      <p:sp>
        <p:nvSpPr>
          <p:cNvPr id="39" name="Rectangle 38"/>
          <p:cNvSpPr/>
          <p:nvPr/>
        </p:nvSpPr>
        <p:spPr>
          <a:xfrm flipV="1">
            <a:off x="2072640" y="3667760"/>
            <a:ext cx="4541805" cy="494031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ight Arrow 39"/>
          <p:cNvSpPr/>
          <p:nvPr/>
        </p:nvSpPr>
        <p:spPr>
          <a:xfrm>
            <a:off x="5853869" y="5156444"/>
            <a:ext cx="1275700" cy="132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153049" y="4980829"/>
            <a:ext cx="43087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Deallocate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rows 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array of 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pointers on allocation failure.</a:t>
            </a:r>
          </a:p>
        </p:txBody>
      </p:sp>
      <p:sp>
        <p:nvSpPr>
          <p:cNvPr id="42" name="Rectangle 41"/>
          <p:cNvSpPr/>
          <p:nvPr/>
        </p:nvSpPr>
        <p:spPr>
          <a:xfrm flipV="1">
            <a:off x="7153049" y="5055777"/>
            <a:ext cx="4308759" cy="724172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 flipV="1">
            <a:off x="1798484" y="3144550"/>
            <a:ext cx="3670824" cy="485110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ight Arrow 43"/>
          <p:cNvSpPr/>
          <p:nvPr/>
        </p:nvSpPr>
        <p:spPr>
          <a:xfrm>
            <a:off x="5469307" y="3314059"/>
            <a:ext cx="1683741" cy="132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153049" y="3675528"/>
            <a:ext cx="43087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Initialize: Set to </a:t>
            </a:r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NULL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.</a:t>
            </a:r>
            <a:endParaRPr lang="en-US" sz="24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 flipV="1">
            <a:off x="7153049" y="3750475"/>
            <a:ext cx="4308759" cy="359683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153049" y="3135178"/>
            <a:ext cx="43087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Check for allocation success.</a:t>
            </a:r>
          </a:p>
        </p:txBody>
      </p:sp>
      <p:sp>
        <p:nvSpPr>
          <p:cNvPr id="51" name="Rectangle 50"/>
          <p:cNvSpPr/>
          <p:nvPr/>
        </p:nvSpPr>
        <p:spPr>
          <a:xfrm flipV="1">
            <a:off x="7153049" y="3175941"/>
            <a:ext cx="4308759" cy="386718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ight Arrow 51"/>
          <p:cNvSpPr/>
          <p:nvPr/>
        </p:nvSpPr>
        <p:spPr>
          <a:xfrm>
            <a:off x="6614445" y="3864276"/>
            <a:ext cx="524006" cy="132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153049" y="4449711"/>
            <a:ext cx="43087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Check for allocation success.</a:t>
            </a:r>
          </a:p>
        </p:txBody>
      </p:sp>
      <p:sp>
        <p:nvSpPr>
          <p:cNvPr id="54" name="Rectangle 53"/>
          <p:cNvSpPr/>
          <p:nvPr/>
        </p:nvSpPr>
        <p:spPr>
          <a:xfrm flipV="1">
            <a:off x="7153049" y="4490474"/>
            <a:ext cx="4308759" cy="386718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 flipV="1">
            <a:off x="2331884" y="4460840"/>
            <a:ext cx="3786976" cy="485110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ight Arrow 55"/>
          <p:cNvSpPr/>
          <p:nvPr/>
        </p:nvSpPr>
        <p:spPr>
          <a:xfrm>
            <a:off x="6118860" y="4622356"/>
            <a:ext cx="1034188" cy="132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 flipV="1">
            <a:off x="2539752" y="4993315"/>
            <a:ext cx="3314117" cy="964190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 flipV="1">
            <a:off x="2804743" y="5458148"/>
            <a:ext cx="2524177" cy="297492"/>
          </a:xfrm>
          <a:prstGeom prst="rect">
            <a:avLst/>
          </a:prstGeom>
          <a:noFill/>
          <a:ln w="19050">
            <a:solidFill>
              <a:srgbClr val="405F98"/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ight Arrow 58"/>
          <p:cNvSpPr/>
          <p:nvPr/>
        </p:nvSpPr>
        <p:spPr>
          <a:xfrm rot="5400000">
            <a:off x="3896451" y="5855774"/>
            <a:ext cx="340760" cy="132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 flipV="1">
            <a:off x="2804743" y="6104254"/>
            <a:ext cx="6014517" cy="654330"/>
          </a:xfrm>
          <a:prstGeom prst="rect">
            <a:avLst/>
          </a:prstGeom>
          <a:noFill/>
          <a:ln w="19050">
            <a:solidFill>
              <a:srgbClr val="405F98"/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2804742" y="6021675"/>
            <a:ext cx="601451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Reset pointer to </a:t>
            </a:r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NULL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after any </a:t>
            </a:r>
            <a:r>
              <a:rPr lang="en-US" sz="2000" b="1" dirty="0" smtClean="0">
                <a:solidFill>
                  <a:schemeClr val="accent6"/>
                </a:solidFill>
                <a:latin typeface="Courier"/>
              </a:rPr>
              <a:t>delete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( </a:t>
            </a:r>
            <a:r>
              <a:rPr lang="en-US" sz="2000" b="1" dirty="0" smtClean="0">
                <a:solidFill>
                  <a:schemeClr val="accent6"/>
                </a:solidFill>
                <a:latin typeface="Courier"/>
              </a:rPr>
              <a:t>[]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)</a:t>
            </a:r>
            <a:b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</a:b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(not really necessary here, but good practice to learn)</a:t>
            </a:r>
            <a:endParaRPr lang="en-US" sz="24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53049" y="2700378"/>
            <a:ext cx="43087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Initialize: Set to </a:t>
            </a:r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NULL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.</a:t>
            </a:r>
            <a:endParaRPr lang="en-US" sz="24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 flipV="1">
            <a:off x="7153049" y="2758233"/>
            <a:ext cx="4308759" cy="359683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>
            <a:off x="4871103" y="2872034"/>
            <a:ext cx="2267348" cy="132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flipV="1">
            <a:off x="1798484" y="2791421"/>
            <a:ext cx="3072619" cy="312143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37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>
                <a:latin typeface="Garamond" panose="02020404030301010803" pitchFamily="18" charset="0"/>
              </a:rPr>
              <a:t>Dynamic Memory Array</a:t>
            </a:r>
            <a:endParaRPr lang="el-GR" sz="3600" dirty="0">
              <a:latin typeface="Garamond" panose="020204040303010108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26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With Exception Checking</a:t>
            </a:r>
            <a:endParaRPr lang="en-US" sz="2800" b="1" dirty="0" smtClean="0">
              <a:solidFill>
                <a:srgbClr val="262626"/>
              </a:solidFill>
              <a:latin typeface="Garamond" panose="02020404030301010803" pitchFamily="18" charset="0"/>
            </a:endParaRPr>
          </a:p>
          <a:p>
            <a:endParaRPr lang="en-US" sz="16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endParaRPr lang="en-US" sz="800" b="1" dirty="0" smtClean="0">
              <a:solidFill>
                <a:srgbClr val="262626"/>
              </a:solidFill>
              <a:latin typeface="Garamond" panose="02020404030301010803" pitchFamily="18" charset="0"/>
            </a:endParaRP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	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try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{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	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intMatrix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= </a:t>
            </a:r>
            <a:r>
              <a:rPr lang="en-US" sz="1600" b="1" dirty="0">
                <a:solidFill>
                  <a:schemeClr val="accent6"/>
                </a:solidFill>
                <a:latin typeface="Courier"/>
              </a:rPr>
              <a:t>new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[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rows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]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500" b="1" dirty="0">
                <a:solidFill>
                  <a:srgbClr val="262626"/>
                </a:solidFill>
                <a:latin typeface="Courier"/>
              </a:rPr>
              <a:t>	</a:t>
            </a:r>
            <a:r>
              <a:rPr lang="en-US" sz="1500" b="1" dirty="0" smtClean="0">
                <a:solidFill>
                  <a:srgbClr val="262626"/>
                </a:solidFill>
                <a:latin typeface="Courier"/>
              </a:rPr>
              <a:t>  </a:t>
            </a:r>
            <a:r>
              <a:rPr lang="en-US" sz="1500" b="1" dirty="0" smtClean="0">
                <a:solidFill>
                  <a:srgbClr val="405F98"/>
                </a:solidFill>
                <a:latin typeface="Courier"/>
              </a:rPr>
              <a:t>for</a:t>
            </a:r>
            <a:r>
              <a:rPr lang="en-US" sz="15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500" b="1" dirty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500" b="1" dirty="0" err="1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5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500" b="1" dirty="0" err="1">
                <a:solidFill>
                  <a:srgbClr val="262626"/>
                </a:solidFill>
                <a:latin typeface="Courier"/>
              </a:rPr>
              <a:t>i</a:t>
            </a:r>
            <a:r>
              <a:rPr lang="en-US" sz="1500" b="1" dirty="0">
                <a:solidFill>
                  <a:srgbClr val="262626"/>
                </a:solidFill>
                <a:latin typeface="Courier"/>
              </a:rPr>
              <a:t>=0; </a:t>
            </a:r>
            <a:r>
              <a:rPr lang="en-US" sz="1500" b="1" dirty="0" err="1">
                <a:solidFill>
                  <a:srgbClr val="262626"/>
                </a:solidFill>
                <a:latin typeface="Courier"/>
              </a:rPr>
              <a:t>i</a:t>
            </a:r>
            <a:r>
              <a:rPr lang="en-US" sz="1500" b="1" dirty="0">
                <a:solidFill>
                  <a:srgbClr val="262626"/>
                </a:solidFill>
                <a:latin typeface="Courier"/>
              </a:rPr>
              <a:t>&lt;rows; </a:t>
            </a:r>
            <a:r>
              <a:rPr lang="en-US" sz="1500" b="1" dirty="0" smtClean="0">
                <a:solidFill>
                  <a:srgbClr val="262626"/>
                </a:solidFill>
                <a:latin typeface="Courier"/>
              </a:rPr>
              <a:t>++</a:t>
            </a:r>
            <a:r>
              <a:rPr lang="en-US" sz="1500" b="1" dirty="0" err="1" smtClean="0">
                <a:solidFill>
                  <a:srgbClr val="262626"/>
                </a:solidFill>
                <a:latin typeface="Courier"/>
              </a:rPr>
              <a:t>i</a:t>
            </a:r>
            <a:r>
              <a:rPr lang="en-US" sz="1500" b="1" dirty="0" smtClean="0">
                <a:solidFill>
                  <a:srgbClr val="262626"/>
                </a:solidFill>
                <a:latin typeface="Courier"/>
              </a:rPr>
              <a:t>)</a:t>
            </a:r>
          </a:p>
          <a:p>
            <a:r>
              <a:rPr lang="en-US" sz="1500" b="1" dirty="0">
                <a:solidFill>
                  <a:srgbClr val="262626"/>
                </a:solidFill>
                <a:latin typeface="Courier"/>
              </a:rPr>
              <a:t>	</a:t>
            </a:r>
            <a:r>
              <a:rPr lang="en-US" sz="1500" b="1" dirty="0" smtClean="0">
                <a:solidFill>
                  <a:srgbClr val="262626"/>
                </a:solidFill>
                <a:latin typeface="Courier"/>
              </a:rPr>
              <a:t>    </a:t>
            </a:r>
            <a:r>
              <a:rPr lang="en-US" sz="1500" b="1" dirty="0" err="1" smtClean="0">
                <a:solidFill>
                  <a:srgbClr val="262626"/>
                </a:solidFill>
                <a:latin typeface="Courier"/>
              </a:rPr>
              <a:t>intMatrix</a:t>
            </a:r>
            <a:r>
              <a:rPr lang="en-US" sz="1500" b="1" dirty="0" smtClean="0">
                <a:solidFill>
                  <a:srgbClr val="262626"/>
                </a:solidFill>
                <a:latin typeface="Courier"/>
              </a:rPr>
              <a:t>[</a:t>
            </a:r>
            <a:r>
              <a:rPr lang="en-US" sz="1500" b="1" dirty="0" err="1" smtClean="0">
                <a:solidFill>
                  <a:srgbClr val="262626"/>
                </a:solidFill>
                <a:latin typeface="Courier"/>
              </a:rPr>
              <a:t>i</a:t>
            </a:r>
            <a:r>
              <a:rPr lang="en-US" sz="1500" b="1" dirty="0" smtClean="0">
                <a:solidFill>
                  <a:srgbClr val="262626"/>
                </a:solidFill>
                <a:latin typeface="Courier"/>
              </a:rPr>
              <a:t>] = </a:t>
            </a:r>
            <a:r>
              <a:rPr lang="en-US" sz="15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NULL</a:t>
            </a:r>
            <a:r>
              <a:rPr lang="en-US" sz="1500" b="1" dirty="0" smtClean="0">
                <a:solidFill>
                  <a:srgbClr val="262626"/>
                </a:solidFill>
                <a:latin typeface="Courier"/>
              </a:rPr>
              <a:t>;</a:t>
            </a:r>
          </a:p>
          <a:p>
            <a:endParaRPr lang="en-US" sz="400" b="1" dirty="0">
              <a:solidFill>
                <a:srgbClr val="262626"/>
              </a:solidFill>
              <a:latin typeface="Courier"/>
            </a:endParaRPr>
          </a:p>
          <a:p>
            <a:r>
              <a:rPr lang="en-US" sz="1500" b="1" dirty="0" smtClean="0">
                <a:solidFill>
                  <a:srgbClr val="262626"/>
                </a:solidFill>
                <a:latin typeface="Courier"/>
              </a:rPr>
              <a:t>	  </a:t>
            </a:r>
            <a:r>
              <a:rPr lang="en-US" sz="1500" b="1" dirty="0" smtClean="0">
                <a:solidFill>
                  <a:srgbClr val="405F98"/>
                </a:solidFill>
                <a:latin typeface="Courier"/>
              </a:rPr>
              <a:t>for</a:t>
            </a:r>
            <a:r>
              <a:rPr lang="en-US" sz="1500" b="1" dirty="0" smtClean="0">
                <a:solidFill>
                  <a:srgbClr val="262626"/>
                </a:solidFill>
                <a:latin typeface="Courier"/>
              </a:rPr>
              <a:t> (</a:t>
            </a:r>
            <a:r>
              <a:rPr lang="en-US" sz="15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5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500" b="1" dirty="0" err="1" smtClean="0">
                <a:solidFill>
                  <a:srgbClr val="262626"/>
                </a:solidFill>
                <a:latin typeface="Courier"/>
              </a:rPr>
              <a:t>i</a:t>
            </a:r>
            <a:r>
              <a:rPr lang="en-US" sz="1500" b="1" dirty="0" smtClean="0">
                <a:solidFill>
                  <a:srgbClr val="262626"/>
                </a:solidFill>
                <a:latin typeface="Courier"/>
              </a:rPr>
              <a:t>=0</a:t>
            </a:r>
            <a:r>
              <a:rPr lang="en-US" sz="1500" b="1" dirty="0">
                <a:solidFill>
                  <a:srgbClr val="262626"/>
                </a:solidFill>
                <a:latin typeface="Courier"/>
              </a:rPr>
              <a:t>; </a:t>
            </a:r>
            <a:r>
              <a:rPr lang="en-US" sz="1500" b="1" dirty="0" err="1">
                <a:solidFill>
                  <a:srgbClr val="262626"/>
                </a:solidFill>
                <a:latin typeface="Courier"/>
              </a:rPr>
              <a:t>i</a:t>
            </a:r>
            <a:r>
              <a:rPr lang="en-US" sz="1500" b="1" dirty="0">
                <a:solidFill>
                  <a:srgbClr val="262626"/>
                </a:solidFill>
                <a:latin typeface="Courier"/>
              </a:rPr>
              <a:t>&lt;rows; </a:t>
            </a:r>
            <a:r>
              <a:rPr lang="en-US" sz="1500" b="1" dirty="0" smtClean="0">
                <a:solidFill>
                  <a:srgbClr val="262626"/>
                </a:solidFill>
                <a:latin typeface="Courier"/>
              </a:rPr>
              <a:t>++</a:t>
            </a:r>
            <a:r>
              <a:rPr lang="en-US" sz="1500" b="1" dirty="0" err="1" smtClean="0">
                <a:solidFill>
                  <a:srgbClr val="262626"/>
                </a:solidFill>
                <a:latin typeface="Courier"/>
              </a:rPr>
              <a:t>i</a:t>
            </a:r>
            <a:r>
              <a:rPr lang="en-US" sz="1500" b="1" dirty="0" smtClean="0">
                <a:solidFill>
                  <a:srgbClr val="262626"/>
                </a:solidFill>
                <a:latin typeface="Courier"/>
              </a:rPr>
              <a:t>){</a:t>
            </a: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	    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try</a:t>
            </a:r>
            <a:endParaRPr lang="en-US" sz="1600" b="1" dirty="0" smtClean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  	    {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intMatrix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[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i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] = 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new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[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cols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]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; }</a:t>
            </a: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	    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catch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std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bad_alloc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&amp; 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ex){</a:t>
            </a:r>
            <a:endParaRPr lang="en-US" sz="1600" b="1" dirty="0" smtClean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	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	  </a:t>
            </a:r>
            <a:r>
              <a:rPr lang="en-US" sz="1500" b="1" dirty="0" smtClean="0">
                <a:solidFill>
                  <a:srgbClr val="405F98"/>
                </a:solidFill>
                <a:latin typeface="Courier"/>
              </a:rPr>
              <a:t>for</a:t>
            </a:r>
            <a:r>
              <a:rPr lang="en-US" sz="1500" b="1" dirty="0" smtClean="0">
                <a:solidFill>
                  <a:srgbClr val="262626"/>
                </a:solidFill>
                <a:latin typeface="Courier"/>
              </a:rPr>
              <a:t> (; </a:t>
            </a:r>
            <a:r>
              <a:rPr lang="en-US" sz="1500" b="1" dirty="0" err="1" smtClean="0">
                <a:solidFill>
                  <a:srgbClr val="262626"/>
                </a:solidFill>
                <a:latin typeface="Courier"/>
              </a:rPr>
              <a:t>i</a:t>
            </a:r>
            <a:r>
              <a:rPr lang="en-US" sz="1500" b="1" dirty="0" smtClean="0">
                <a:solidFill>
                  <a:srgbClr val="262626"/>
                </a:solidFill>
                <a:latin typeface="Courier"/>
              </a:rPr>
              <a:t>&gt;=0; --</a:t>
            </a:r>
            <a:r>
              <a:rPr lang="en-US" sz="1500" b="1" dirty="0" err="1" smtClean="0">
                <a:solidFill>
                  <a:srgbClr val="262626"/>
                </a:solidFill>
                <a:latin typeface="Courier"/>
              </a:rPr>
              <a:t>i</a:t>
            </a:r>
            <a:r>
              <a:rPr lang="en-US" sz="1500" b="1" dirty="0" smtClean="0">
                <a:solidFill>
                  <a:srgbClr val="262626"/>
                </a:solidFill>
                <a:latin typeface="Courier"/>
              </a:rPr>
              <a:t>)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	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	    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delete []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intMatrix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[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i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];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	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	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throw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	    }</a:t>
            </a: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	  }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	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}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	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catch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std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bad_alloc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&amp; 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ex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)</a:t>
            </a: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	{  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delete </a:t>
            </a:r>
            <a:r>
              <a:rPr lang="en-US" sz="1600" b="1" dirty="0">
                <a:solidFill>
                  <a:schemeClr val="accent6"/>
                </a:solidFill>
                <a:latin typeface="Courier"/>
              </a:rPr>
              <a:t>[]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intMatrix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; }</a:t>
            </a:r>
          </a:p>
        </p:txBody>
      </p:sp>
      <p:sp>
        <p:nvSpPr>
          <p:cNvPr id="27" name="Rectangle 26"/>
          <p:cNvSpPr/>
          <p:nvPr/>
        </p:nvSpPr>
        <p:spPr>
          <a:xfrm flipV="1">
            <a:off x="1798484" y="5730240"/>
            <a:ext cx="4901419" cy="508000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 flipV="1">
            <a:off x="2296160" y="3548687"/>
            <a:ext cx="4318285" cy="1726251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>
            <a:off x="6708449" y="5905747"/>
            <a:ext cx="444600" cy="132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153049" y="5530897"/>
            <a:ext cx="43087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Deallocate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rows 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array of 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pointers on exception (allocation failure).</a:t>
            </a:r>
          </a:p>
        </p:txBody>
      </p:sp>
      <p:sp>
        <p:nvSpPr>
          <p:cNvPr id="31" name="Rectangle 30"/>
          <p:cNvSpPr/>
          <p:nvPr/>
        </p:nvSpPr>
        <p:spPr>
          <a:xfrm flipV="1">
            <a:off x="7153049" y="5605845"/>
            <a:ext cx="4308759" cy="756049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 flipV="1">
            <a:off x="2090050" y="2766022"/>
            <a:ext cx="3182705" cy="483563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ight Arrow 32"/>
          <p:cNvSpPr/>
          <p:nvPr/>
        </p:nvSpPr>
        <p:spPr>
          <a:xfrm>
            <a:off x="5272755" y="2938044"/>
            <a:ext cx="1880294" cy="132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153049" y="2594690"/>
            <a:ext cx="43087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Initialize: Set to </a:t>
            </a:r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NULL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/>
            </a:r>
            <a:b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</a:b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(exception handling might need so)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35" name="Rectangle 34"/>
          <p:cNvSpPr/>
          <p:nvPr/>
        </p:nvSpPr>
        <p:spPr>
          <a:xfrm flipV="1">
            <a:off x="7153049" y="2669637"/>
            <a:ext cx="4308759" cy="726534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153049" y="3899400"/>
            <a:ext cx="43087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Deallocate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all previously allocated row sub-arrays on exception (allocation failure for one)</a:t>
            </a:r>
          </a:p>
        </p:txBody>
      </p:sp>
      <p:sp>
        <p:nvSpPr>
          <p:cNvPr id="38" name="Rectangle 37"/>
          <p:cNvSpPr/>
          <p:nvPr/>
        </p:nvSpPr>
        <p:spPr>
          <a:xfrm flipV="1">
            <a:off x="7153049" y="3974347"/>
            <a:ext cx="4308759" cy="1092306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ight Arrow 46"/>
          <p:cNvSpPr/>
          <p:nvPr/>
        </p:nvSpPr>
        <p:spPr>
          <a:xfrm>
            <a:off x="6614445" y="4548182"/>
            <a:ext cx="538604" cy="132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4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213296" y="2193925"/>
            <a:ext cx="10714544" cy="24701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Time for </a:t>
            </a:r>
            <a:r>
              <a:rPr lang="en-US" sz="3600" dirty="0" smtClean="0">
                <a:solidFill>
                  <a:srgbClr val="405F98"/>
                </a:solidFill>
                <a:latin typeface="Garamond" panose="02020404030301010803" pitchFamily="18" charset="0"/>
              </a:rPr>
              <a:t>Questions </a:t>
            </a:r>
            <a:r>
              <a:rPr lang="en-US" sz="3600" dirty="0" smtClean="0">
                <a:solidFill>
                  <a:srgbClr val="262626"/>
                </a:solidFill>
                <a:latin typeface="Garamond" panose="02020404030301010803" pitchFamily="18" charset="0"/>
              </a:rPr>
              <a:t>!</a:t>
            </a: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10495280" y="2545079"/>
            <a:ext cx="1422400" cy="10464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CS-202</a:t>
            </a:r>
            <a:endParaRPr lang="el-GR" sz="2800" b="1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Lab Sections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95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202</Words>
  <Application>Microsoft Office PowerPoint</Application>
  <PresentationFormat>Widescreen</PresentationFormat>
  <Paragraphs>109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Courier</vt:lpstr>
      <vt:lpstr>Garamond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Christos Papachristos</dc:creator>
  <cp:lastModifiedBy>Christos Papachristos</cp:lastModifiedBy>
  <cp:revision>659</cp:revision>
  <cp:lastPrinted>2017-01-27T03:37:54Z</cp:lastPrinted>
  <dcterms:created xsi:type="dcterms:W3CDTF">2017-01-24T04:47:12Z</dcterms:created>
  <dcterms:modified xsi:type="dcterms:W3CDTF">2017-10-26T16:51:10Z</dcterms:modified>
</cp:coreProperties>
</file>