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47" r:id="rId3"/>
    <p:sldId id="351" r:id="rId4"/>
    <p:sldId id="352" r:id="rId5"/>
    <p:sldId id="354" r:id="rId6"/>
    <p:sldId id="355" r:id="rId7"/>
    <p:sldId id="356" r:id="rId8"/>
    <p:sldId id="357" r:id="rId9"/>
    <p:sldId id="326" r:id="rId10"/>
  </p:sldIdLst>
  <p:sldSz cx="12192000" cy="6858000"/>
  <p:notesSz cx="9601200" cy="174164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5F98"/>
    <a:srgbClr val="000000"/>
    <a:srgbClr val="5171A8"/>
    <a:srgbClr val="E4EAF2"/>
    <a:srgbClr val="A3BDDA"/>
    <a:srgbClr val="E6ECF3"/>
    <a:srgbClr val="B8CAE1"/>
    <a:srgbClr val="A1BBD9"/>
    <a:srgbClr val="A0BAD9"/>
    <a:srgbClr val="E7E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411" autoAdjust="0"/>
  </p:normalViewPr>
  <p:slideViewPr>
    <p:cSldViewPr snapToGrid="0">
      <p:cViewPr varScale="1">
        <p:scale>
          <a:sx n="89" d="100"/>
          <a:sy n="89" d="100"/>
        </p:scale>
        <p:origin x="4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775" y="0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294AF-A87A-4BC6-84A2-69CE63FB9AA4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3863" y="2176463"/>
            <a:ext cx="10448926" cy="5878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38" y="8382000"/>
            <a:ext cx="7680325" cy="6858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6543338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775" y="16543338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A6188-11F9-4831-9563-1EE14C225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1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0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9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1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7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2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0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6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327E3-5BE4-4F51-B95F-9A99020077DD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6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573" y="6146799"/>
            <a:ext cx="609601" cy="6096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1213296" y="2193925"/>
            <a:ext cx="10714544" cy="24701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>
                <a:latin typeface="Garamond" panose="02020404030301010803" pitchFamily="18" charset="0"/>
              </a:rPr>
              <a:t>Lab Section 9</a:t>
            </a:r>
          </a:p>
          <a:p>
            <a:pPr algn="r"/>
            <a:r>
              <a:rPr lang="en-US" sz="3600" dirty="0" smtClean="0">
                <a:latin typeface="Garamond" panose="02020404030301010803" pitchFamily="18" charset="0"/>
              </a:rPr>
              <a:t>Dynamic Memory Class</a:t>
            </a:r>
            <a:endParaRPr lang="el-GR" sz="3200" dirty="0"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60800" y="6061143"/>
            <a:ext cx="7416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 err="1" smtClean="0">
                <a:solidFill>
                  <a:srgbClr val="002E62"/>
                </a:solidFill>
                <a:latin typeface="Garamond" panose="02020404030301010803" pitchFamily="18" charset="0"/>
              </a:rPr>
              <a:t>Bahadir</a:t>
            </a:r>
            <a:r>
              <a:rPr lang="en-US" sz="24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 </a:t>
            </a:r>
            <a:r>
              <a:rPr lang="en-US" sz="2400" b="1" dirty="0" err="1" smtClean="0">
                <a:solidFill>
                  <a:srgbClr val="002E62"/>
                </a:solidFill>
                <a:latin typeface="Garamond" panose="02020404030301010803" pitchFamily="18" charset="0"/>
              </a:rPr>
              <a:t>Pehlivan</a:t>
            </a:r>
            <a:r>
              <a:rPr lang="en-US" sz="24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, Spencer Gibb, Jun Yi</a:t>
            </a:r>
          </a:p>
          <a:p>
            <a:pPr algn="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University of Nevada, Reno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0495280" y="2545079"/>
            <a:ext cx="1422400" cy="1046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200" b="1" dirty="0" smtClean="0">
                <a:latin typeface="Garamond" panose="02020404030301010803" pitchFamily="18" charset="0"/>
              </a:rPr>
              <a:t>CS-202</a:t>
            </a:r>
            <a:endParaRPr lang="el-GR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3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latin typeface="Garamond" panose="02020404030301010803" pitchFamily="18" charset="0"/>
              </a:rPr>
              <a:t>Dynamic Memory </a:t>
            </a:r>
            <a:r>
              <a:rPr lang="en-US" sz="4000" dirty="0" smtClean="0">
                <a:latin typeface="Garamond" panose="02020404030301010803" pitchFamily="18" charset="0"/>
              </a:rPr>
              <a:t>Class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 Class wrapping 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 Dynamic 1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D Array</a:t>
            </a:r>
            <a:endParaRPr lang="en-US" sz="2800" b="1" dirty="0" smtClean="0">
              <a:solidFill>
                <a:srgbClr val="262626"/>
              </a:solidFill>
              <a:latin typeface="Garamond" panose="02020404030301010803" pitchFamily="18" charset="0"/>
            </a:endParaRPr>
          </a:p>
          <a:p>
            <a:endParaRPr lang="en-US" sz="16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000" b="1" dirty="0">
                <a:solidFill>
                  <a:schemeClr val="accent6"/>
                </a:solidFill>
                <a:latin typeface="Courier"/>
              </a:rPr>
              <a:t>class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2000" b="1" dirty="0" err="1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{</a:t>
            </a:r>
          </a:p>
          <a:p>
            <a:endParaRPr lang="en-US" sz="800" b="1" i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2000" b="1" i="1" dirty="0" smtClean="0">
                <a:solidFill>
                  <a:schemeClr val="accent6"/>
                </a:solidFill>
                <a:latin typeface="Courier"/>
              </a:rPr>
              <a:t> </a:t>
            </a:r>
            <a:r>
              <a:rPr lang="en-US" sz="2000" b="1" i="1" dirty="0">
                <a:solidFill>
                  <a:schemeClr val="accent6"/>
                </a:solidFill>
                <a:latin typeface="Courier"/>
              </a:rPr>
              <a:t>public:</a:t>
            </a:r>
          </a:p>
          <a:p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2000" b="1" dirty="0" err="1">
                <a:solidFill>
                  <a:schemeClr val="accent6"/>
                </a:solidFill>
                <a:latin typeface="Courier"/>
              </a:rPr>
              <a:t>DynamicVector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2000" b="1" dirty="0" err="1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size, </a:t>
            </a:r>
            <a:r>
              <a:rPr lang="en-US" sz="20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value=0);</a:t>
            </a:r>
          </a:p>
          <a:p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2000" b="1" dirty="0" err="1">
                <a:solidFill>
                  <a:schemeClr val="accent6"/>
                </a:solidFill>
                <a:latin typeface="Courier"/>
              </a:rPr>
              <a:t>DynamicVector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20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20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2000" b="1" dirty="0" err="1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20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other);</a:t>
            </a:r>
          </a:p>
          <a:p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2000" b="1" dirty="0">
                <a:solidFill>
                  <a:schemeClr val="accent6"/>
                </a:solidFill>
                <a:latin typeface="Courier"/>
              </a:rPr>
              <a:t>~</a:t>
            </a:r>
            <a:r>
              <a:rPr lang="en-US" sz="2000" b="1" dirty="0" err="1">
                <a:solidFill>
                  <a:schemeClr val="accent6"/>
                </a:solidFill>
                <a:latin typeface="Courier"/>
              </a:rPr>
              <a:t>DynamicVector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endParaRPr lang="en-US" sz="8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2000" b="1" dirty="0" err="1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20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2000" b="1" dirty="0">
                <a:solidFill>
                  <a:schemeClr val="accent6"/>
                </a:solidFill>
                <a:latin typeface="Courier"/>
              </a:rPr>
              <a:t>operator=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20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20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2000" b="1" dirty="0" err="1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20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20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rhs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  <a:endParaRPr lang="en-US" sz="20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20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20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2000" b="1" dirty="0" err="1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20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2000" b="1" dirty="0">
                <a:solidFill>
                  <a:schemeClr val="accent6"/>
                </a:solidFill>
                <a:latin typeface="Courier"/>
              </a:rPr>
              <a:t>operator+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20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20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2000" b="1" dirty="0" err="1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20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20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rhs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 </a:t>
            </a:r>
            <a:r>
              <a:rPr lang="en-US" sz="2000" b="1" dirty="0" err="1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20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2000" b="1" dirty="0" err="1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2000" b="1" dirty="0">
                <a:solidFill>
                  <a:schemeClr val="accent6"/>
                </a:solidFill>
                <a:latin typeface="Courier"/>
              </a:rPr>
              <a:t>Expanded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2000" b="1" dirty="0" err="1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20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2000" b="1" dirty="0">
                <a:solidFill>
                  <a:schemeClr val="accent6"/>
                </a:solidFill>
                <a:latin typeface="Courier"/>
              </a:rPr>
              <a:t>friend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2000" b="1" dirty="0" err="1" smtClean="0">
                <a:solidFill>
                  <a:srgbClr val="405F98"/>
                </a:solidFill>
                <a:latin typeface="Courier"/>
              </a:rPr>
              <a:t>ostream</a:t>
            </a:r>
            <a:r>
              <a:rPr lang="en-US" sz="20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2000" b="1" dirty="0">
                <a:solidFill>
                  <a:schemeClr val="accent6"/>
                </a:solidFill>
                <a:latin typeface="Courier"/>
              </a:rPr>
              <a:t>operator</a:t>
            </a:r>
            <a:r>
              <a:rPr lang="en-US" sz="2000" b="1" dirty="0" smtClean="0">
                <a:solidFill>
                  <a:schemeClr val="accent6"/>
                </a:solidFill>
                <a:latin typeface="Courier"/>
              </a:rPr>
              <a:t>&lt;&lt;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2000" b="1" dirty="0" err="1" smtClean="0">
                <a:solidFill>
                  <a:srgbClr val="405F98"/>
                </a:solidFill>
                <a:latin typeface="Courier"/>
              </a:rPr>
              <a:t>ostream</a:t>
            </a:r>
            <a:r>
              <a:rPr lang="en-US" sz="2000" b="1" dirty="0">
                <a:solidFill>
                  <a:srgbClr val="405F98"/>
                </a:solidFill>
                <a:latin typeface="Courier"/>
              </a:rPr>
              <a:t>&amp; </a:t>
            </a:r>
            <a:r>
              <a:rPr lang="en-US" sz="20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os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, </a:t>
            </a:r>
            <a:r>
              <a:rPr lang="en-US" sz="20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20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2000" b="1" dirty="0" err="1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2000" b="1" dirty="0">
                <a:solidFill>
                  <a:srgbClr val="405F98"/>
                </a:solidFill>
                <a:latin typeface="Courier"/>
              </a:rPr>
              <a:t>&amp; 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dv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  <a:endParaRPr lang="en-US" sz="20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8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endParaRPr lang="en-US" sz="800" b="1" i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2000" b="1" i="1" dirty="0" smtClean="0">
                <a:solidFill>
                  <a:schemeClr val="accent6"/>
                </a:solidFill>
                <a:latin typeface="Courier"/>
              </a:rPr>
              <a:t> private</a:t>
            </a:r>
            <a:r>
              <a:rPr lang="en-US" sz="2000" b="1" i="1" dirty="0">
                <a:solidFill>
                  <a:schemeClr val="accent6"/>
                </a:solidFill>
                <a:latin typeface="Courier"/>
              </a:rPr>
              <a:t>:</a:t>
            </a:r>
          </a:p>
          <a:p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2000" b="1" dirty="0" err="1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20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m_size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20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20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2000" b="1" dirty="0" smtClean="0">
                <a:solidFill>
                  <a:srgbClr val="405F98"/>
                </a:solidFill>
                <a:latin typeface="Courier"/>
              </a:rPr>
              <a:t>* </a:t>
            </a:r>
            <a:r>
              <a:rPr lang="en-US" sz="20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m_data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5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78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latin typeface="Garamond" panose="02020404030301010803" pitchFamily="18" charset="0"/>
              </a:rPr>
              <a:t>Dynamic Memory </a:t>
            </a:r>
            <a:r>
              <a:rPr lang="en-US" sz="4000" dirty="0" smtClean="0">
                <a:latin typeface="Garamond" panose="02020404030301010803" pitchFamily="18" charset="0"/>
              </a:rPr>
              <a:t>Class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800" b="1" dirty="0" err="1">
                <a:solidFill>
                  <a:schemeClr val="accent6"/>
                </a:solidFill>
                <a:latin typeface="Courier"/>
              </a:rPr>
              <a:t>DynamicVector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size, 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value) 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: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( size )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{ 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){ 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//allocate only when it makes sense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en-US" sz="1800" b="1" dirty="0">
                <a:solidFill>
                  <a:schemeClr val="accent6"/>
                </a:solidFill>
                <a:latin typeface="Courier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std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nothrow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) 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>
                <a:solidFill>
                  <a:schemeClr val="accent6"/>
                </a:solidFill>
                <a:latin typeface="Courier"/>
              </a:rPr>
              <a:t>[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800" b="1" dirty="0" smtClean="0">
                <a:solidFill>
                  <a:schemeClr val="accent6"/>
                </a:solidFill>
                <a:latin typeface="Courier"/>
              </a:rPr>
              <a:t>]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; </a:t>
            </a:r>
            <a:endParaRPr lang="en-US" sz="1800" b="1" dirty="0">
              <a:solidFill>
                <a:srgbClr val="000000"/>
              </a:solidFill>
              <a:latin typeface="Courier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){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=0;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; ++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){</a:t>
            </a:r>
          </a:p>
          <a:p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        </a:t>
            </a:r>
            <a:r>
              <a:rPr lang="en-US" sz="1800" b="1" dirty="0" err="1" smtClean="0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[</a:t>
            </a:r>
            <a:r>
              <a:rPr lang="en-US" sz="1800" b="1" dirty="0" err="1" smtClean="0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] = value;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  }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}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en-US" sz="1800" b="1" dirty="0" err="1" smtClean="0">
                <a:solidFill>
                  <a:srgbClr val="405F98"/>
                </a:solidFill>
                <a:latin typeface="Courier"/>
              </a:rPr>
              <a:t>cerr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&lt;&lt;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DynamicVector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: Allocation failed!"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&lt;&lt;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e</a:t>
            </a:r>
            <a:r>
              <a:rPr lang="en-US" sz="1800" b="1" dirty="0" err="1" smtClean="0">
                <a:solidFill>
                  <a:srgbClr val="000000"/>
                </a:solidFill>
                <a:latin typeface="Courier"/>
              </a:rPr>
              <a:t>ndl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;    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= 0;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}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}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chemeClr val="accent6"/>
                </a:solidFill>
                <a:latin typeface="Courier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;  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}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}</a:t>
            </a:r>
            <a:endParaRPr lang="en-US" sz="500" b="1" dirty="0" smtClean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38516" y="1420456"/>
            <a:ext cx="21877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Parametrized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</a:t>
            </a:r>
            <a:r>
              <a:rPr lang="en-US" b="1" dirty="0" err="1" smtClean="0">
                <a:solidFill>
                  <a:schemeClr val="accent6"/>
                </a:solidFill>
                <a:latin typeface="Courier"/>
              </a:rPr>
              <a:t>ctor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 flipV="1">
            <a:off x="9570149" y="1385482"/>
            <a:ext cx="2256091" cy="48711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10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latin typeface="Garamond" panose="02020404030301010803" pitchFamily="18" charset="0"/>
              </a:rPr>
              <a:t>Dynamic Memory </a:t>
            </a:r>
            <a:r>
              <a:rPr lang="en-US" sz="4000" dirty="0" smtClean="0">
                <a:latin typeface="Garamond" panose="02020404030301010803" pitchFamily="18" charset="0"/>
              </a:rPr>
              <a:t>Class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800" b="1" dirty="0" err="1" smtClean="0">
                <a:solidFill>
                  <a:schemeClr val="accent6"/>
                </a:solidFill>
                <a:latin typeface="Courier"/>
              </a:rPr>
              <a:t>DynamicVector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other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) 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:</a:t>
            </a:r>
          </a:p>
          <a:p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800" b="1" dirty="0" err="1" smtClean="0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(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other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)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{ 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){ 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//allocate only when it makes sense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en-US" sz="1800" b="1" dirty="0">
                <a:solidFill>
                  <a:schemeClr val="accent6"/>
                </a:solidFill>
                <a:latin typeface="Courier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std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nothrow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) 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>
                <a:solidFill>
                  <a:schemeClr val="accent6"/>
                </a:solidFill>
                <a:latin typeface="Courier"/>
              </a:rPr>
              <a:t>[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800" b="1" dirty="0">
                <a:solidFill>
                  <a:schemeClr val="accent6"/>
                </a:solidFill>
                <a:latin typeface="Courier"/>
              </a:rPr>
              <a:t>]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800" b="1" dirty="0" smtClean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){ 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en-US" sz="1800" b="1" dirty="0" smtClean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=0;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; ++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){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       </a:t>
            </a:r>
            <a:r>
              <a:rPr lang="en-US" sz="1800" b="1" dirty="0" err="1" smtClean="0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[</a:t>
            </a:r>
            <a:r>
              <a:rPr lang="en-US" sz="1800" b="1" dirty="0" err="1" smtClean="0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] = </a:t>
            </a:r>
            <a:r>
              <a:rPr lang="en-US" sz="1800" b="1" dirty="0" err="1" smtClean="0">
                <a:solidFill>
                  <a:srgbClr val="000000"/>
                </a:solidFill>
                <a:latin typeface="Courier"/>
              </a:rPr>
              <a:t>other</a:t>
            </a:r>
            <a:r>
              <a:rPr lang="en-US" sz="1800" b="1" dirty="0" err="1" smtClean="0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800" b="1" dirty="0" err="1" smtClean="0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[</a:t>
            </a:r>
            <a:r>
              <a:rPr lang="en-US" sz="1800" b="1" dirty="0" err="1" smtClean="0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];</a:t>
            </a:r>
          </a:p>
          <a:p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      }</a:t>
            </a:r>
          </a:p>
          <a:p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}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{  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en-US" sz="1800" b="1" dirty="0" err="1" smtClean="0">
                <a:solidFill>
                  <a:srgbClr val="405F98"/>
                </a:solidFill>
                <a:latin typeface="Courier"/>
              </a:rPr>
              <a:t>cerr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&lt;&lt;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DynamicVector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: Allocation failed!"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&lt;&lt; </a:t>
            </a:r>
            <a:r>
              <a:rPr lang="en-US" sz="1800" b="1" dirty="0" err="1" smtClean="0">
                <a:solidFill>
                  <a:srgbClr val="000000"/>
                </a:solidFill>
                <a:latin typeface="Courier"/>
              </a:rPr>
              <a:t>endl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;    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= 0;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}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}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;  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}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}</a:t>
            </a:r>
            <a:endParaRPr lang="en-US" sz="500" b="1" dirty="0" smtClean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48956" y="1420456"/>
            <a:ext cx="1477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Copy </a:t>
            </a:r>
            <a:r>
              <a:rPr lang="en-US" b="1" dirty="0" err="1" smtClean="0">
                <a:solidFill>
                  <a:schemeClr val="accent6"/>
                </a:solidFill>
                <a:latin typeface="Courier"/>
              </a:rPr>
              <a:t>ctor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 flipV="1">
            <a:off x="10272045" y="1385482"/>
            <a:ext cx="1554195" cy="48711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91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latin typeface="Garamond" panose="02020404030301010803" pitchFamily="18" charset="0"/>
              </a:rPr>
              <a:t>Dynamic Memory </a:t>
            </a:r>
            <a:r>
              <a:rPr lang="en-US" sz="4000" dirty="0" smtClean="0">
                <a:latin typeface="Garamond" panose="02020404030301010803" pitchFamily="18" charset="0"/>
              </a:rPr>
              <a:t>Class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18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800" b="1" dirty="0" smtClean="0">
                <a:solidFill>
                  <a:schemeClr val="accent6"/>
                </a:solidFill>
                <a:latin typeface="Courier"/>
              </a:rPr>
              <a:t>~</a:t>
            </a:r>
            <a:r>
              <a:rPr lang="en-US" sz="1800" b="1" dirty="0" err="1" smtClean="0">
                <a:solidFill>
                  <a:schemeClr val="accent6"/>
                </a:solidFill>
                <a:latin typeface="Courier"/>
              </a:rPr>
              <a:t>DynamicVector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()</a:t>
            </a:r>
            <a:endParaRPr lang="en-US" sz="1800" b="1" dirty="0">
              <a:solidFill>
                <a:srgbClr val="405F98"/>
              </a:solidFill>
              <a:latin typeface="Courier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chemeClr val="accent6"/>
                </a:solidFill>
                <a:latin typeface="Courier"/>
              </a:rPr>
              <a:t>delete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>
                <a:solidFill>
                  <a:schemeClr val="accent6"/>
                </a:solidFill>
                <a:latin typeface="Courier"/>
              </a:rPr>
              <a:t>[]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}</a:t>
            </a:r>
          </a:p>
          <a:p>
            <a:endParaRPr lang="en-US" sz="18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800" b="1" dirty="0" err="1" smtClean="0">
                <a:solidFill>
                  <a:srgbClr val="405F98"/>
                </a:solidFill>
                <a:latin typeface="Courier"/>
              </a:rPr>
              <a:t>ostream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>
                <a:solidFill>
                  <a:schemeClr val="accent6"/>
                </a:solidFill>
                <a:latin typeface="Courier"/>
              </a:rPr>
              <a:t>operator</a:t>
            </a:r>
            <a:r>
              <a:rPr lang="en-US" sz="1800" b="1" dirty="0" smtClean="0">
                <a:solidFill>
                  <a:schemeClr val="accent6"/>
                </a:solidFill>
                <a:latin typeface="Courier"/>
              </a:rPr>
              <a:t>&lt;&lt;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800" b="1" dirty="0" err="1" smtClean="0">
                <a:solidFill>
                  <a:srgbClr val="405F98"/>
                </a:solidFill>
                <a:latin typeface="Courier"/>
              </a:rPr>
              <a:t>ostream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os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, 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dv){ 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os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&lt;&lt;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"["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=0;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dv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; ++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){	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os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&lt;&lt;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 "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&lt;&lt;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dv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[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];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}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os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&lt;&lt;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 ]"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os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; </a:t>
            </a:r>
          </a:p>
          <a:p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}</a:t>
            </a:r>
            <a:endParaRPr lang="en-US" sz="500" b="1" dirty="0" smtClean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44756" y="1420456"/>
            <a:ext cx="1981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Destructor </a:t>
            </a:r>
            <a:r>
              <a:rPr lang="en-US" b="1" dirty="0" err="1" smtClean="0">
                <a:solidFill>
                  <a:schemeClr val="accent6"/>
                </a:solidFill>
                <a:latin typeface="Courier"/>
              </a:rPr>
              <a:t>dtor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 flipV="1">
            <a:off x="9759297" y="1385482"/>
            <a:ext cx="2066943" cy="48711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59297" y="2752176"/>
            <a:ext cx="2058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Insertion operator.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 flipV="1">
            <a:off x="9759297" y="2717202"/>
            <a:ext cx="2066943" cy="48711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20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latin typeface="Garamond" panose="02020404030301010803" pitchFamily="18" charset="0"/>
              </a:rPr>
              <a:t>Dynamic Memory </a:t>
            </a:r>
            <a:r>
              <a:rPr lang="en-US" sz="4000" dirty="0" smtClean="0">
                <a:latin typeface="Garamond" panose="02020404030301010803" pitchFamily="18" charset="0"/>
              </a:rPr>
              <a:t>Class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&amp;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operator</a:t>
            </a:r>
            <a:r>
              <a:rPr lang="en-US" sz="1400" b="1" dirty="0">
                <a:solidFill>
                  <a:schemeClr val="accent6"/>
                </a:solidFill>
                <a:latin typeface="Courier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"/>
              </a:rPr>
              <a:t>rhs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){ </a:t>
            </a:r>
            <a:endParaRPr lang="en-US" sz="1400" b="1" dirty="0">
              <a:solidFill>
                <a:srgbClr val="000000"/>
              </a:solidFill>
              <a:latin typeface="Courier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this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 !=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400" b="1" dirty="0" err="1">
                <a:solidFill>
                  <a:srgbClr val="000000"/>
                </a:solidFill>
                <a:latin typeface="Courier"/>
              </a:rPr>
              <a:t>rhs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){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 != </a:t>
            </a:r>
            <a:r>
              <a:rPr lang="en-US" sz="1400" b="1" dirty="0" err="1">
                <a:solidFill>
                  <a:srgbClr val="000000"/>
                </a:solidFill>
                <a:latin typeface="Courier"/>
              </a:rPr>
              <a:t>rhs.m_size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){ 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//allocate only when it makes sense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en-US" sz="1400" b="1" dirty="0">
                <a:solidFill>
                  <a:schemeClr val="accent6"/>
                </a:solidFill>
                <a:latin typeface="Courier"/>
              </a:rPr>
              <a:t>delete []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; 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deallocate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first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urier"/>
              </a:rPr>
              <a:t>rhs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){ 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//allocate only when it makes sense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/>
              </a:rPr>
              <a:t>        </a:t>
            </a:r>
            <a:r>
              <a:rPr lang="en-US" sz="140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"/>
              </a:rPr>
              <a:t>rhs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400" b="1" dirty="0" err="1" smtClean="0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= </a:t>
            </a:r>
            <a:r>
              <a:rPr lang="en-US" sz="1400" b="1" dirty="0">
                <a:solidFill>
                  <a:schemeClr val="accent6"/>
                </a:solidFill>
                <a:latin typeface="Courier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std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nothrow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) 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chemeClr val="accent6"/>
                </a:solidFill>
                <a:latin typeface="Courier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400" b="1" dirty="0">
                <a:solidFill>
                  <a:schemeClr val="accent6"/>
                </a:solidFill>
                <a:latin typeface="Courier"/>
              </a:rPr>
              <a:t>]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!</a:t>
            </a:r>
            <a:r>
              <a:rPr lang="en-US" sz="14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){ 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//row allocation failed, cleanup everything (could retry too)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         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cerr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&lt;&lt;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DynamicVector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: Allocation failed!"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 &lt;&lt; </a:t>
            </a:r>
            <a:r>
              <a:rPr lang="en-US" sz="1400" b="1" dirty="0" err="1" smtClean="0">
                <a:solidFill>
                  <a:srgbClr val="000000"/>
                </a:solidFill>
                <a:latin typeface="Courier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;    </a:t>
            </a:r>
            <a:endParaRPr lang="en-US" sz="14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         </a:t>
            </a:r>
            <a:r>
              <a:rPr lang="en-US" sz="1400" b="1" dirty="0" err="1" smtClean="0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 = 0;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        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}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/>
              </a:rPr>
              <a:t>      }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{ 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400" b="1" dirty="0" err="1" smtClean="0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= 0;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/>
              </a:rPr>
              <a:t>  	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400" b="1" dirty="0" err="1" smtClean="0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= 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/>
              </a:rPr>
              <a:t>      }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}            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reaching this far with a non-NULL pointer means allocation</a:t>
            </a:r>
            <a:endParaRPr lang="en-US" sz="1400" b="1" dirty="0">
              <a:solidFill>
                <a:srgbClr val="000000"/>
              </a:solidFill>
              <a:latin typeface="Courier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){ 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succeeded, or previously allocated data have been maintained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=0; </a:t>
            </a:r>
            <a:r>
              <a:rPr lang="en-US" sz="140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40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; ++</a:t>
            </a:r>
            <a:r>
              <a:rPr lang="en-US" sz="140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){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400" b="1" dirty="0" err="1" smtClean="0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[</a:t>
            </a:r>
            <a:r>
              <a:rPr lang="en-US" sz="1400" b="1" dirty="0" err="1" smtClean="0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] = </a:t>
            </a:r>
            <a:r>
              <a:rPr lang="en-US" sz="1400" b="1" dirty="0" err="1">
                <a:solidFill>
                  <a:srgbClr val="000000"/>
                </a:solidFill>
                <a:latin typeface="Courier"/>
              </a:rPr>
              <a:t>rhs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];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/>
              </a:rPr>
              <a:t>      }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/>
              </a:rPr>
              <a:t>    }     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/>
              </a:rPr>
              <a:t>  }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*this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/>
              </a:rPr>
              <a:t>}</a:t>
            </a:r>
            <a:endParaRPr lang="en-US" sz="400" b="1" dirty="0" smtClean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11469" y="1401939"/>
            <a:ext cx="23062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Assignment operator.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 flipV="1">
            <a:off x="9511469" y="1366965"/>
            <a:ext cx="2314771" cy="48711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73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latin typeface="Garamond" panose="02020404030301010803" pitchFamily="18" charset="0"/>
              </a:rPr>
              <a:t>Dynamic Memory </a:t>
            </a:r>
            <a:r>
              <a:rPr lang="en-US" sz="4000" dirty="0" smtClean="0">
                <a:latin typeface="Garamond" panose="02020404030301010803" pitchFamily="18" charset="0"/>
              </a:rPr>
              <a:t>Class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1750" b="1" dirty="0" smtClean="0">
              <a:solidFill>
                <a:srgbClr val="405F98"/>
              </a:solidFill>
              <a:latin typeface="Courier"/>
            </a:endParaRPr>
          </a:p>
          <a:p>
            <a:endParaRPr lang="en-US" sz="1750" b="1" dirty="0">
              <a:solidFill>
                <a:srgbClr val="405F98"/>
              </a:solidFill>
              <a:latin typeface="Courier"/>
            </a:endParaRPr>
          </a:p>
          <a:p>
            <a:endParaRPr lang="en-US" sz="1750" b="1" dirty="0" smtClean="0">
              <a:solidFill>
                <a:srgbClr val="405F98"/>
              </a:solidFill>
              <a:latin typeface="Courier"/>
            </a:endParaRPr>
          </a:p>
          <a:p>
            <a:r>
              <a:rPr lang="en-US" sz="175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75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750" b="1" dirty="0" err="1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750" b="1" dirty="0" err="1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175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750" b="1" dirty="0">
                <a:solidFill>
                  <a:schemeClr val="accent6"/>
                </a:solidFill>
                <a:latin typeface="Courier"/>
              </a:rPr>
              <a:t>operator+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75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75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750" b="1" dirty="0" err="1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175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750" b="1" dirty="0" err="1" smtClean="0">
                <a:solidFill>
                  <a:srgbClr val="000000"/>
                </a:solidFill>
                <a:latin typeface="Courier"/>
              </a:rPr>
              <a:t>rhs</a:t>
            </a:r>
            <a:r>
              <a:rPr lang="en-US" sz="1750" b="1" dirty="0" smtClean="0">
                <a:solidFill>
                  <a:srgbClr val="000000"/>
                </a:solidFill>
                <a:latin typeface="Courier"/>
              </a:rPr>
              <a:t>) </a:t>
            </a:r>
            <a:r>
              <a:rPr lang="en-US" sz="175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if 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&amp;&amp;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==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rhs.m_size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){ 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//have to have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same non-zero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size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this_cpy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*this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; 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//create a different temporary local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/>
            </a:r>
            <a:b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</a:b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                                   //object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, allocation handled by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ctor</a:t>
            </a:r>
            <a:endParaRPr lang="en-US" sz="18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=0;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; ++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){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this_cpy</a:t>
            </a:r>
            <a:r>
              <a:rPr lang="en-US" sz="1800" b="1" dirty="0" err="1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[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] +=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rhs.m_data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[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];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}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this_cpy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}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{  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800" b="1" dirty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schemeClr val="accent6"/>
                </a:solidFill>
                <a:latin typeface="Courier"/>
              </a:rPr>
              <a:t>DynamicVector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(0); 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 0-rows 0-cols marked object (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invalid)</a:t>
            </a:r>
            <a:endParaRPr lang="en-US" sz="18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  }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</a:rPr>
              <a:t>}</a:t>
            </a:r>
            <a:endParaRPr lang="en-US" sz="500" b="1" dirty="0" smtClean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2785" y="1427941"/>
            <a:ext cx="91867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Creates a new object of the same size of two objects (&amp; fills it by summing their elements).</a:t>
            </a:r>
          </a:p>
          <a:p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Note: The objects necessarily need to have the same size.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 flipV="1">
            <a:off x="1452785" y="1390415"/>
            <a:ext cx="9186729" cy="762854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3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latin typeface="Garamond" panose="02020404030301010803" pitchFamily="18" charset="0"/>
              </a:rPr>
              <a:t>Dynamic Memory </a:t>
            </a:r>
            <a:r>
              <a:rPr lang="en-US" sz="4000" dirty="0" smtClean="0">
                <a:latin typeface="Garamond" panose="02020404030301010803" pitchFamily="18" charset="0"/>
              </a:rPr>
              <a:t>Class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1750" b="1" dirty="0" smtClean="0">
              <a:solidFill>
                <a:srgbClr val="405F98"/>
              </a:solidFill>
              <a:latin typeface="Courier"/>
            </a:endParaRPr>
          </a:p>
          <a:p>
            <a:r>
              <a:rPr lang="en-US" sz="1750" b="1" dirty="0" err="1" smtClean="0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175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750" b="1" dirty="0" err="1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175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750" b="1" dirty="0">
                <a:solidFill>
                  <a:schemeClr val="accent6"/>
                </a:solidFill>
                <a:latin typeface="Courier"/>
              </a:rPr>
              <a:t>Expanded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() </a:t>
            </a:r>
            <a:r>
              <a:rPr lang="en-US" sz="1750" b="1" dirty="0" err="1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{</a:t>
            </a:r>
          </a:p>
          <a:p>
            <a:r>
              <a:rPr lang="en-US" sz="175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750" b="1" dirty="0">
                <a:solidFill>
                  <a:srgbClr val="405F98"/>
                </a:solidFill>
                <a:latin typeface="Courier"/>
              </a:rPr>
              <a:t>if 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75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){</a:t>
            </a:r>
          </a:p>
          <a:p>
            <a:r>
              <a:rPr lang="en-US" sz="175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750" b="1" dirty="0" err="1">
                <a:solidFill>
                  <a:srgbClr val="405F98"/>
                </a:solidFill>
                <a:latin typeface="Courier"/>
              </a:rPr>
              <a:t>DynamicVector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 expanded( 2 * </a:t>
            </a:r>
            <a:r>
              <a:rPr lang="en-US" sz="175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750" b="1" dirty="0" smtClean="0">
                <a:solidFill>
                  <a:srgbClr val="000000"/>
                </a:solidFill>
                <a:latin typeface="Courier"/>
              </a:rPr>
              <a:t>– 1 );  </a:t>
            </a:r>
            <a:r>
              <a:rPr lang="en-US" sz="175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//create a different </a:t>
            </a:r>
            <a:r>
              <a:rPr lang="en-US" sz="175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temporary</a:t>
            </a:r>
            <a:br>
              <a:rPr lang="en-US" sz="175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</a:br>
            <a:r>
              <a:rPr lang="en-US" sz="175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                                             //local </a:t>
            </a:r>
            <a:r>
              <a:rPr lang="en-US" sz="175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object, </a:t>
            </a:r>
            <a:r>
              <a:rPr lang="en-US" sz="175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its allocation</a:t>
            </a:r>
            <a:br>
              <a:rPr lang="en-US" sz="175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</a:br>
            <a:r>
              <a:rPr lang="en-US" sz="175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                                             //is </a:t>
            </a:r>
            <a:r>
              <a:rPr lang="en-US" sz="175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handled by </a:t>
            </a:r>
            <a:r>
              <a:rPr lang="en-US" sz="175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its </a:t>
            </a:r>
            <a:r>
              <a:rPr lang="en-US" sz="175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ctor</a:t>
            </a:r>
            <a:endParaRPr lang="en-US" sz="175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75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75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75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75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fill alternating positions from start to end</a:t>
            </a:r>
            <a:endParaRPr lang="en-US" sz="1750" b="1" dirty="0" smtClean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75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75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750" b="1" dirty="0" smtClean="0">
                <a:solidFill>
                  <a:srgbClr val="405F98"/>
                </a:solidFill>
                <a:latin typeface="Courier"/>
              </a:rPr>
              <a:t>for 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750" b="1" dirty="0" err="1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75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=0; </a:t>
            </a:r>
            <a:r>
              <a:rPr lang="en-US" sz="175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750" b="1" dirty="0" err="1">
                <a:solidFill>
                  <a:srgbClr val="000000"/>
                </a:solidFill>
                <a:latin typeface="Courier"/>
              </a:rPr>
              <a:t>m_size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; ++</a:t>
            </a:r>
            <a:r>
              <a:rPr lang="en-US" sz="175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){</a:t>
            </a:r>
          </a:p>
          <a:p>
            <a:r>
              <a:rPr lang="en-US" sz="1750" b="1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en-US" sz="1750" b="1" dirty="0" err="1">
                <a:solidFill>
                  <a:srgbClr val="000000"/>
                </a:solidFill>
                <a:latin typeface="Courier"/>
              </a:rPr>
              <a:t>expanded</a:t>
            </a:r>
            <a:r>
              <a:rPr lang="en-US" sz="1750" b="1" dirty="0" err="1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75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[2*</a:t>
            </a:r>
            <a:r>
              <a:rPr lang="en-US" sz="175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] = </a:t>
            </a:r>
            <a:r>
              <a:rPr lang="en-US" sz="175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[</a:t>
            </a:r>
            <a:r>
              <a:rPr lang="en-US" sz="175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]; </a:t>
            </a:r>
          </a:p>
          <a:p>
            <a:r>
              <a:rPr lang="en-US" sz="175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750" b="1" dirty="0" smtClean="0">
                <a:solidFill>
                  <a:srgbClr val="000000"/>
                </a:solidFill>
                <a:latin typeface="Courier"/>
              </a:rPr>
              <a:t>}</a:t>
            </a:r>
          </a:p>
          <a:p>
            <a:r>
              <a:rPr lang="en-US" sz="1750" b="1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75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75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interpolate intermediate positions</a:t>
            </a:r>
          </a:p>
          <a:p>
            <a:r>
              <a:rPr lang="en-US" sz="175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750" b="1" dirty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US" sz="1750" b="1" dirty="0" err="1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75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=1; </a:t>
            </a:r>
            <a:r>
              <a:rPr lang="en-US" sz="175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&lt;expanded.m_size-1; </a:t>
            </a:r>
            <a:r>
              <a:rPr lang="en-US" sz="175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+=2){</a:t>
            </a:r>
          </a:p>
          <a:p>
            <a:r>
              <a:rPr lang="en-US" sz="1750" b="1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en-US" sz="1750" b="1" dirty="0" err="1">
                <a:solidFill>
                  <a:srgbClr val="000000"/>
                </a:solidFill>
                <a:latin typeface="Courier"/>
              </a:rPr>
              <a:t>expanded</a:t>
            </a:r>
            <a:r>
              <a:rPr lang="en-US" sz="1750" b="1" dirty="0" err="1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75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[</a:t>
            </a:r>
            <a:r>
              <a:rPr lang="en-US" sz="175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] = (</a:t>
            </a:r>
            <a:r>
              <a:rPr lang="en-US" sz="1750" b="1" dirty="0" err="1">
                <a:solidFill>
                  <a:srgbClr val="000000"/>
                </a:solidFill>
                <a:latin typeface="Courier"/>
              </a:rPr>
              <a:t>expanded</a:t>
            </a:r>
            <a:r>
              <a:rPr lang="en-US" sz="1750" b="1" dirty="0" err="1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75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[i-1]+</a:t>
            </a:r>
            <a:r>
              <a:rPr lang="en-US" sz="1750" b="1" dirty="0" err="1">
                <a:solidFill>
                  <a:srgbClr val="000000"/>
                </a:solidFill>
                <a:latin typeface="Courier"/>
              </a:rPr>
              <a:t>expanded</a:t>
            </a:r>
            <a:r>
              <a:rPr lang="en-US" sz="1750" b="1" dirty="0" err="1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75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[i+1])/2; </a:t>
            </a:r>
          </a:p>
          <a:p>
            <a:r>
              <a:rPr lang="en-US" sz="1750" b="1" dirty="0">
                <a:solidFill>
                  <a:srgbClr val="000000"/>
                </a:solidFill>
                <a:latin typeface="Courier"/>
              </a:rPr>
              <a:t>    }</a:t>
            </a:r>
          </a:p>
          <a:p>
            <a:r>
              <a:rPr lang="en-US" sz="175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750" b="1" dirty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 expanded;</a:t>
            </a:r>
          </a:p>
          <a:p>
            <a:r>
              <a:rPr lang="en-US" sz="1750" b="1" dirty="0">
                <a:solidFill>
                  <a:srgbClr val="000000"/>
                </a:solidFill>
                <a:latin typeface="Courier"/>
              </a:rPr>
              <a:t>  }</a:t>
            </a:r>
          </a:p>
          <a:p>
            <a:r>
              <a:rPr lang="en-US" sz="175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750" b="1" dirty="0">
                <a:solidFill>
                  <a:srgbClr val="405F98"/>
                </a:solidFill>
                <a:latin typeface="Courier"/>
              </a:rPr>
              <a:t>else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{ </a:t>
            </a:r>
          </a:p>
          <a:p>
            <a:r>
              <a:rPr lang="en-US" sz="175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750" b="1" dirty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750" b="1" dirty="0" err="1">
                <a:solidFill>
                  <a:schemeClr val="accent6"/>
                </a:solidFill>
                <a:latin typeface="Courier"/>
              </a:rPr>
              <a:t>DynamicVector</a:t>
            </a:r>
            <a:r>
              <a:rPr lang="en-US" sz="1750" b="1" dirty="0">
                <a:solidFill>
                  <a:srgbClr val="000000"/>
                </a:solidFill>
                <a:latin typeface="Courier"/>
              </a:rPr>
              <a:t>(0);  </a:t>
            </a:r>
            <a:r>
              <a:rPr lang="en-US" sz="175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 0-rows 0-cols marked object (</a:t>
            </a:r>
            <a:r>
              <a:rPr lang="en-US" sz="175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invalid)</a:t>
            </a:r>
            <a:endParaRPr lang="en-US" sz="175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750" b="1" dirty="0">
                <a:solidFill>
                  <a:srgbClr val="000000"/>
                </a:solidFill>
                <a:latin typeface="Courier"/>
              </a:rPr>
              <a:t>  }</a:t>
            </a:r>
          </a:p>
          <a:p>
            <a:r>
              <a:rPr lang="en-US" sz="1750" b="1" dirty="0">
                <a:solidFill>
                  <a:srgbClr val="000000"/>
                </a:solidFill>
                <a:latin typeface="Courier"/>
              </a:rPr>
              <a:t>}</a:t>
            </a:r>
            <a:endParaRPr lang="en-US" sz="500" b="1" dirty="0" smtClean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97211" y="1265568"/>
            <a:ext cx="45947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Creates a new object of double the size of</a:t>
            </a:r>
            <a:b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</a:b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the original object (&amp; fills it by interpolating)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 flipV="1">
            <a:off x="7614303" y="1228042"/>
            <a:ext cx="4512179" cy="762854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2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213296" y="2193925"/>
            <a:ext cx="10714544" cy="24701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Time for </a:t>
            </a:r>
            <a:r>
              <a:rPr lang="en-US" sz="3600" dirty="0" smtClean="0">
                <a:solidFill>
                  <a:srgbClr val="405F98"/>
                </a:solidFill>
                <a:latin typeface="Garamond" panose="02020404030301010803" pitchFamily="18" charset="0"/>
              </a:rPr>
              <a:t>Questions </a:t>
            </a:r>
            <a:r>
              <a:rPr lang="en-US" sz="3600" dirty="0" smtClean="0">
                <a:solidFill>
                  <a:srgbClr val="262626"/>
                </a:solidFill>
                <a:latin typeface="Garamond" panose="02020404030301010803" pitchFamily="18" charset="0"/>
              </a:rPr>
              <a:t>!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0495280" y="2545079"/>
            <a:ext cx="1422400" cy="1046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CS-202</a:t>
            </a:r>
            <a:endParaRPr lang="el-GR" sz="2800" b="1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95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582</Words>
  <Application>Microsoft Office PowerPoint</Application>
  <PresentationFormat>Widescreen</PresentationFormat>
  <Paragraphs>157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Christos Papachristos</dc:creator>
  <cp:lastModifiedBy>Christos Papachristos</cp:lastModifiedBy>
  <cp:revision>737</cp:revision>
  <cp:lastPrinted>2017-01-27T03:37:54Z</cp:lastPrinted>
  <dcterms:created xsi:type="dcterms:W3CDTF">2017-01-24T04:47:12Z</dcterms:created>
  <dcterms:modified xsi:type="dcterms:W3CDTF">2017-11-02T08:20:45Z</dcterms:modified>
</cp:coreProperties>
</file>