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76" r:id="rId5"/>
    <p:sldId id="272" r:id="rId6"/>
    <p:sldId id="273" r:id="rId7"/>
    <p:sldId id="260" r:id="rId8"/>
    <p:sldId id="261" r:id="rId9"/>
    <p:sldId id="262" r:id="rId10"/>
    <p:sldId id="266" r:id="rId11"/>
    <p:sldId id="267" r:id="rId12"/>
    <p:sldId id="265" r:id="rId13"/>
    <p:sldId id="277" r:id="rId14"/>
    <p:sldId id="263" r:id="rId15"/>
    <p:sldId id="264" r:id="rId16"/>
    <p:sldId id="268" r:id="rId17"/>
    <p:sldId id="269" r:id="rId18"/>
    <p:sldId id="278" r:id="rId19"/>
    <p:sldId id="270" r:id="rId20"/>
    <p:sldId id="271"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6E8520-A959-4649-9613-D50EA9DC50C6}">
          <p14:sldIdLst>
            <p14:sldId id="256"/>
          </p14:sldIdLst>
        </p14:section>
        <p14:section name="Design Objective" id="{BF603526-15E8-C247-840C-7815BF3AF4EF}">
          <p14:sldIdLst>
            <p14:sldId id="257"/>
          </p14:sldIdLst>
        </p14:section>
        <p14:section name="Design" id="{3EEF2C6B-FC0D-564E-BE0A-1FC4D0000E9C}">
          <p14:sldIdLst>
            <p14:sldId id="258"/>
            <p14:sldId id="276"/>
            <p14:sldId id="272"/>
            <p14:sldId id="273"/>
            <p14:sldId id="260"/>
            <p14:sldId id="261"/>
            <p14:sldId id="262"/>
            <p14:sldId id="266"/>
            <p14:sldId id="267"/>
            <p14:sldId id="265"/>
            <p14:sldId id="277"/>
            <p14:sldId id="263"/>
            <p14:sldId id="264"/>
            <p14:sldId id="268"/>
            <p14:sldId id="269"/>
            <p14:sldId id="278"/>
            <p14:sldId id="270"/>
            <p14:sldId id="271"/>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5"/>
    <p:restoredTop sz="94669"/>
  </p:normalViewPr>
  <p:slideViewPr>
    <p:cSldViewPr snapToGrid="0" snapToObjects="1">
      <p:cViewPr varScale="1">
        <p:scale>
          <a:sx n="138" d="100"/>
          <a:sy n="138" d="100"/>
        </p:scale>
        <p:origin x="192"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C1E04C-009D-4A40-931D-0B330E8AC87F}" type="datetimeFigureOut">
              <a:rPr lang="en-US" smtClean="0"/>
              <a:t>11/19/18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BF5E49-28BA-A846-89DB-D6434747080F}" type="slidenum">
              <a:rPr lang="en-US" smtClean="0"/>
              <a:t>‹#›</a:t>
            </a:fld>
            <a:endParaRPr lang="en-US"/>
          </a:p>
        </p:txBody>
      </p:sp>
    </p:spTree>
    <p:extLst>
      <p:ext uri="{BB962C8B-B14F-4D97-AF65-F5344CB8AC3E}">
        <p14:creationId xmlns:p14="http://schemas.microsoft.com/office/powerpoint/2010/main" val="61123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71B8F-CAEA-6344-8C43-84085C14C777}" type="datetimeFigureOut">
              <a:rPr lang="en-US" smtClean="0"/>
              <a:t>11/19/18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39881-9E38-FC4F-96C0-C6F000F6DEA2}" type="slidenum">
              <a:rPr lang="en-US" smtClean="0"/>
              <a:t>‹#›</a:t>
            </a:fld>
            <a:endParaRPr lang="en-US"/>
          </a:p>
        </p:txBody>
      </p:sp>
    </p:spTree>
    <p:extLst>
      <p:ext uri="{BB962C8B-B14F-4D97-AF65-F5344CB8AC3E}">
        <p14:creationId xmlns:p14="http://schemas.microsoft.com/office/powerpoint/2010/main" val="48767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E39881-9E38-FC4F-96C0-C6F000F6DEA2}" type="slidenum">
              <a:rPr lang="en-US" smtClean="0"/>
              <a:t>19</a:t>
            </a:fld>
            <a:endParaRPr lang="en-US"/>
          </a:p>
        </p:txBody>
      </p:sp>
    </p:spTree>
    <p:extLst>
      <p:ext uri="{BB962C8B-B14F-4D97-AF65-F5344CB8AC3E}">
        <p14:creationId xmlns:p14="http://schemas.microsoft.com/office/powerpoint/2010/main" val="14728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E39881-9E38-FC4F-96C0-C6F000F6DEA2}" type="slidenum">
              <a:rPr lang="en-US" smtClean="0"/>
              <a:t>20</a:t>
            </a:fld>
            <a:endParaRPr lang="en-US"/>
          </a:p>
        </p:txBody>
      </p:sp>
    </p:spTree>
    <p:extLst>
      <p:ext uri="{BB962C8B-B14F-4D97-AF65-F5344CB8AC3E}">
        <p14:creationId xmlns:p14="http://schemas.microsoft.com/office/powerpoint/2010/main" val="13829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96058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1413" y="1671783"/>
            <a:ext cx="9905998" cy="4119418"/>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3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2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0"/>
            <a:ext cx="5536479" cy="3851563"/>
          </a:xfrm>
        </p:spPr>
        <p:txBody>
          <a:bodyPr>
            <a:normAutofit/>
          </a:bodyPr>
          <a:lstStyle/>
          <a:p>
            <a:r>
              <a:rPr lang="en-US" sz="4400" dirty="0" smtClean="0"/>
              <a:t>ÖSSUR</a:t>
            </a:r>
            <a:r>
              <a:rPr lang="en-US" sz="4000" dirty="0" smtClean="0"/>
              <a:t/>
            </a:r>
            <a:br>
              <a:rPr lang="en-US" sz="4000" dirty="0" smtClean="0"/>
            </a:br>
            <a:r>
              <a:rPr lang="en-US" sz="4000" dirty="0" err="1" smtClean="0"/>
              <a:t>WAlkAbout</a:t>
            </a:r>
            <a:r>
              <a:rPr lang="en-US" dirty="0" smtClean="0"/>
              <a:t/>
            </a:r>
            <a:br>
              <a:rPr lang="en-US" dirty="0" smtClean="0"/>
            </a:br>
            <a:r>
              <a:rPr lang="en-US" sz="2400" dirty="0" smtClean="0"/>
              <a:t/>
            </a:r>
            <a:br>
              <a:rPr lang="en-US" sz="2400" dirty="0" smtClean="0"/>
            </a:br>
            <a:r>
              <a:rPr lang="en-US" sz="4900" dirty="0" smtClean="0"/>
              <a:t>APP Proof of Concept</a:t>
            </a:r>
            <a:endParaRPr lang="en-US" sz="4900" dirty="0"/>
          </a:p>
        </p:txBody>
      </p:sp>
      <p:sp>
        <p:nvSpPr>
          <p:cNvPr id="3" name="Subtitle 2"/>
          <p:cNvSpPr>
            <a:spLocks noGrp="1"/>
          </p:cNvSpPr>
          <p:nvPr>
            <p:ph type="subTitle" idx="1"/>
          </p:nvPr>
        </p:nvSpPr>
        <p:spPr>
          <a:xfrm>
            <a:off x="1751012" y="3886200"/>
            <a:ext cx="5277861" cy="1905000"/>
          </a:xfrm>
        </p:spPr>
        <p:txBody>
          <a:bodyPr/>
          <a:lstStyle/>
          <a:p>
            <a:endParaRPr lang="en-US" dirty="0" smtClean="0"/>
          </a:p>
          <a:p>
            <a:endParaRPr lang="en-US" dirty="0"/>
          </a:p>
          <a:p>
            <a:r>
              <a:rPr lang="en-US" dirty="0" smtClean="0"/>
              <a:t>Hannes </a:t>
            </a:r>
            <a:r>
              <a:rPr lang="en-US" dirty="0" err="1" smtClean="0"/>
              <a:t>Sverrisson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963" y="2119746"/>
            <a:ext cx="2895600" cy="2895600"/>
          </a:xfrm>
          <a:prstGeom prst="rect">
            <a:avLst/>
          </a:prstGeom>
        </p:spPr>
      </p:pic>
    </p:spTree>
    <p:extLst>
      <p:ext uri="{BB962C8B-B14F-4D97-AF65-F5344CB8AC3E}">
        <p14:creationId xmlns:p14="http://schemas.microsoft.com/office/powerpoint/2010/main" val="211033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77268" y="711199"/>
            <a:ext cx="4956530" cy="2641601"/>
          </a:xfrm>
          <a:prstGeom prst="rect">
            <a:avLst/>
          </a:prstGeom>
        </p:spPr>
      </p:pic>
      <p:pic>
        <p:nvPicPr>
          <p:cNvPr id="6" name="Picture 5"/>
          <p:cNvPicPr>
            <a:picLocks noChangeAspect="1"/>
          </p:cNvPicPr>
          <p:nvPr/>
        </p:nvPicPr>
        <p:blipFill>
          <a:blip r:embed="rId3"/>
          <a:stretch>
            <a:fillRect/>
          </a:stretch>
        </p:blipFill>
        <p:spPr>
          <a:xfrm>
            <a:off x="6724955" y="3759201"/>
            <a:ext cx="5314471" cy="2835212"/>
          </a:xfrm>
          <a:prstGeom prst="rect">
            <a:avLst/>
          </a:prstGeom>
        </p:spPr>
      </p:pic>
      <p:sp>
        <p:nvSpPr>
          <p:cNvPr id="2" name="Title 1"/>
          <p:cNvSpPr>
            <a:spLocks noGrp="1"/>
          </p:cNvSpPr>
          <p:nvPr>
            <p:ph type="title"/>
          </p:nvPr>
        </p:nvSpPr>
        <p:spPr/>
        <p:txBody>
          <a:bodyPr>
            <a:normAutofit fontScale="90000"/>
          </a:bodyPr>
          <a:lstStyle/>
          <a:p>
            <a:r>
              <a:rPr lang="en-US" dirty="0"/>
              <a:t>Walkabout APP</a:t>
            </a:r>
            <a:br>
              <a:rPr lang="en-US" dirty="0"/>
            </a:br>
            <a:endParaRPr lang="en-US" dirty="0"/>
          </a:p>
        </p:txBody>
      </p:sp>
      <p:sp>
        <p:nvSpPr>
          <p:cNvPr id="3" name="Content Placeholder 2"/>
          <p:cNvSpPr>
            <a:spLocks noGrp="1"/>
          </p:cNvSpPr>
          <p:nvPr>
            <p:ph idx="1"/>
          </p:nvPr>
        </p:nvSpPr>
        <p:spPr>
          <a:xfrm>
            <a:off x="1141414" y="1117600"/>
            <a:ext cx="5832041" cy="5556333"/>
          </a:xfrm>
        </p:spPr>
        <p:txBody>
          <a:bodyPr>
            <a:normAutofit fontScale="77500" lnSpcReduction="20000"/>
          </a:bodyPr>
          <a:lstStyle/>
          <a:p>
            <a:r>
              <a:rPr lang="en-US" dirty="0" smtClean="0"/>
              <a:t>Background data collection on </a:t>
            </a:r>
            <a:r>
              <a:rPr lang="en-US" dirty="0" err="1" smtClean="0"/>
              <a:t>ios</a:t>
            </a:r>
            <a:endParaRPr lang="en-US" dirty="0" smtClean="0"/>
          </a:p>
          <a:p>
            <a:pPr lvl="1"/>
            <a:r>
              <a:rPr lang="en-US" dirty="0" smtClean="0"/>
              <a:t>After a user exits the app, it has 5 seconds to finish any work in the background before being shut off.</a:t>
            </a:r>
          </a:p>
          <a:p>
            <a:pPr lvl="1"/>
            <a:r>
              <a:rPr lang="en-US" dirty="0" smtClean="0"/>
              <a:t>This can be addressed by registering for background work and monitoring </a:t>
            </a:r>
            <a:r>
              <a:rPr lang="en-US" dirty="0" err="1" smtClean="0"/>
              <a:t>bluetooth</a:t>
            </a:r>
            <a:r>
              <a:rPr lang="en-US" dirty="0" smtClean="0"/>
              <a:t> le devices.</a:t>
            </a:r>
          </a:p>
          <a:p>
            <a:pPr lvl="1"/>
            <a:r>
              <a:rPr lang="en-US" dirty="0" smtClean="0"/>
              <a:t>Might be Possible </a:t>
            </a:r>
            <a:r>
              <a:rPr lang="en-US" dirty="0" smtClean="0"/>
              <a:t>to apply for </a:t>
            </a:r>
            <a:r>
              <a:rPr lang="en-US" dirty="0" smtClean="0"/>
              <a:t>using the </a:t>
            </a:r>
            <a:r>
              <a:rPr lang="en-US" dirty="0" err="1" smtClean="0"/>
              <a:t>CMMovementDisorderManager</a:t>
            </a:r>
            <a:r>
              <a:rPr lang="en-US" dirty="0" smtClean="0"/>
              <a:t> </a:t>
            </a:r>
            <a:r>
              <a:rPr lang="en-US" dirty="0" smtClean="0"/>
              <a:t>that collects motion data on the user in the background over long time. Used for </a:t>
            </a:r>
            <a:r>
              <a:rPr lang="en-US" dirty="0" err="1" smtClean="0"/>
              <a:t>parkinsons</a:t>
            </a:r>
            <a:r>
              <a:rPr lang="en-US" dirty="0" smtClean="0"/>
              <a:t> tremor &amp; </a:t>
            </a:r>
            <a:r>
              <a:rPr lang="en-US" dirty="0" err="1"/>
              <a:t>k</a:t>
            </a:r>
            <a:r>
              <a:rPr lang="en-US" dirty="0" err="1" smtClean="0"/>
              <a:t>inesias</a:t>
            </a:r>
            <a:r>
              <a:rPr lang="en-US" dirty="0" smtClean="0"/>
              <a:t> analysis.</a:t>
            </a:r>
            <a:endParaRPr lang="en-US" dirty="0"/>
          </a:p>
        </p:txBody>
      </p:sp>
    </p:spTree>
    <p:extLst>
      <p:ext uri="{BB962C8B-B14F-4D97-AF65-F5344CB8AC3E}">
        <p14:creationId xmlns:p14="http://schemas.microsoft.com/office/powerpoint/2010/main" val="1538631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Walkabout </a:t>
            </a:r>
            <a:r>
              <a:rPr lang="en-US" dirty="0" smtClean="0"/>
              <a:t>APP</a:t>
            </a:r>
            <a:endParaRPr lang="en-US" dirty="0"/>
          </a:p>
        </p:txBody>
      </p:sp>
      <p:sp>
        <p:nvSpPr>
          <p:cNvPr id="3" name="Content Placeholder 2"/>
          <p:cNvSpPr>
            <a:spLocks noGrp="1"/>
          </p:cNvSpPr>
          <p:nvPr>
            <p:ph idx="1"/>
          </p:nvPr>
        </p:nvSpPr>
        <p:spPr>
          <a:xfrm>
            <a:off x="1141414" y="1570182"/>
            <a:ext cx="5130077" cy="5103751"/>
          </a:xfrm>
        </p:spPr>
        <p:txBody>
          <a:bodyPr>
            <a:normAutofit fontScale="85000" lnSpcReduction="20000"/>
          </a:bodyPr>
          <a:lstStyle/>
          <a:p>
            <a:r>
              <a:rPr lang="en-US" dirty="0" smtClean="0"/>
              <a:t>SQLite vs. </a:t>
            </a:r>
            <a:r>
              <a:rPr lang="en-US" dirty="0" err="1" smtClean="0"/>
              <a:t>CoreData</a:t>
            </a:r>
            <a:endParaRPr lang="en-US" dirty="0" smtClean="0"/>
          </a:p>
          <a:p>
            <a:pPr lvl="1"/>
            <a:r>
              <a:rPr lang="en-US" u="sng" dirty="0" err="1" smtClean="0"/>
              <a:t>Coredata</a:t>
            </a:r>
            <a:r>
              <a:rPr lang="en-US" dirty="0" smtClean="0"/>
              <a:t> is kind of a </a:t>
            </a:r>
            <a:r>
              <a:rPr lang="en-US" dirty="0" err="1" smtClean="0"/>
              <a:t>blackbox</a:t>
            </a:r>
            <a:r>
              <a:rPr lang="en-US" dirty="0" smtClean="0"/>
              <a:t> with no access to the code base.</a:t>
            </a:r>
          </a:p>
          <a:p>
            <a:pPr lvl="1"/>
            <a:r>
              <a:rPr lang="en-US" dirty="0" smtClean="0"/>
              <a:t>Changes to the database in an app update can be challenging.</a:t>
            </a:r>
          </a:p>
          <a:p>
            <a:pPr lvl="1"/>
            <a:r>
              <a:rPr lang="en-US" dirty="0" smtClean="0"/>
              <a:t>Strongly typed is an advantage as is support by Apple.</a:t>
            </a:r>
          </a:p>
          <a:p>
            <a:pPr lvl="1"/>
            <a:r>
              <a:rPr lang="en-US" dirty="0" err="1"/>
              <a:t>Coredata</a:t>
            </a:r>
            <a:r>
              <a:rPr lang="en-US" dirty="0"/>
              <a:t> </a:t>
            </a:r>
            <a:r>
              <a:rPr lang="en-US" dirty="0" smtClean="0"/>
              <a:t>uses SQLite database.</a:t>
            </a:r>
          </a:p>
          <a:p>
            <a:pPr lvl="1"/>
            <a:r>
              <a:rPr lang="en-US" dirty="0" err="1" smtClean="0"/>
              <a:t>Coredata</a:t>
            </a:r>
            <a:r>
              <a:rPr lang="en-US" dirty="0" smtClean="0"/>
              <a:t> can be called from other than the main thread.</a:t>
            </a:r>
          </a:p>
        </p:txBody>
      </p:sp>
      <p:sp>
        <p:nvSpPr>
          <p:cNvPr id="7" name="Content Placeholder 2"/>
          <p:cNvSpPr txBox="1">
            <a:spLocks/>
          </p:cNvSpPr>
          <p:nvPr/>
        </p:nvSpPr>
        <p:spPr>
          <a:xfrm>
            <a:off x="6271491" y="1570183"/>
            <a:ext cx="5781964" cy="51037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lvl="1"/>
            <a:r>
              <a:rPr lang="en-US" sz="2400" u="sng" dirty="0" smtClean="0"/>
              <a:t>SQLite</a:t>
            </a:r>
            <a:r>
              <a:rPr lang="en-US" sz="2400" dirty="0" smtClean="0"/>
              <a:t> </a:t>
            </a:r>
            <a:r>
              <a:rPr lang="en-US" sz="2800" dirty="0" smtClean="0"/>
              <a:t>is</a:t>
            </a:r>
            <a:r>
              <a:rPr lang="en-US" sz="2400" dirty="0" smtClean="0"/>
              <a:t> a c-codebase which can be tricky to communicate with.</a:t>
            </a:r>
          </a:p>
          <a:p>
            <a:pPr lvl="1"/>
            <a:r>
              <a:rPr lang="en-US" sz="2400" dirty="0" smtClean="0"/>
              <a:t>There are some open source packages to allow interactions with it in a more </a:t>
            </a:r>
            <a:r>
              <a:rPr lang="en-US" sz="2400" dirty="0" err="1" smtClean="0"/>
              <a:t>typesafe</a:t>
            </a:r>
            <a:r>
              <a:rPr lang="en-US" sz="2400" dirty="0" smtClean="0"/>
              <a:t> and </a:t>
            </a:r>
            <a:r>
              <a:rPr lang="en-US" sz="2400" dirty="0" err="1" smtClean="0"/>
              <a:t>swiftier</a:t>
            </a:r>
            <a:r>
              <a:rPr lang="en-US" sz="2400" dirty="0" smtClean="0"/>
              <a:t> way.</a:t>
            </a:r>
          </a:p>
          <a:p>
            <a:pPr lvl="1"/>
            <a:r>
              <a:rPr lang="en-US" sz="2400" dirty="0" smtClean="0"/>
              <a:t>All code is </a:t>
            </a:r>
            <a:r>
              <a:rPr lang="en-US" sz="2400" dirty="0" err="1" smtClean="0"/>
              <a:t>accessble</a:t>
            </a:r>
            <a:r>
              <a:rPr lang="en-US" sz="2400" dirty="0" smtClean="0"/>
              <a:t> and thus easier to understand what it going on and the dataflow.</a:t>
            </a:r>
            <a:endParaRPr lang="en-US" sz="2400" dirty="0"/>
          </a:p>
        </p:txBody>
      </p:sp>
    </p:spTree>
    <p:extLst>
      <p:ext uri="{BB962C8B-B14F-4D97-AF65-F5344CB8AC3E}">
        <p14:creationId xmlns:p14="http://schemas.microsoft.com/office/powerpoint/2010/main" val="1738411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Walkabout </a:t>
            </a:r>
            <a:r>
              <a:rPr lang="en-US" dirty="0" smtClean="0"/>
              <a:t>APP</a:t>
            </a:r>
            <a:endParaRPr lang="en-US" dirty="0"/>
          </a:p>
        </p:txBody>
      </p:sp>
      <p:sp>
        <p:nvSpPr>
          <p:cNvPr id="3" name="Content Placeholder 2"/>
          <p:cNvSpPr>
            <a:spLocks noGrp="1"/>
          </p:cNvSpPr>
          <p:nvPr>
            <p:ph idx="1"/>
          </p:nvPr>
        </p:nvSpPr>
        <p:spPr>
          <a:xfrm>
            <a:off x="1141413" y="1413164"/>
            <a:ext cx="8732260" cy="5260769"/>
          </a:xfrm>
        </p:spPr>
        <p:txBody>
          <a:bodyPr>
            <a:normAutofit lnSpcReduction="10000"/>
          </a:bodyPr>
          <a:lstStyle/>
          <a:p>
            <a:r>
              <a:rPr lang="en-US" dirty="0" smtClean="0"/>
              <a:t>Challenges</a:t>
            </a:r>
          </a:p>
          <a:p>
            <a:pPr lvl="1"/>
            <a:r>
              <a:rPr lang="en-US" dirty="0" smtClean="0"/>
              <a:t>With more time </a:t>
            </a:r>
            <a:r>
              <a:rPr lang="en-US" dirty="0" smtClean="0"/>
              <a:t>- implement </a:t>
            </a:r>
            <a:r>
              <a:rPr lang="en-US" dirty="0" smtClean="0"/>
              <a:t>the </a:t>
            </a:r>
            <a:r>
              <a:rPr lang="en-US" dirty="0" err="1" smtClean="0"/>
              <a:t>sqlite</a:t>
            </a:r>
            <a:r>
              <a:rPr lang="en-US" dirty="0" smtClean="0"/>
              <a:t> with type safety instead of using schema (schema is valuable in development for quick changes).</a:t>
            </a:r>
          </a:p>
          <a:p>
            <a:pPr lvl="1"/>
            <a:r>
              <a:rPr lang="en-US" dirty="0" smtClean="0"/>
              <a:t>Improved user interface with more icons and graphics would improve the look of the app.</a:t>
            </a:r>
          </a:p>
          <a:p>
            <a:pPr lvl="1"/>
            <a:r>
              <a:rPr lang="en-US" dirty="0" err="1" smtClean="0"/>
              <a:t>Realtime</a:t>
            </a:r>
            <a:r>
              <a:rPr lang="en-US" dirty="0" smtClean="0"/>
              <a:t> updating the </a:t>
            </a:r>
            <a:r>
              <a:rPr lang="en-US" dirty="0" err="1" smtClean="0"/>
              <a:t>Acc</a:t>
            </a:r>
            <a:r>
              <a:rPr lang="en-US" dirty="0" smtClean="0"/>
              <a:t> data on a </a:t>
            </a:r>
            <a:r>
              <a:rPr lang="en-US" dirty="0" err="1" smtClean="0"/>
              <a:t>Trigraph</a:t>
            </a:r>
            <a:r>
              <a:rPr lang="en-US" dirty="0" smtClean="0"/>
              <a:t> chart.</a:t>
            </a:r>
          </a:p>
          <a:p>
            <a:pPr lvl="1"/>
            <a:r>
              <a:rPr lang="en-US" dirty="0" smtClean="0"/>
              <a:t>Complete CRUD not finished in time.</a:t>
            </a:r>
          </a:p>
          <a:p>
            <a:pPr lvl="1"/>
            <a:r>
              <a:rPr lang="en-US" dirty="0" smtClean="0"/>
              <a:t>Metadata primary key.</a:t>
            </a:r>
          </a:p>
        </p:txBody>
      </p:sp>
    </p:spTree>
    <p:extLst>
      <p:ext uri="{BB962C8B-B14F-4D97-AF65-F5344CB8AC3E}">
        <p14:creationId xmlns:p14="http://schemas.microsoft.com/office/powerpoint/2010/main" val="1567204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Walkabout Server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563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Walkabout </a:t>
            </a:r>
            <a:r>
              <a:rPr lang="en-US" dirty="0" smtClean="0"/>
              <a:t>Server</a:t>
            </a:r>
            <a:endParaRPr lang="en-US" dirty="0"/>
          </a:p>
        </p:txBody>
      </p:sp>
      <p:sp>
        <p:nvSpPr>
          <p:cNvPr id="3" name="Content Placeholder 2"/>
          <p:cNvSpPr>
            <a:spLocks noGrp="1"/>
          </p:cNvSpPr>
          <p:nvPr>
            <p:ph idx="1"/>
          </p:nvPr>
        </p:nvSpPr>
        <p:spPr>
          <a:xfrm>
            <a:off x="1141413" y="1570182"/>
            <a:ext cx="7734732" cy="5103751"/>
          </a:xfrm>
        </p:spPr>
        <p:txBody>
          <a:bodyPr>
            <a:normAutofit/>
          </a:bodyPr>
          <a:lstStyle/>
          <a:p>
            <a:r>
              <a:rPr lang="en-US" dirty="0" smtClean="0"/>
              <a:t>Walkabout Server</a:t>
            </a:r>
          </a:p>
          <a:p>
            <a:pPr lvl="1"/>
            <a:r>
              <a:rPr lang="en-US" dirty="0" err="1" smtClean="0"/>
              <a:t>NodeJS</a:t>
            </a:r>
            <a:r>
              <a:rPr lang="en-US" dirty="0" smtClean="0"/>
              <a:t> Express server.</a:t>
            </a:r>
          </a:p>
          <a:p>
            <a:pPr lvl="1"/>
            <a:r>
              <a:rPr lang="en-US" dirty="0" smtClean="0"/>
              <a:t>SQL Server 2017 from Microsoft for Linux.</a:t>
            </a:r>
          </a:p>
          <a:p>
            <a:pPr lvl="1"/>
            <a:r>
              <a:rPr lang="en-US" dirty="0" smtClean="0"/>
              <a:t>Docker used to create server container.</a:t>
            </a:r>
          </a:p>
          <a:p>
            <a:pPr lvl="1"/>
            <a:r>
              <a:rPr lang="en-US" dirty="0" smtClean="0"/>
              <a:t>Docker compose to set up server </a:t>
            </a:r>
            <a:br>
              <a:rPr lang="en-US" dirty="0" smtClean="0"/>
            </a:br>
            <a:r>
              <a:rPr lang="en-US" dirty="0" smtClean="0"/>
              <a:t>and SQL Server db.</a:t>
            </a:r>
          </a:p>
          <a:p>
            <a:endParaRPr lang="en-US" dirty="0"/>
          </a:p>
        </p:txBody>
      </p:sp>
    </p:spTree>
    <p:extLst>
      <p:ext uri="{BB962C8B-B14F-4D97-AF65-F5344CB8AC3E}">
        <p14:creationId xmlns:p14="http://schemas.microsoft.com/office/powerpoint/2010/main" val="668350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86284" y="434106"/>
            <a:ext cx="4113502" cy="6054436"/>
          </a:xfrm>
          <a:prstGeom prst="rect">
            <a:avLst/>
          </a:prstGeom>
        </p:spPr>
      </p:pic>
      <p:sp>
        <p:nvSpPr>
          <p:cNvPr id="2" name="Title 1"/>
          <p:cNvSpPr>
            <a:spLocks noGrp="1"/>
          </p:cNvSpPr>
          <p:nvPr>
            <p:ph type="title"/>
          </p:nvPr>
        </p:nvSpPr>
        <p:spPr/>
        <p:txBody>
          <a:bodyPr/>
          <a:lstStyle/>
          <a:p>
            <a:r>
              <a:rPr lang="en-US" dirty="0"/>
              <a:t>Walkabout </a:t>
            </a:r>
            <a:r>
              <a:rPr lang="en-US" dirty="0" smtClean="0"/>
              <a:t>Server</a:t>
            </a:r>
            <a:endParaRPr lang="en-US" dirty="0"/>
          </a:p>
        </p:txBody>
      </p:sp>
      <p:sp>
        <p:nvSpPr>
          <p:cNvPr id="3" name="Content Placeholder 2"/>
          <p:cNvSpPr>
            <a:spLocks noGrp="1"/>
          </p:cNvSpPr>
          <p:nvPr>
            <p:ph idx="1"/>
          </p:nvPr>
        </p:nvSpPr>
        <p:spPr>
          <a:xfrm>
            <a:off x="1141412" y="1745676"/>
            <a:ext cx="6764915" cy="4928257"/>
          </a:xfrm>
        </p:spPr>
        <p:txBody>
          <a:bodyPr>
            <a:normAutofit fontScale="85000" lnSpcReduction="10000"/>
          </a:bodyPr>
          <a:lstStyle/>
          <a:p>
            <a:r>
              <a:rPr lang="en-US" dirty="0" smtClean="0"/>
              <a:t>Challenges</a:t>
            </a:r>
          </a:p>
          <a:p>
            <a:pPr lvl="1"/>
            <a:r>
              <a:rPr lang="en-US" dirty="0" smtClean="0"/>
              <a:t>Session keyword,  thus Session table renamed to </a:t>
            </a:r>
            <a:r>
              <a:rPr lang="en-US" dirty="0" err="1" smtClean="0"/>
              <a:t>Msession</a:t>
            </a:r>
            <a:r>
              <a:rPr lang="en-US" dirty="0" smtClean="0"/>
              <a:t>.</a:t>
            </a:r>
          </a:p>
          <a:p>
            <a:pPr lvl="1"/>
            <a:r>
              <a:rPr lang="en-US" dirty="0" smtClean="0"/>
              <a:t>Lacking support for </a:t>
            </a:r>
            <a:r>
              <a:rPr lang="en-US" dirty="0" err="1" smtClean="0"/>
              <a:t>Nodejs</a:t>
            </a:r>
            <a:r>
              <a:rPr lang="en-US" dirty="0"/>
              <a:t> </a:t>
            </a:r>
            <a:r>
              <a:rPr lang="en-US" dirty="0" smtClean="0"/>
              <a:t>Express integration.</a:t>
            </a:r>
          </a:p>
          <a:p>
            <a:pPr lvl="1"/>
            <a:r>
              <a:rPr lang="en-US" dirty="0" smtClean="0"/>
              <a:t>With more time would prefer to implement with </a:t>
            </a:r>
            <a:r>
              <a:rPr lang="en-US" dirty="0" err="1" smtClean="0"/>
              <a:t>.net</a:t>
            </a:r>
            <a:r>
              <a:rPr lang="en-US" dirty="0" smtClean="0"/>
              <a:t> core or use Postgres </a:t>
            </a:r>
            <a:r>
              <a:rPr lang="en-US" dirty="0" err="1" smtClean="0"/>
              <a:t>sql</a:t>
            </a:r>
            <a:r>
              <a:rPr lang="en-US" dirty="0" smtClean="0"/>
              <a:t> db.</a:t>
            </a:r>
          </a:p>
          <a:p>
            <a:pPr lvl="1"/>
            <a:r>
              <a:rPr lang="en-US" dirty="0"/>
              <a:t>Complete CRUD not finished in time</a:t>
            </a:r>
            <a:r>
              <a:rPr lang="en-US" dirty="0" smtClean="0"/>
              <a:t>.</a:t>
            </a:r>
          </a:p>
          <a:p>
            <a:pPr lvl="1"/>
            <a:r>
              <a:rPr lang="en-US" dirty="0" smtClean="0"/>
              <a:t>Currently a payload can only be sent once to the server. Next payload will collide with a previous Client.</a:t>
            </a:r>
          </a:p>
          <a:p>
            <a:pPr lvl="1"/>
            <a:endParaRPr lang="en-US" dirty="0" smtClean="0"/>
          </a:p>
          <a:p>
            <a:endParaRPr lang="en-US" dirty="0"/>
          </a:p>
        </p:txBody>
      </p:sp>
    </p:spTree>
    <p:extLst>
      <p:ext uri="{BB962C8B-B14F-4D97-AF65-F5344CB8AC3E}">
        <p14:creationId xmlns:p14="http://schemas.microsoft.com/office/powerpoint/2010/main" val="1111822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Walkabout </a:t>
            </a:r>
            <a:r>
              <a:rPr lang="en-US" dirty="0" smtClean="0"/>
              <a:t>Server</a:t>
            </a:r>
            <a:endParaRPr lang="en-US" dirty="0"/>
          </a:p>
        </p:txBody>
      </p:sp>
      <p:sp>
        <p:nvSpPr>
          <p:cNvPr id="3" name="Content Placeholder 2"/>
          <p:cNvSpPr>
            <a:spLocks noGrp="1"/>
          </p:cNvSpPr>
          <p:nvPr>
            <p:ph idx="1"/>
          </p:nvPr>
        </p:nvSpPr>
        <p:spPr>
          <a:xfrm>
            <a:off x="1141413" y="1570182"/>
            <a:ext cx="8039532" cy="5103752"/>
          </a:xfrm>
        </p:spPr>
        <p:txBody>
          <a:bodyPr>
            <a:normAutofit fontScale="92500"/>
          </a:bodyPr>
          <a:lstStyle/>
          <a:p>
            <a:r>
              <a:rPr lang="en-US" dirty="0" smtClean="0"/>
              <a:t>Replication conflict</a:t>
            </a:r>
          </a:p>
          <a:p>
            <a:pPr lvl="1"/>
            <a:r>
              <a:rPr lang="en-US" dirty="0" smtClean="0"/>
              <a:t>The </a:t>
            </a:r>
            <a:r>
              <a:rPr lang="en-US" b="1" dirty="0" smtClean="0"/>
              <a:t>server</a:t>
            </a:r>
            <a:r>
              <a:rPr lang="en-US" dirty="0" smtClean="0"/>
              <a:t> should always check if session is already stored, before trying to store anything and respond to the client. If data is seen before the </a:t>
            </a:r>
            <a:r>
              <a:rPr lang="en-US" b="1" dirty="0" smtClean="0"/>
              <a:t>server</a:t>
            </a:r>
            <a:r>
              <a:rPr lang="en-US" dirty="0" smtClean="0"/>
              <a:t> should verify the data is identical and then send a success response to the </a:t>
            </a:r>
            <a:r>
              <a:rPr lang="en-US" b="1" dirty="0" smtClean="0"/>
              <a:t>client</a:t>
            </a:r>
            <a:r>
              <a:rPr lang="en-US" dirty="0" smtClean="0"/>
              <a:t>.</a:t>
            </a:r>
          </a:p>
          <a:p>
            <a:pPr lvl="1"/>
            <a:r>
              <a:rPr lang="en-US" dirty="0" smtClean="0"/>
              <a:t>The</a:t>
            </a:r>
            <a:r>
              <a:rPr lang="en-US" b="1" dirty="0" smtClean="0"/>
              <a:t> server </a:t>
            </a:r>
            <a:r>
              <a:rPr lang="en-US" dirty="0" smtClean="0"/>
              <a:t>should not respond to the </a:t>
            </a:r>
            <a:r>
              <a:rPr lang="en-US" b="1" dirty="0" smtClean="0"/>
              <a:t>client</a:t>
            </a:r>
            <a:r>
              <a:rPr lang="en-US" dirty="0" smtClean="0"/>
              <a:t> until the database has finished storing the data with a successful return and then send a success response to the </a:t>
            </a:r>
            <a:r>
              <a:rPr lang="en-US" b="1" dirty="0" smtClean="0"/>
              <a:t>client</a:t>
            </a:r>
            <a:r>
              <a:rPr lang="en-US" dirty="0" smtClean="0"/>
              <a:t>.</a:t>
            </a:r>
          </a:p>
          <a:p>
            <a:pPr lvl="1"/>
            <a:endParaRPr lang="en-US" dirty="0" smtClean="0"/>
          </a:p>
        </p:txBody>
      </p:sp>
    </p:spTree>
    <p:extLst>
      <p:ext uri="{BB962C8B-B14F-4D97-AF65-F5344CB8AC3E}">
        <p14:creationId xmlns:p14="http://schemas.microsoft.com/office/powerpoint/2010/main" val="1081603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Walkabout </a:t>
            </a:r>
            <a:r>
              <a:rPr lang="en-US" dirty="0" smtClean="0"/>
              <a:t>WEB Client</a:t>
            </a:r>
            <a:endParaRPr lang="en-US" dirty="0"/>
          </a:p>
        </p:txBody>
      </p:sp>
      <p:sp>
        <p:nvSpPr>
          <p:cNvPr id="3" name="Content Placeholder 2"/>
          <p:cNvSpPr>
            <a:spLocks noGrp="1"/>
          </p:cNvSpPr>
          <p:nvPr>
            <p:ph idx="1"/>
          </p:nvPr>
        </p:nvSpPr>
        <p:spPr>
          <a:xfrm>
            <a:off x="1141413" y="2101932"/>
            <a:ext cx="4806805" cy="4572001"/>
          </a:xfrm>
        </p:spPr>
        <p:txBody>
          <a:bodyPr>
            <a:normAutofit/>
          </a:bodyPr>
          <a:lstStyle/>
          <a:p>
            <a:r>
              <a:rPr lang="en-US" dirty="0"/>
              <a:t>React Framework</a:t>
            </a:r>
            <a:r>
              <a:rPr lang="en-US" dirty="0" smtClean="0"/>
              <a:t>. </a:t>
            </a:r>
            <a:br>
              <a:rPr lang="en-US" dirty="0" smtClean="0"/>
            </a:br>
            <a:endParaRPr lang="en-US" dirty="0"/>
          </a:p>
          <a:p>
            <a:r>
              <a:rPr lang="en-US" dirty="0"/>
              <a:t>Redux backend for data storage and flow</a:t>
            </a:r>
            <a:r>
              <a:rPr lang="en-US" dirty="0" smtClean="0"/>
              <a:t>.</a:t>
            </a:r>
            <a:br>
              <a:rPr lang="en-US" dirty="0" smtClean="0"/>
            </a:br>
            <a:endParaRPr lang="en-US" dirty="0"/>
          </a:p>
          <a:p>
            <a:r>
              <a:rPr lang="en-US" dirty="0"/>
              <a:t>Note: Not </a:t>
            </a:r>
            <a:r>
              <a:rPr lang="en-US" dirty="0" smtClean="0"/>
              <a:t>yet implemented</a:t>
            </a:r>
            <a:r>
              <a:rPr lang="en-US" dirty="0"/>
              <a:t>.</a:t>
            </a:r>
          </a:p>
        </p:txBody>
      </p:sp>
    </p:spTree>
    <p:extLst>
      <p:ext uri="{BB962C8B-B14F-4D97-AF65-F5344CB8AC3E}">
        <p14:creationId xmlns:p14="http://schemas.microsoft.com/office/powerpoint/2010/main" val="562083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project ideas</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072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safety</a:t>
            </a:r>
            <a:endParaRPr lang="en-US" dirty="0"/>
          </a:p>
        </p:txBody>
      </p:sp>
      <p:sp>
        <p:nvSpPr>
          <p:cNvPr id="3" name="Content Placeholder 2"/>
          <p:cNvSpPr>
            <a:spLocks noGrp="1"/>
          </p:cNvSpPr>
          <p:nvPr>
            <p:ph idx="1"/>
          </p:nvPr>
        </p:nvSpPr>
        <p:spPr>
          <a:xfrm>
            <a:off x="1141411" y="1459346"/>
            <a:ext cx="10514880" cy="5214588"/>
          </a:xfrm>
        </p:spPr>
        <p:txBody>
          <a:bodyPr>
            <a:normAutofit fontScale="92500" lnSpcReduction="20000"/>
          </a:bodyPr>
          <a:lstStyle/>
          <a:p>
            <a:r>
              <a:rPr lang="en-US" dirty="0" smtClean="0"/>
              <a:t>HTTPS for all communications over the network.</a:t>
            </a:r>
          </a:p>
          <a:p>
            <a:r>
              <a:rPr lang="en-US" dirty="0" smtClean="0"/>
              <a:t>Client shall register at initial start and send a public key to the server.</a:t>
            </a:r>
          </a:p>
          <a:p>
            <a:r>
              <a:rPr lang="en-US" dirty="0" smtClean="0"/>
              <a:t>All data sent over network shall be encrypted, server can use the initial key to decrypt.</a:t>
            </a:r>
          </a:p>
          <a:p>
            <a:r>
              <a:rPr lang="en-US" dirty="0"/>
              <a:t>All data </a:t>
            </a:r>
            <a:r>
              <a:rPr lang="en-US" dirty="0" smtClean="0"/>
              <a:t>stored in databases shall </a:t>
            </a:r>
            <a:r>
              <a:rPr lang="en-US" dirty="0"/>
              <a:t>be </a:t>
            </a:r>
            <a:r>
              <a:rPr lang="en-US" dirty="0" smtClean="0"/>
              <a:t>encrypted with a password and a salt. Thus, if there is a data breach, it is still costly to break the encryption as each salt is unique.</a:t>
            </a:r>
          </a:p>
          <a:p>
            <a:r>
              <a:rPr lang="en-US" dirty="0" smtClean="0"/>
              <a:t>Allow the user to turn on: log in with face id or touch id on the phone.</a:t>
            </a:r>
            <a:endParaRPr lang="en-US" dirty="0"/>
          </a:p>
        </p:txBody>
      </p:sp>
    </p:spTree>
    <p:extLst>
      <p:ext uri="{BB962C8B-B14F-4D97-AF65-F5344CB8AC3E}">
        <p14:creationId xmlns:p14="http://schemas.microsoft.com/office/powerpoint/2010/main" val="488228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141413" y="2666999"/>
            <a:ext cx="5795096" cy="3124201"/>
          </a:xfrm>
        </p:spPr>
        <p:txBody>
          <a:bodyPr>
            <a:normAutofit fontScale="92500" lnSpcReduction="10000"/>
          </a:bodyPr>
          <a:lstStyle/>
          <a:p>
            <a:r>
              <a:rPr lang="en-US" dirty="0" smtClean="0"/>
              <a:t>Design a system to </a:t>
            </a:r>
            <a:r>
              <a:rPr lang="en-US" dirty="0" err="1" smtClean="0"/>
              <a:t>analyse</a:t>
            </a:r>
            <a:r>
              <a:rPr lang="en-US" dirty="0" smtClean="0"/>
              <a:t> walking motion.</a:t>
            </a:r>
          </a:p>
          <a:p>
            <a:r>
              <a:rPr lang="en-US" dirty="0" smtClean="0"/>
              <a:t>Consists of three parts: </a:t>
            </a:r>
          </a:p>
          <a:p>
            <a:pPr lvl="1"/>
            <a:r>
              <a:rPr lang="en-US" dirty="0" smtClean="0"/>
              <a:t>APP</a:t>
            </a:r>
          </a:p>
          <a:p>
            <a:pPr lvl="1"/>
            <a:r>
              <a:rPr lang="en-US" dirty="0" smtClean="0"/>
              <a:t>API + Database Storage</a:t>
            </a:r>
          </a:p>
          <a:p>
            <a:pPr lvl="1"/>
            <a:r>
              <a:rPr lang="en-US" dirty="0" smtClean="0"/>
              <a:t>WEB UI</a:t>
            </a:r>
          </a:p>
          <a:p>
            <a:endParaRPr lang="en-US" dirty="0"/>
          </a:p>
        </p:txBody>
      </p:sp>
      <p:pic>
        <p:nvPicPr>
          <p:cNvPr id="6" name="Picture 5"/>
          <p:cNvPicPr/>
          <p:nvPr/>
        </p:nvPicPr>
        <p:blipFill>
          <a:blip r:embed="rId2">
            <a:alphaModFix/>
          </a:blip>
          <a:stretch>
            <a:fillRect/>
          </a:stretch>
        </p:blipFill>
        <p:spPr>
          <a:xfrm>
            <a:off x="7185891" y="2666999"/>
            <a:ext cx="3985750" cy="2857559"/>
          </a:xfrm>
          <a:prstGeom prst="rect">
            <a:avLst/>
          </a:prstGeom>
          <a:noFill/>
        </p:spPr>
      </p:pic>
    </p:spTree>
    <p:extLst>
      <p:ext uri="{BB962C8B-B14F-4D97-AF65-F5344CB8AC3E}">
        <p14:creationId xmlns:p14="http://schemas.microsoft.com/office/powerpoint/2010/main" val="335471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ideas</a:t>
            </a:r>
            <a:endParaRPr lang="en-US" dirty="0"/>
          </a:p>
        </p:txBody>
      </p:sp>
      <p:sp>
        <p:nvSpPr>
          <p:cNvPr id="3" name="Content Placeholder 2"/>
          <p:cNvSpPr>
            <a:spLocks noGrp="1"/>
          </p:cNvSpPr>
          <p:nvPr>
            <p:ph idx="1"/>
          </p:nvPr>
        </p:nvSpPr>
        <p:spPr>
          <a:xfrm>
            <a:off x="1141411" y="1403928"/>
            <a:ext cx="10376333" cy="5270006"/>
          </a:xfrm>
        </p:spPr>
        <p:txBody>
          <a:bodyPr>
            <a:normAutofit fontScale="92500" lnSpcReduction="20000"/>
          </a:bodyPr>
          <a:lstStyle/>
          <a:p>
            <a:r>
              <a:rPr lang="en-US" dirty="0" smtClean="0"/>
              <a:t>Using and contributing to </a:t>
            </a:r>
            <a:r>
              <a:rPr lang="en-US" dirty="0" err="1"/>
              <a:t>R</a:t>
            </a:r>
            <a:r>
              <a:rPr lang="en-US" dirty="0" err="1" smtClean="0"/>
              <a:t>esearchkit</a:t>
            </a:r>
            <a:r>
              <a:rPr lang="en-US" dirty="0" smtClean="0"/>
              <a:t>. Apple framework for medical research.</a:t>
            </a:r>
          </a:p>
          <a:p>
            <a:r>
              <a:rPr lang="en-US" dirty="0" smtClean="0"/>
              <a:t>Using the Apple watch to gather more data and could also be attached to limbs to get more measurement points on the rotation of the limb, as well as accelerometer data.</a:t>
            </a:r>
          </a:p>
          <a:p>
            <a:r>
              <a:rPr lang="en-US" dirty="0" smtClean="0"/>
              <a:t>Use </a:t>
            </a:r>
            <a:r>
              <a:rPr lang="en-US" dirty="0" err="1" smtClean="0"/>
              <a:t>bluetooth</a:t>
            </a:r>
            <a:r>
              <a:rPr lang="en-US" dirty="0" smtClean="0"/>
              <a:t> le to wake up app, for sending data in the background to the server.</a:t>
            </a:r>
          </a:p>
          <a:p>
            <a:r>
              <a:rPr lang="en-US" dirty="0" err="1" smtClean="0"/>
              <a:t>Utilising</a:t>
            </a:r>
            <a:r>
              <a:rPr lang="en-US" dirty="0" smtClean="0"/>
              <a:t> </a:t>
            </a:r>
            <a:r>
              <a:rPr lang="en-US" dirty="0" err="1" smtClean="0"/>
              <a:t>Healthkit</a:t>
            </a:r>
            <a:r>
              <a:rPr lang="en-US" dirty="0" smtClean="0"/>
              <a:t> for more data on the user.</a:t>
            </a:r>
          </a:p>
          <a:p>
            <a:r>
              <a:rPr lang="en-US" dirty="0" err="1" smtClean="0"/>
              <a:t>Utilising</a:t>
            </a:r>
            <a:r>
              <a:rPr lang="en-US" dirty="0" smtClean="0"/>
              <a:t> </a:t>
            </a:r>
            <a:r>
              <a:rPr lang="en-US" dirty="0" err="1" smtClean="0"/>
              <a:t>sportkit</a:t>
            </a:r>
            <a:r>
              <a:rPr lang="en-US" dirty="0" smtClean="0"/>
              <a:t>, i.e. </a:t>
            </a:r>
            <a:r>
              <a:rPr lang="en-US" dirty="0" err="1" smtClean="0"/>
              <a:t>workoutkit</a:t>
            </a:r>
            <a:r>
              <a:rPr lang="en-US" dirty="0" smtClean="0"/>
              <a:t>, for possible modes of running in the background.</a:t>
            </a:r>
          </a:p>
        </p:txBody>
      </p:sp>
    </p:spTree>
    <p:extLst>
      <p:ext uri="{BB962C8B-B14F-4D97-AF65-F5344CB8AC3E}">
        <p14:creationId xmlns:p14="http://schemas.microsoft.com/office/powerpoint/2010/main" val="343334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6000"/>
            <a:ext cx="9905998" cy="2595418"/>
          </a:xfrm>
        </p:spPr>
        <p:txBody>
          <a:bodyPr>
            <a:normAutofit/>
          </a:bodyPr>
          <a:lstStyle/>
          <a:p>
            <a:pPr algn="ctr"/>
            <a:r>
              <a:rPr lang="en-US" sz="5400" dirty="0" smtClean="0"/>
              <a:t>Questions?</a:t>
            </a:r>
            <a:endParaRPr lang="en-US" sz="5400" dirty="0"/>
          </a:p>
        </p:txBody>
      </p:sp>
    </p:spTree>
    <p:extLst>
      <p:ext uri="{BB962C8B-B14F-4D97-AF65-F5344CB8AC3E}">
        <p14:creationId xmlns:p14="http://schemas.microsoft.com/office/powerpoint/2010/main" val="120226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33091"/>
            <a:ext cx="9905998" cy="2198253"/>
          </a:xfrm>
        </p:spPr>
        <p:txBody>
          <a:bodyPr>
            <a:normAutofit/>
          </a:bodyPr>
          <a:lstStyle/>
          <a:p>
            <a:pPr algn="ctr"/>
            <a:r>
              <a:rPr lang="en-US" sz="5400" dirty="0" smtClean="0"/>
              <a:t>Thank </a:t>
            </a:r>
            <a:r>
              <a:rPr lang="en-US" sz="5400" dirty="0" err="1" smtClean="0"/>
              <a:t>YOu</a:t>
            </a:r>
            <a:endParaRPr lang="en-US" sz="5400" dirty="0"/>
          </a:p>
        </p:txBody>
      </p:sp>
    </p:spTree>
    <p:extLst>
      <p:ext uri="{BB962C8B-B14F-4D97-AF65-F5344CB8AC3E}">
        <p14:creationId xmlns:p14="http://schemas.microsoft.com/office/powerpoint/2010/main" val="176341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1141413" y="1644073"/>
            <a:ext cx="9378806" cy="5029859"/>
          </a:xfrm>
        </p:spPr>
        <p:txBody>
          <a:bodyPr>
            <a:normAutofit fontScale="62500" lnSpcReduction="20000"/>
          </a:bodyPr>
          <a:lstStyle/>
          <a:p>
            <a:r>
              <a:rPr lang="en-US" dirty="0" smtClean="0"/>
              <a:t>Walkabout APP</a:t>
            </a:r>
          </a:p>
          <a:p>
            <a:pPr lvl="1"/>
            <a:r>
              <a:rPr lang="en-US" dirty="0" smtClean="0"/>
              <a:t>Allows the user to create sessions and store data.</a:t>
            </a:r>
          </a:p>
          <a:p>
            <a:pPr lvl="1"/>
            <a:r>
              <a:rPr lang="en-US" dirty="0" smtClean="0"/>
              <a:t>Sends data to API server.</a:t>
            </a:r>
          </a:p>
          <a:p>
            <a:pPr lvl="1"/>
            <a:r>
              <a:rPr lang="en-US" dirty="0" smtClean="0"/>
              <a:t>SQLITE3 database for storage.</a:t>
            </a:r>
          </a:p>
          <a:p>
            <a:r>
              <a:rPr lang="en-US" dirty="0" smtClean="0"/>
              <a:t>Walkabout Server</a:t>
            </a:r>
          </a:p>
          <a:p>
            <a:pPr lvl="1"/>
            <a:r>
              <a:rPr lang="en-US" dirty="0" err="1" smtClean="0"/>
              <a:t>Nodejs</a:t>
            </a:r>
            <a:r>
              <a:rPr lang="en-US" dirty="0" smtClean="0"/>
              <a:t> express </a:t>
            </a:r>
            <a:r>
              <a:rPr lang="en-US" dirty="0" smtClean="0"/>
              <a:t>server.</a:t>
            </a:r>
            <a:endParaRPr lang="en-US" dirty="0" smtClean="0"/>
          </a:p>
          <a:p>
            <a:pPr lvl="1"/>
            <a:r>
              <a:rPr lang="en-US" dirty="0" smtClean="0"/>
              <a:t>SQL Server 2017 from </a:t>
            </a:r>
            <a:r>
              <a:rPr lang="en-US" dirty="0" err="1" smtClean="0"/>
              <a:t>microsoft</a:t>
            </a:r>
            <a:r>
              <a:rPr lang="en-US" dirty="0" smtClean="0"/>
              <a:t> for </a:t>
            </a:r>
            <a:r>
              <a:rPr lang="en-US" dirty="0" err="1" smtClean="0"/>
              <a:t>linux</a:t>
            </a:r>
            <a:r>
              <a:rPr lang="en-US" dirty="0" smtClean="0"/>
              <a:t>.</a:t>
            </a:r>
          </a:p>
          <a:p>
            <a:pPr lvl="1"/>
            <a:r>
              <a:rPr lang="en-US" dirty="0" smtClean="0"/>
              <a:t>Docker used to create server container.</a:t>
            </a:r>
          </a:p>
          <a:p>
            <a:pPr lvl="1"/>
            <a:r>
              <a:rPr lang="en-US" dirty="0" smtClean="0"/>
              <a:t>Docker compose to set up server and SQL Server db.</a:t>
            </a:r>
          </a:p>
          <a:p>
            <a:r>
              <a:rPr lang="en-US" dirty="0" smtClean="0"/>
              <a:t>Walkabout Web Client</a:t>
            </a:r>
          </a:p>
          <a:p>
            <a:pPr lvl="1"/>
            <a:r>
              <a:rPr lang="en-US" dirty="0" smtClean="0"/>
              <a:t>React framework.</a:t>
            </a:r>
          </a:p>
          <a:p>
            <a:pPr lvl="1"/>
            <a:r>
              <a:rPr lang="en-US" dirty="0" smtClean="0"/>
              <a:t>Redux backend for data storage and flow.</a:t>
            </a:r>
          </a:p>
          <a:p>
            <a:pPr lvl="1"/>
            <a:r>
              <a:rPr lang="en-US" dirty="0" smtClean="0"/>
              <a:t>Note: not yet implemented</a:t>
            </a:r>
            <a:r>
              <a:rPr lang="en-US" dirty="0" smtClean="0"/>
              <a:t>.</a:t>
            </a:r>
            <a:endParaRPr lang="en-US" dirty="0" smtClean="0"/>
          </a:p>
          <a:p>
            <a:endParaRPr lang="en-US" dirty="0"/>
          </a:p>
        </p:txBody>
      </p:sp>
    </p:spTree>
    <p:extLst>
      <p:ext uri="{BB962C8B-B14F-4D97-AF65-F5344CB8AC3E}">
        <p14:creationId xmlns:p14="http://schemas.microsoft.com/office/powerpoint/2010/main" val="2075056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Walkabout App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143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04" y="692726"/>
            <a:ext cx="2524341" cy="54633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849" y="692725"/>
            <a:ext cx="2524341" cy="54633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195" y="692726"/>
            <a:ext cx="2524341" cy="546330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6231" y="692726"/>
            <a:ext cx="2524341" cy="5463309"/>
          </a:xfrm>
          <a:prstGeom prst="rect">
            <a:avLst/>
          </a:prstGeom>
        </p:spPr>
      </p:pic>
    </p:spTree>
    <p:extLst>
      <p:ext uri="{BB962C8B-B14F-4D97-AF65-F5344CB8AC3E}">
        <p14:creationId xmlns:p14="http://schemas.microsoft.com/office/powerpoint/2010/main" val="1063348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981" y="766617"/>
            <a:ext cx="2522091" cy="54540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91" y="766618"/>
            <a:ext cx="2522090" cy="5454073"/>
          </a:xfrm>
          <a:prstGeom prst="rect">
            <a:avLst/>
          </a:prstGeom>
        </p:spPr>
      </p:pic>
    </p:spTree>
    <p:extLst>
      <p:ext uri="{BB962C8B-B14F-4D97-AF65-F5344CB8AC3E}">
        <p14:creationId xmlns:p14="http://schemas.microsoft.com/office/powerpoint/2010/main" val="1683480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71491" y="609600"/>
            <a:ext cx="5784273" cy="5784273"/>
          </a:xfrm>
          <a:prstGeom prst="rect">
            <a:avLst/>
          </a:prstGeom>
        </p:spPr>
      </p:pic>
      <p:sp>
        <p:nvSpPr>
          <p:cNvPr id="2" name="Title 1"/>
          <p:cNvSpPr>
            <a:spLocks noGrp="1"/>
          </p:cNvSpPr>
          <p:nvPr>
            <p:ph type="title"/>
          </p:nvPr>
        </p:nvSpPr>
        <p:spPr/>
        <p:txBody>
          <a:bodyPr>
            <a:normAutofit fontScale="90000"/>
          </a:bodyPr>
          <a:lstStyle/>
          <a:p>
            <a:r>
              <a:rPr lang="en-US" dirty="0"/>
              <a:t>Walkabout APP</a:t>
            </a:r>
            <a:br>
              <a:rPr lang="en-US" dirty="0"/>
            </a:br>
            <a:endParaRPr lang="en-US" dirty="0"/>
          </a:p>
        </p:txBody>
      </p:sp>
      <p:sp>
        <p:nvSpPr>
          <p:cNvPr id="3" name="Content Placeholder 2"/>
          <p:cNvSpPr>
            <a:spLocks noGrp="1"/>
          </p:cNvSpPr>
          <p:nvPr>
            <p:ph idx="1"/>
          </p:nvPr>
        </p:nvSpPr>
        <p:spPr>
          <a:xfrm>
            <a:off x="1141413" y="1173018"/>
            <a:ext cx="5130078" cy="5500915"/>
          </a:xfrm>
        </p:spPr>
        <p:txBody>
          <a:bodyPr>
            <a:normAutofit fontScale="92500" lnSpcReduction="10000"/>
          </a:bodyPr>
          <a:lstStyle/>
          <a:p>
            <a:r>
              <a:rPr lang="en-US" dirty="0"/>
              <a:t>Allows the user to create </a:t>
            </a:r>
            <a:r>
              <a:rPr lang="en-US" dirty="0" smtClean="0"/>
              <a:t/>
            </a:r>
            <a:br>
              <a:rPr lang="en-US" dirty="0" smtClean="0"/>
            </a:br>
            <a:r>
              <a:rPr lang="en-US" dirty="0" smtClean="0"/>
              <a:t>sessions </a:t>
            </a:r>
            <a:r>
              <a:rPr lang="en-US" dirty="0"/>
              <a:t>and store </a:t>
            </a:r>
            <a:r>
              <a:rPr lang="en-US" dirty="0" smtClean="0"/>
              <a:t>data.</a:t>
            </a:r>
            <a:br>
              <a:rPr lang="en-US" dirty="0" smtClean="0"/>
            </a:br>
            <a:endParaRPr lang="en-US" dirty="0"/>
          </a:p>
          <a:p>
            <a:r>
              <a:rPr lang="en-US" dirty="0"/>
              <a:t>Sends data to API </a:t>
            </a:r>
            <a:r>
              <a:rPr lang="en-US" dirty="0" smtClean="0"/>
              <a:t>server.</a:t>
            </a:r>
            <a:br>
              <a:rPr lang="en-US" dirty="0" smtClean="0"/>
            </a:br>
            <a:endParaRPr lang="en-US" dirty="0" smtClean="0"/>
          </a:p>
          <a:p>
            <a:r>
              <a:rPr lang="en-US" dirty="0" err="1" smtClean="0"/>
              <a:t>Codable</a:t>
            </a:r>
            <a:r>
              <a:rPr lang="en-US" dirty="0" smtClean="0"/>
              <a:t> Protocol used </a:t>
            </a:r>
            <a:br>
              <a:rPr lang="en-US" dirty="0" smtClean="0"/>
            </a:br>
            <a:r>
              <a:rPr lang="en-US" dirty="0" smtClean="0"/>
              <a:t>for JSON Serialization.</a:t>
            </a:r>
            <a:br>
              <a:rPr lang="en-US" dirty="0" smtClean="0"/>
            </a:br>
            <a:endParaRPr lang="en-US" dirty="0"/>
          </a:p>
          <a:p>
            <a:r>
              <a:rPr lang="en-US" dirty="0"/>
              <a:t>SQLITE3 database for </a:t>
            </a:r>
            <a:r>
              <a:rPr lang="en-US" dirty="0" smtClean="0"/>
              <a:t>storage.</a:t>
            </a:r>
            <a:endParaRPr lang="en-US" dirty="0"/>
          </a:p>
        </p:txBody>
      </p:sp>
    </p:spTree>
    <p:extLst>
      <p:ext uri="{BB962C8B-B14F-4D97-AF65-F5344CB8AC3E}">
        <p14:creationId xmlns:p14="http://schemas.microsoft.com/office/powerpoint/2010/main" val="488328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Walkabout APP</a:t>
            </a:r>
            <a:br>
              <a:rPr lang="en-US" dirty="0"/>
            </a:br>
            <a:endParaRPr lang="en-US" dirty="0"/>
          </a:p>
        </p:txBody>
      </p:sp>
      <p:sp>
        <p:nvSpPr>
          <p:cNvPr id="3" name="Content Placeholder 2"/>
          <p:cNvSpPr>
            <a:spLocks noGrp="1"/>
          </p:cNvSpPr>
          <p:nvPr>
            <p:ph idx="1"/>
          </p:nvPr>
        </p:nvSpPr>
        <p:spPr>
          <a:xfrm>
            <a:off x="1141413" y="1117600"/>
            <a:ext cx="5351751" cy="5556333"/>
          </a:xfrm>
        </p:spPr>
        <p:txBody>
          <a:bodyPr>
            <a:normAutofit/>
          </a:bodyPr>
          <a:lstStyle/>
          <a:p>
            <a:r>
              <a:rPr lang="en-US" dirty="0"/>
              <a:t>SQLITE3 database for </a:t>
            </a:r>
            <a:r>
              <a:rPr lang="en-US" dirty="0" smtClean="0"/>
              <a:t>storage.</a:t>
            </a:r>
          </a:p>
          <a:p>
            <a:r>
              <a:rPr lang="en-US" dirty="0" smtClean="0"/>
              <a:t>Added </a:t>
            </a:r>
            <a:r>
              <a:rPr lang="en-US" dirty="0" err="1" smtClean="0"/>
              <a:t>SystemVersion</a:t>
            </a:r>
            <a:r>
              <a:rPr lang="en-US" dirty="0" smtClean="0"/>
              <a:t> in Client table for storing, i.e. IOS 12.1.</a:t>
            </a:r>
          </a:p>
          <a:p>
            <a:endParaRPr lang="en-US" dirty="0"/>
          </a:p>
        </p:txBody>
      </p:sp>
      <p:pic>
        <p:nvPicPr>
          <p:cNvPr id="5" name="Picture 4"/>
          <p:cNvPicPr>
            <a:picLocks noChangeAspect="1"/>
          </p:cNvPicPr>
          <p:nvPr/>
        </p:nvPicPr>
        <p:blipFill>
          <a:blip r:embed="rId2"/>
          <a:stretch>
            <a:fillRect/>
          </a:stretch>
        </p:blipFill>
        <p:spPr>
          <a:xfrm>
            <a:off x="7182036" y="341742"/>
            <a:ext cx="3962783" cy="6165273"/>
          </a:xfrm>
          <a:prstGeom prst="rect">
            <a:avLst/>
          </a:prstGeom>
        </p:spPr>
      </p:pic>
    </p:spTree>
    <p:extLst>
      <p:ext uri="{BB962C8B-B14F-4D97-AF65-F5344CB8AC3E}">
        <p14:creationId xmlns:p14="http://schemas.microsoft.com/office/powerpoint/2010/main" val="2026560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81964" y="1089891"/>
            <a:ext cx="7094720" cy="4719184"/>
          </a:xfrm>
          <a:prstGeom prst="rect">
            <a:avLst/>
          </a:prstGeom>
        </p:spPr>
      </p:pic>
      <p:sp>
        <p:nvSpPr>
          <p:cNvPr id="2" name="Title 1"/>
          <p:cNvSpPr>
            <a:spLocks noGrp="1"/>
          </p:cNvSpPr>
          <p:nvPr>
            <p:ph type="title"/>
          </p:nvPr>
        </p:nvSpPr>
        <p:spPr/>
        <p:txBody>
          <a:bodyPr>
            <a:normAutofit fontScale="90000"/>
          </a:bodyPr>
          <a:lstStyle/>
          <a:p>
            <a:r>
              <a:rPr lang="en-US" dirty="0"/>
              <a:t>Walkabout APP</a:t>
            </a:r>
            <a:br>
              <a:rPr lang="en-US" dirty="0"/>
            </a:br>
            <a:endParaRPr lang="en-US" dirty="0"/>
          </a:p>
        </p:txBody>
      </p:sp>
      <p:sp>
        <p:nvSpPr>
          <p:cNvPr id="3" name="Content Placeholder 2"/>
          <p:cNvSpPr>
            <a:spLocks noGrp="1"/>
          </p:cNvSpPr>
          <p:nvPr>
            <p:ph idx="1"/>
          </p:nvPr>
        </p:nvSpPr>
        <p:spPr>
          <a:xfrm>
            <a:off x="1141414" y="1570182"/>
            <a:ext cx="4714441" cy="5103752"/>
          </a:xfrm>
        </p:spPr>
        <p:txBody>
          <a:bodyPr>
            <a:normAutofit fontScale="77500" lnSpcReduction="20000"/>
          </a:bodyPr>
          <a:lstStyle/>
          <a:p>
            <a:r>
              <a:rPr lang="en-US" dirty="0" smtClean="0"/>
              <a:t>Data Sent synchronously </a:t>
            </a:r>
            <a:br>
              <a:rPr lang="en-US" dirty="0" smtClean="0"/>
            </a:br>
            <a:r>
              <a:rPr lang="en-US" dirty="0" smtClean="0"/>
              <a:t>to continue in the background</a:t>
            </a:r>
            <a:r>
              <a:rPr lang="en-US" dirty="0"/>
              <a:t> </a:t>
            </a:r>
            <a:r>
              <a:rPr lang="en-US" dirty="0" smtClean="0"/>
              <a:t>if the user closes the app.</a:t>
            </a:r>
          </a:p>
          <a:p>
            <a:r>
              <a:rPr lang="en-US" dirty="0" smtClean="0"/>
              <a:t>Replication Conflict</a:t>
            </a:r>
          </a:p>
          <a:p>
            <a:pPr lvl="1"/>
            <a:r>
              <a:rPr lang="en-US" dirty="0" smtClean="0"/>
              <a:t>The server responds if the payload was successfully stored, if not then the client data is not deleted from the local database.</a:t>
            </a:r>
          </a:p>
          <a:p>
            <a:pPr lvl="1"/>
            <a:r>
              <a:rPr lang="en-US" dirty="0" smtClean="0"/>
              <a:t>Same applies if the app crashes or runs out of time, the callback returns false or nothing.</a:t>
            </a:r>
          </a:p>
          <a:p>
            <a:endParaRPr lang="en-US" dirty="0"/>
          </a:p>
        </p:txBody>
      </p:sp>
    </p:spTree>
    <p:extLst>
      <p:ext uri="{BB962C8B-B14F-4D97-AF65-F5344CB8AC3E}">
        <p14:creationId xmlns:p14="http://schemas.microsoft.com/office/powerpoint/2010/main" val="216488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767</TotalTime>
  <Words>761</Words>
  <Application>Microsoft Macintosh PowerPoint</Application>
  <PresentationFormat>Widescreen</PresentationFormat>
  <Paragraphs>99</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Arial</vt:lpstr>
      <vt:lpstr>Mesh</vt:lpstr>
      <vt:lpstr>ÖSSUR WAlkAbout  APP Proof of Concept</vt:lpstr>
      <vt:lpstr>Objective</vt:lpstr>
      <vt:lpstr>Design</vt:lpstr>
      <vt:lpstr>Walkabout App</vt:lpstr>
      <vt:lpstr>PowerPoint Presentation</vt:lpstr>
      <vt:lpstr>PowerPoint Presentation</vt:lpstr>
      <vt:lpstr>Walkabout APP </vt:lpstr>
      <vt:lpstr>Walkabout APP </vt:lpstr>
      <vt:lpstr>Walkabout APP </vt:lpstr>
      <vt:lpstr>Walkabout APP </vt:lpstr>
      <vt:lpstr>Walkabout APP</vt:lpstr>
      <vt:lpstr>Walkabout APP</vt:lpstr>
      <vt:lpstr>Walkabout Server</vt:lpstr>
      <vt:lpstr>Walkabout Server</vt:lpstr>
      <vt:lpstr>Walkabout Server</vt:lpstr>
      <vt:lpstr>Walkabout Server</vt:lpstr>
      <vt:lpstr>Walkabout WEB Client</vt:lpstr>
      <vt:lpstr>General  project ideas </vt:lpstr>
      <vt:lpstr>Data safety</vt:lpstr>
      <vt:lpstr>Other ideas</vt:lpstr>
      <vt:lpstr>Questions?</vt:lpstr>
      <vt:lpstr>Thank YOu</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ÖSSUR WAlkAbout  APP Proof of Concept</dc:title>
  <dc:creator>Hannes Sverrisson</dc:creator>
  <cp:lastModifiedBy>Hannes Sverrisson</cp:lastModifiedBy>
  <cp:revision>50</cp:revision>
  <cp:lastPrinted>2018-11-19T10:09:26Z</cp:lastPrinted>
  <dcterms:created xsi:type="dcterms:W3CDTF">2018-11-18T13:23:25Z</dcterms:created>
  <dcterms:modified xsi:type="dcterms:W3CDTF">2018-11-19T10:25:22Z</dcterms:modified>
</cp:coreProperties>
</file>