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5" r:id="rId5"/>
    <p:sldId id="266" r:id="rId6"/>
    <p:sldId id="267" r:id="rId7"/>
    <p:sldId id="269" r:id="rId8"/>
    <p:sldId id="270" r:id="rId9"/>
    <p:sldId id="259" r:id="rId10"/>
    <p:sldId id="260" r:id="rId11"/>
    <p:sldId id="261" r:id="rId12"/>
    <p:sldId id="262" r:id="rId13"/>
    <p:sldId id="263"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13E4284-78D7-4925-9C41-FAC81F3F992D}">
          <p14:sldIdLst>
            <p14:sldId id="256"/>
            <p14:sldId id="257"/>
            <p14:sldId id="258"/>
            <p14:sldId id="265"/>
            <p14:sldId id="266"/>
            <p14:sldId id="267"/>
            <p14:sldId id="269"/>
            <p14:sldId id="270"/>
            <p14:sldId id="259"/>
            <p14:sldId id="260"/>
            <p14:sldId id="261"/>
            <p14:sldId id="262"/>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71" autoAdjust="0"/>
    <p:restoredTop sz="94660"/>
  </p:normalViewPr>
  <p:slideViewPr>
    <p:cSldViewPr snapToGrid="0">
      <p:cViewPr varScale="1">
        <p:scale>
          <a:sx n="72" d="100"/>
          <a:sy n="72" d="100"/>
        </p:scale>
        <p:origin x="60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05E95B-869E-4414-8485-49448000ACB3}"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ED1D4-563D-4EEF-B7C0-763DE4C2A69A}" type="slidenum">
              <a:rPr lang="en-US" smtClean="0"/>
              <a:t>‹#›</a:t>
            </a:fld>
            <a:endParaRPr lang="en-US"/>
          </a:p>
        </p:txBody>
      </p:sp>
    </p:spTree>
    <p:extLst>
      <p:ext uri="{BB962C8B-B14F-4D97-AF65-F5344CB8AC3E}">
        <p14:creationId xmlns:p14="http://schemas.microsoft.com/office/powerpoint/2010/main" val="1007672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05E95B-869E-4414-8485-49448000ACB3}"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ED1D4-563D-4EEF-B7C0-763DE4C2A69A}" type="slidenum">
              <a:rPr lang="en-US" smtClean="0"/>
              <a:t>‹#›</a:t>
            </a:fld>
            <a:endParaRPr lang="en-US"/>
          </a:p>
        </p:txBody>
      </p:sp>
    </p:spTree>
    <p:extLst>
      <p:ext uri="{BB962C8B-B14F-4D97-AF65-F5344CB8AC3E}">
        <p14:creationId xmlns:p14="http://schemas.microsoft.com/office/powerpoint/2010/main" val="2901051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205E95B-869E-4414-8485-49448000ACB3}"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ED1D4-563D-4EEF-B7C0-763DE4C2A69A}" type="slidenum">
              <a:rPr lang="en-US" smtClean="0"/>
              <a:t>‹#›</a:t>
            </a:fld>
            <a:endParaRPr lang="en-US"/>
          </a:p>
        </p:txBody>
      </p:sp>
    </p:spTree>
    <p:extLst>
      <p:ext uri="{BB962C8B-B14F-4D97-AF65-F5344CB8AC3E}">
        <p14:creationId xmlns:p14="http://schemas.microsoft.com/office/powerpoint/2010/main" val="2452487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205E95B-869E-4414-8485-49448000ACB3}"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ED1D4-563D-4EEF-B7C0-763DE4C2A69A}"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39530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5E95B-869E-4414-8485-49448000ACB3}"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ED1D4-563D-4EEF-B7C0-763DE4C2A69A}" type="slidenum">
              <a:rPr lang="en-US" smtClean="0"/>
              <a:t>‹#›</a:t>
            </a:fld>
            <a:endParaRPr lang="en-US"/>
          </a:p>
        </p:txBody>
      </p:sp>
    </p:spTree>
    <p:extLst>
      <p:ext uri="{BB962C8B-B14F-4D97-AF65-F5344CB8AC3E}">
        <p14:creationId xmlns:p14="http://schemas.microsoft.com/office/powerpoint/2010/main" val="1060927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05E95B-869E-4414-8485-49448000ACB3}" type="datetimeFigureOut">
              <a:rPr lang="en-US" smtClean="0"/>
              <a:t>9/26/2023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ED1D4-563D-4EEF-B7C0-763DE4C2A69A}" type="slidenum">
              <a:rPr lang="en-US" smtClean="0"/>
              <a:t>‹#›</a:t>
            </a:fld>
            <a:endParaRPr lang="en-US"/>
          </a:p>
        </p:txBody>
      </p:sp>
    </p:spTree>
    <p:extLst>
      <p:ext uri="{BB962C8B-B14F-4D97-AF65-F5344CB8AC3E}">
        <p14:creationId xmlns:p14="http://schemas.microsoft.com/office/powerpoint/2010/main" val="1734383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05E95B-869E-4414-8485-49448000ACB3}" type="datetimeFigureOut">
              <a:rPr lang="en-US" smtClean="0"/>
              <a:t>9/26/2023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ED1D4-563D-4EEF-B7C0-763DE4C2A69A}" type="slidenum">
              <a:rPr lang="en-US" smtClean="0"/>
              <a:t>‹#›</a:t>
            </a:fld>
            <a:endParaRPr lang="en-US"/>
          </a:p>
        </p:txBody>
      </p:sp>
    </p:spTree>
    <p:extLst>
      <p:ext uri="{BB962C8B-B14F-4D97-AF65-F5344CB8AC3E}">
        <p14:creationId xmlns:p14="http://schemas.microsoft.com/office/powerpoint/2010/main" val="1874626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5E95B-869E-4414-8485-49448000ACB3}"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ED1D4-563D-4EEF-B7C0-763DE4C2A69A}" type="slidenum">
              <a:rPr lang="en-US" smtClean="0"/>
              <a:t>‹#›</a:t>
            </a:fld>
            <a:endParaRPr lang="en-US"/>
          </a:p>
        </p:txBody>
      </p:sp>
    </p:spTree>
    <p:extLst>
      <p:ext uri="{BB962C8B-B14F-4D97-AF65-F5344CB8AC3E}">
        <p14:creationId xmlns:p14="http://schemas.microsoft.com/office/powerpoint/2010/main" val="2105163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5E95B-869E-4414-8485-49448000ACB3}"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ED1D4-563D-4EEF-B7C0-763DE4C2A69A}" type="slidenum">
              <a:rPr lang="en-US" smtClean="0"/>
              <a:t>‹#›</a:t>
            </a:fld>
            <a:endParaRPr lang="en-US"/>
          </a:p>
        </p:txBody>
      </p:sp>
    </p:spTree>
    <p:extLst>
      <p:ext uri="{BB962C8B-B14F-4D97-AF65-F5344CB8AC3E}">
        <p14:creationId xmlns:p14="http://schemas.microsoft.com/office/powerpoint/2010/main" val="40658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5E95B-869E-4414-8485-49448000ACB3}"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ED1D4-563D-4EEF-B7C0-763DE4C2A69A}" type="slidenum">
              <a:rPr lang="en-US" smtClean="0"/>
              <a:t>‹#›</a:t>
            </a:fld>
            <a:endParaRPr lang="en-US"/>
          </a:p>
        </p:txBody>
      </p:sp>
    </p:spTree>
    <p:extLst>
      <p:ext uri="{BB962C8B-B14F-4D97-AF65-F5344CB8AC3E}">
        <p14:creationId xmlns:p14="http://schemas.microsoft.com/office/powerpoint/2010/main" val="570595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5E95B-869E-4414-8485-49448000ACB3}"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ED1D4-563D-4EEF-B7C0-763DE4C2A69A}" type="slidenum">
              <a:rPr lang="en-US" smtClean="0"/>
              <a:t>‹#›</a:t>
            </a:fld>
            <a:endParaRPr lang="en-US"/>
          </a:p>
        </p:txBody>
      </p:sp>
    </p:spTree>
    <p:extLst>
      <p:ext uri="{BB962C8B-B14F-4D97-AF65-F5344CB8AC3E}">
        <p14:creationId xmlns:p14="http://schemas.microsoft.com/office/powerpoint/2010/main" val="194566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05E95B-869E-4414-8485-49448000ACB3}"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ED1D4-563D-4EEF-B7C0-763DE4C2A69A}" type="slidenum">
              <a:rPr lang="en-US" smtClean="0"/>
              <a:t>‹#›</a:t>
            </a:fld>
            <a:endParaRPr lang="en-US"/>
          </a:p>
        </p:txBody>
      </p:sp>
    </p:spTree>
    <p:extLst>
      <p:ext uri="{BB962C8B-B14F-4D97-AF65-F5344CB8AC3E}">
        <p14:creationId xmlns:p14="http://schemas.microsoft.com/office/powerpoint/2010/main" val="2036681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05E95B-869E-4414-8485-49448000ACB3}" type="datetimeFigureOut">
              <a:rPr lang="en-US" smtClean="0"/>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2ED1D4-563D-4EEF-B7C0-763DE4C2A69A}" type="slidenum">
              <a:rPr lang="en-US" smtClean="0"/>
              <a:t>‹#›</a:t>
            </a:fld>
            <a:endParaRPr lang="en-US"/>
          </a:p>
        </p:txBody>
      </p:sp>
    </p:spTree>
    <p:extLst>
      <p:ext uri="{BB962C8B-B14F-4D97-AF65-F5344CB8AC3E}">
        <p14:creationId xmlns:p14="http://schemas.microsoft.com/office/powerpoint/2010/main" val="1876817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205E95B-869E-4414-8485-49448000ACB3}" type="datetimeFigureOut">
              <a:rPr lang="en-US" smtClean="0"/>
              <a:t>9/26/2023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12ED1D4-563D-4EEF-B7C0-763DE4C2A69A}" type="slidenum">
              <a:rPr lang="en-US" smtClean="0"/>
              <a:t>‹#›</a:t>
            </a:fld>
            <a:endParaRPr lang="en-US"/>
          </a:p>
        </p:txBody>
      </p:sp>
    </p:spTree>
    <p:extLst>
      <p:ext uri="{BB962C8B-B14F-4D97-AF65-F5344CB8AC3E}">
        <p14:creationId xmlns:p14="http://schemas.microsoft.com/office/powerpoint/2010/main" val="641539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205E95B-869E-4414-8485-49448000ACB3}" type="datetimeFigureOut">
              <a:rPr lang="en-US" smtClean="0"/>
              <a:t>9/26/2023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12ED1D4-563D-4EEF-B7C0-763DE4C2A69A}" type="slidenum">
              <a:rPr lang="en-US" smtClean="0"/>
              <a:t>‹#›</a:t>
            </a:fld>
            <a:endParaRPr lang="en-US"/>
          </a:p>
        </p:txBody>
      </p:sp>
    </p:spTree>
    <p:extLst>
      <p:ext uri="{BB962C8B-B14F-4D97-AF65-F5344CB8AC3E}">
        <p14:creationId xmlns:p14="http://schemas.microsoft.com/office/powerpoint/2010/main" val="653612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205E95B-869E-4414-8485-49448000ACB3}" type="datetimeFigureOut">
              <a:rPr lang="en-US" smtClean="0"/>
              <a:t>9/26/2023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12ED1D4-563D-4EEF-B7C0-763DE4C2A69A}" type="slidenum">
              <a:rPr lang="en-US" smtClean="0"/>
              <a:t>‹#›</a:t>
            </a:fld>
            <a:endParaRPr lang="en-US"/>
          </a:p>
        </p:txBody>
      </p:sp>
    </p:spTree>
    <p:extLst>
      <p:ext uri="{BB962C8B-B14F-4D97-AF65-F5344CB8AC3E}">
        <p14:creationId xmlns:p14="http://schemas.microsoft.com/office/powerpoint/2010/main" val="1322835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05E95B-869E-4414-8485-49448000ACB3}"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ED1D4-563D-4EEF-B7C0-763DE4C2A69A}" type="slidenum">
              <a:rPr lang="en-US" smtClean="0"/>
              <a:t>‹#›</a:t>
            </a:fld>
            <a:endParaRPr lang="en-US"/>
          </a:p>
        </p:txBody>
      </p:sp>
    </p:spTree>
    <p:extLst>
      <p:ext uri="{BB962C8B-B14F-4D97-AF65-F5344CB8AC3E}">
        <p14:creationId xmlns:p14="http://schemas.microsoft.com/office/powerpoint/2010/main" val="2062153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White">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205E95B-869E-4414-8485-49448000ACB3}" type="datetimeFigureOut">
              <a:rPr lang="en-US" smtClean="0"/>
              <a:t>9/26/2023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12ED1D4-563D-4EEF-B7C0-763DE4C2A69A}" type="slidenum">
              <a:rPr lang="en-US" smtClean="0"/>
              <a:t>‹#›</a:t>
            </a:fld>
            <a:endParaRPr lang="en-US"/>
          </a:p>
        </p:txBody>
      </p:sp>
    </p:spTree>
    <p:extLst>
      <p:ext uri="{BB962C8B-B14F-4D97-AF65-F5344CB8AC3E}">
        <p14:creationId xmlns:p14="http://schemas.microsoft.com/office/powerpoint/2010/main" val="620359197"/>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C00D-A5EF-0B84-F105-DB88FCC04020}"/>
              </a:ext>
            </a:extLst>
          </p:cNvPr>
          <p:cNvSpPr>
            <a:spLocks noGrp="1"/>
          </p:cNvSpPr>
          <p:nvPr>
            <p:ph type="title"/>
          </p:nvPr>
        </p:nvSpPr>
        <p:spPr/>
        <p:txBody>
          <a:bodyPr/>
          <a:lstStyle/>
          <a:p>
            <a:r>
              <a:rPr lang="en-US" sz="6000" dirty="0">
                <a:solidFill>
                  <a:srgbClr val="C00000"/>
                </a:solidFill>
              </a:rPr>
              <a:t>Electricity prices prediction</a:t>
            </a:r>
          </a:p>
        </p:txBody>
      </p:sp>
      <p:sp>
        <p:nvSpPr>
          <p:cNvPr id="10" name="Text Placeholder 9">
            <a:extLst>
              <a:ext uri="{FF2B5EF4-FFF2-40B4-BE49-F238E27FC236}">
                <a16:creationId xmlns:a16="http://schemas.microsoft.com/office/drawing/2014/main" id="{BE8E7765-6ED9-0B0B-FE22-780CD3E0BD37}"/>
              </a:ext>
            </a:extLst>
          </p:cNvPr>
          <p:cNvSpPr>
            <a:spLocks noGrp="1"/>
          </p:cNvSpPr>
          <p:nvPr>
            <p:ph type="body" idx="1"/>
          </p:nvPr>
        </p:nvSpPr>
        <p:spPr>
          <a:xfrm>
            <a:off x="8138021" y="5582131"/>
            <a:ext cx="3987718" cy="980333"/>
          </a:xfrm>
        </p:spPr>
        <p:txBody>
          <a:bodyPr>
            <a:normAutofit/>
          </a:bodyPr>
          <a:lstStyle/>
          <a:p>
            <a:r>
              <a:rPr lang="en-US" sz="2800" b="1" dirty="0">
                <a:solidFill>
                  <a:schemeClr val="bg1"/>
                </a:solidFill>
              </a:rPr>
              <a:t>proj_220066_team_1</a:t>
            </a:r>
          </a:p>
        </p:txBody>
      </p:sp>
    </p:spTree>
    <p:extLst>
      <p:ext uri="{BB962C8B-B14F-4D97-AF65-F5344CB8AC3E}">
        <p14:creationId xmlns:p14="http://schemas.microsoft.com/office/powerpoint/2010/main" val="329746420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9B1A-27B1-B980-1168-080F21CDC775}"/>
              </a:ext>
            </a:extLst>
          </p:cNvPr>
          <p:cNvSpPr>
            <a:spLocks noGrp="1"/>
          </p:cNvSpPr>
          <p:nvPr>
            <p:ph type="title"/>
          </p:nvPr>
        </p:nvSpPr>
        <p:spPr/>
        <p:txBody>
          <a:bodyPr/>
          <a:lstStyle/>
          <a:p>
            <a:r>
              <a:rPr lang="en-US" dirty="0"/>
              <a:t>4. Value</a:t>
            </a:r>
          </a:p>
        </p:txBody>
      </p:sp>
      <p:sp>
        <p:nvSpPr>
          <p:cNvPr id="3" name="Content Placeholder 2">
            <a:extLst>
              <a:ext uri="{FF2B5EF4-FFF2-40B4-BE49-F238E27FC236}">
                <a16:creationId xmlns:a16="http://schemas.microsoft.com/office/drawing/2014/main" id="{149DE9C9-CFAE-47FA-127A-ABDFE4855B6E}"/>
              </a:ext>
            </a:extLst>
          </p:cNvPr>
          <p:cNvSpPr>
            <a:spLocks noGrp="1"/>
          </p:cNvSpPr>
          <p:nvPr>
            <p:ph idx="1"/>
          </p:nvPr>
        </p:nvSpPr>
        <p:spPr/>
        <p:txBody>
          <a:bodyPr/>
          <a:lstStyle/>
          <a:p>
            <a:r>
              <a:rPr lang="en-US" dirty="0"/>
              <a:t>Explain the value of accurate price predictions in the electricity sector:    </a:t>
            </a:r>
          </a:p>
          <a:p>
            <a:r>
              <a:rPr lang="en-US" dirty="0"/>
              <a:t>Improved cost management for energy companies.   </a:t>
            </a:r>
          </a:p>
          <a:p>
            <a:r>
              <a:rPr lang="en-US" dirty="0"/>
              <a:t>Better resource allocation and infrastructure planning.  </a:t>
            </a:r>
          </a:p>
          <a:p>
            <a:r>
              <a:rPr lang="en-US" dirty="0"/>
              <a:t>Enhanced competitiveness in energy markets</a:t>
            </a:r>
          </a:p>
        </p:txBody>
      </p:sp>
    </p:spTree>
    <p:extLst>
      <p:ext uri="{BB962C8B-B14F-4D97-AF65-F5344CB8AC3E}">
        <p14:creationId xmlns:p14="http://schemas.microsoft.com/office/powerpoint/2010/main" val="1930381549"/>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C0CCE-FE41-B90A-7C2B-BE3B13DEC716}"/>
              </a:ext>
            </a:extLst>
          </p:cNvPr>
          <p:cNvSpPr>
            <a:spLocks noGrp="1"/>
          </p:cNvSpPr>
          <p:nvPr>
            <p:ph type="title"/>
          </p:nvPr>
        </p:nvSpPr>
        <p:spPr/>
        <p:txBody>
          <a:bodyPr/>
          <a:lstStyle/>
          <a:p>
            <a:r>
              <a:rPr lang="en-US" dirty="0"/>
              <a:t>5. Vision</a:t>
            </a:r>
          </a:p>
        </p:txBody>
      </p:sp>
      <p:sp>
        <p:nvSpPr>
          <p:cNvPr id="3" name="Content Placeholder 2">
            <a:extLst>
              <a:ext uri="{FF2B5EF4-FFF2-40B4-BE49-F238E27FC236}">
                <a16:creationId xmlns:a16="http://schemas.microsoft.com/office/drawing/2014/main" id="{8F6CD19A-D230-79FB-B09E-A06199974503}"/>
              </a:ext>
            </a:extLst>
          </p:cNvPr>
          <p:cNvSpPr>
            <a:spLocks noGrp="1"/>
          </p:cNvSpPr>
          <p:nvPr>
            <p:ph idx="1"/>
          </p:nvPr>
        </p:nvSpPr>
        <p:spPr/>
        <p:txBody>
          <a:bodyPr/>
          <a:lstStyle/>
          <a:p>
            <a:r>
              <a:rPr lang="en-US" dirty="0"/>
              <a:t>Discuss the broader vision for electricity price prediction:     </a:t>
            </a:r>
          </a:p>
          <a:p>
            <a:r>
              <a:rPr lang="en-US" dirty="0"/>
              <a:t>Advancements in predictive analytics and AI.     </a:t>
            </a:r>
          </a:p>
          <a:p>
            <a:r>
              <a:rPr lang="en-US" dirty="0"/>
              <a:t>Integration with renewable energy sources and smart grids.    </a:t>
            </a:r>
          </a:p>
          <a:p>
            <a:r>
              <a:rPr lang="en-US" dirty="0"/>
              <a:t>Contribution to a more sustainable and efficient energy future.</a:t>
            </a:r>
          </a:p>
        </p:txBody>
      </p:sp>
    </p:spTree>
    <p:extLst>
      <p:ext uri="{BB962C8B-B14F-4D97-AF65-F5344CB8AC3E}">
        <p14:creationId xmlns:p14="http://schemas.microsoft.com/office/powerpoint/2010/main" val="370021419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3F080-CF67-9809-BAFE-279CC13B062D}"/>
              </a:ext>
            </a:extLst>
          </p:cNvPr>
          <p:cNvSpPr>
            <a:spLocks noGrp="1"/>
          </p:cNvSpPr>
          <p:nvPr>
            <p:ph type="title"/>
          </p:nvPr>
        </p:nvSpPr>
        <p:spPr/>
        <p:txBody>
          <a:bodyPr/>
          <a:lstStyle/>
          <a:p>
            <a:r>
              <a:rPr lang="en-US" dirty="0"/>
              <a:t>6. Mission</a:t>
            </a:r>
          </a:p>
        </p:txBody>
      </p:sp>
      <p:sp>
        <p:nvSpPr>
          <p:cNvPr id="3" name="Content Placeholder 2">
            <a:extLst>
              <a:ext uri="{FF2B5EF4-FFF2-40B4-BE49-F238E27FC236}">
                <a16:creationId xmlns:a16="http://schemas.microsoft.com/office/drawing/2014/main" id="{A6D4D3AA-968F-156E-5E1E-52A7BCB5EDE9}"/>
              </a:ext>
            </a:extLst>
          </p:cNvPr>
          <p:cNvSpPr>
            <a:spLocks noGrp="1"/>
          </p:cNvSpPr>
          <p:nvPr>
            <p:ph idx="1"/>
          </p:nvPr>
        </p:nvSpPr>
        <p:spPr/>
        <p:txBody>
          <a:bodyPr/>
          <a:lstStyle/>
          <a:p>
            <a:r>
              <a:rPr lang="en-US" dirty="0"/>
              <a:t>Outline the mission and goals related to electricity price prediction:     </a:t>
            </a:r>
          </a:p>
          <a:p>
            <a:r>
              <a:rPr lang="en-US" dirty="0"/>
              <a:t>Enhancing predictive accuracy and reliability.</a:t>
            </a:r>
          </a:p>
          <a:p>
            <a:r>
              <a:rPr lang="en-US" dirty="0"/>
              <a:t>Promoting transparency and fairness in energy markets.</a:t>
            </a:r>
          </a:p>
          <a:p>
            <a:r>
              <a:rPr lang="en-US" dirty="0"/>
              <a:t>Facilitating the transition to cleaner and more sustainable energy sources.</a:t>
            </a:r>
          </a:p>
        </p:txBody>
      </p:sp>
    </p:spTree>
    <p:extLst>
      <p:ext uri="{BB962C8B-B14F-4D97-AF65-F5344CB8AC3E}">
        <p14:creationId xmlns:p14="http://schemas.microsoft.com/office/powerpoint/2010/main" val="308000634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840B-8DC7-7C26-937A-4A9C646A9FF9}"/>
              </a:ext>
            </a:extLst>
          </p:cNvPr>
          <p:cNvSpPr>
            <a:spLocks noGrp="1"/>
          </p:cNvSpPr>
          <p:nvPr>
            <p:ph type="title"/>
          </p:nvPr>
        </p:nvSpPr>
        <p:spPr/>
        <p:txBody>
          <a:bodyPr/>
          <a:lstStyle/>
          <a:p>
            <a:r>
              <a:rPr lang="en-US" dirty="0"/>
              <a:t>7. Advantages</a:t>
            </a:r>
          </a:p>
        </p:txBody>
      </p:sp>
      <p:sp>
        <p:nvSpPr>
          <p:cNvPr id="3" name="Content Placeholder 2">
            <a:extLst>
              <a:ext uri="{FF2B5EF4-FFF2-40B4-BE49-F238E27FC236}">
                <a16:creationId xmlns:a16="http://schemas.microsoft.com/office/drawing/2014/main" id="{10B3A5C9-8FA7-1000-0FA1-8AA0E53EFC0B}"/>
              </a:ext>
            </a:extLst>
          </p:cNvPr>
          <p:cNvSpPr>
            <a:spLocks noGrp="1"/>
          </p:cNvSpPr>
          <p:nvPr>
            <p:ph idx="1"/>
          </p:nvPr>
        </p:nvSpPr>
        <p:spPr/>
        <p:txBody>
          <a:bodyPr/>
          <a:lstStyle/>
          <a:p>
            <a:r>
              <a:rPr lang="en-US" dirty="0"/>
              <a:t>Highlight the advantages of electricity price prediction:</a:t>
            </a:r>
          </a:p>
          <a:p>
            <a:r>
              <a:rPr lang="en-US" dirty="0"/>
              <a:t>Informed decision-making for businesses and consumers.</a:t>
            </a:r>
          </a:p>
          <a:p>
            <a:r>
              <a:rPr lang="en-US" dirty="0"/>
              <a:t>Reduced operational costs for utilities.</a:t>
            </a:r>
          </a:p>
          <a:p>
            <a:r>
              <a:rPr lang="en-US" dirty="0"/>
              <a:t> Improved grid stability and resilience.</a:t>
            </a:r>
          </a:p>
        </p:txBody>
      </p:sp>
    </p:spTree>
    <p:extLst>
      <p:ext uri="{BB962C8B-B14F-4D97-AF65-F5344CB8AC3E}">
        <p14:creationId xmlns:p14="http://schemas.microsoft.com/office/powerpoint/2010/main" val="2825476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1033-5BA5-6DE5-0837-E3BD6CFC74D1}"/>
              </a:ext>
            </a:extLst>
          </p:cNvPr>
          <p:cNvSpPr>
            <a:spLocks noGrp="1"/>
          </p:cNvSpPr>
          <p:nvPr>
            <p:ph type="title"/>
          </p:nvPr>
        </p:nvSpPr>
        <p:spPr/>
        <p:txBody>
          <a:bodyPr/>
          <a:lstStyle/>
          <a:p>
            <a:r>
              <a:rPr lang="en-US" dirty="0"/>
              <a:t>8. Disadvantages</a:t>
            </a:r>
          </a:p>
        </p:txBody>
      </p:sp>
      <p:sp>
        <p:nvSpPr>
          <p:cNvPr id="3" name="Content Placeholder 2">
            <a:extLst>
              <a:ext uri="{FF2B5EF4-FFF2-40B4-BE49-F238E27FC236}">
                <a16:creationId xmlns:a16="http://schemas.microsoft.com/office/drawing/2014/main" id="{FAABD74A-2543-74AC-A1DB-A953BA1F8F11}"/>
              </a:ext>
            </a:extLst>
          </p:cNvPr>
          <p:cNvSpPr>
            <a:spLocks noGrp="1"/>
          </p:cNvSpPr>
          <p:nvPr>
            <p:ph idx="1"/>
          </p:nvPr>
        </p:nvSpPr>
        <p:spPr/>
        <p:txBody>
          <a:bodyPr/>
          <a:lstStyle/>
          <a:p>
            <a:r>
              <a:rPr lang="en-US" dirty="0"/>
              <a:t>Acknowledge the potential disadvantages and challenges:</a:t>
            </a:r>
          </a:p>
          <a:p>
            <a:r>
              <a:rPr lang="en-US" dirty="0"/>
              <a:t>Uncertainties due to external factors (e.g., weather events).</a:t>
            </a:r>
          </a:p>
          <a:p>
            <a:r>
              <a:rPr lang="en-US" dirty="0"/>
              <a:t> Ethical concerns regarding data privacy and market manipulation.</a:t>
            </a:r>
          </a:p>
          <a:p>
            <a:r>
              <a:rPr lang="en-US" dirty="0"/>
              <a:t> Technological limitations and model inaccuracies.</a:t>
            </a:r>
          </a:p>
        </p:txBody>
      </p:sp>
    </p:spTree>
    <p:extLst>
      <p:ext uri="{BB962C8B-B14F-4D97-AF65-F5344CB8AC3E}">
        <p14:creationId xmlns:p14="http://schemas.microsoft.com/office/powerpoint/2010/main" val="39444003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E032-6708-C052-479E-7D9EDE7974A6}"/>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23BDB65F-F76C-4986-9678-E353684C9479}"/>
              </a:ext>
            </a:extLst>
          </p:cNvPr>
          <p:cNvSpPr>
            <a:spLocks noGrp="1"/>
          </p:cNvSpPr>
          <p:nvPr>
            <p:ph idx="1"/>
          </p:nvPr>
        </p:nvSpPr>
        <p:spPr/>
        <p:txBody>
          <a:bodyPr/>
          <a:lstStyle/>
          <a:p>
            <a:r>
              <a:rPr lang="en-US" dirty="0"/>
              <a:t> Briefly introduce the concept of electricity price prediction.  </a:t>
            </a:r>
          </a:p>
          <a:p>
            <a:r>
              <a:rPr lang="en-US" dirty="0"/>
              <a:t> Highlight the importance of accurate price predictions in the energy     sector.</a:t>
            </a:r>
          </a:p>
        </p:txBody>
      </p:sp>
    </p:spTree>
    <p:extLst>
      <p:ext uri="{BB962C8B-B14F-4D97-AF65-F5344CB8AC3E}">
        <p14:creationId xmlns:p14="http://schemas.microsoft.com/office/powerpoint/2010/main" val="733177938"/>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E032-6708-C052-479E-7D9EDE7974A6}"/>
              </a:ext>
            </a:extLst>
          </p:cNvPr>
          <p:cNvSpPr>
            <a:spLocks noGrp="1"/>
          </p:cNvSpPr>
          <p:nvPr>
            <p:ph type="title"/>
          </p:nvPr>
        </p:nvSpPr>
        <p:spPr/>
        <p:txBody>
          <a:bodyPr/>
          <a:lstStyle/>
          <a:p>
            <a:r>
              <a:rPr lang="en-US" dirty="0"/>
              <a:t>2. Futures</a:t>
            </a:r>
          </a:p>
        </p:txBody>
      </p:sp>
      <p:sp>
        <p:nvSpPr>
          <p:cNvPr id="3" name="Content Placeholder 2">
            <a:extLst>
              <a:ext uri="{FF2B5EF4-FFF2-40B4-BE49-F238E27FC236}">
                <a16:creationId xmlns:a16="http://schemas.microsoft.com/office/drawing/2014/main" id="{23BDB65F-F76C-4986-9678-E353684C9479}"/>
              </a:ext>
            </a:extLst>
          </p:cNvPr>
          <p:cNvSpPr>
            <a:spLocks noGrp="1"/>
          </p:cNvSpPr>
          <p:nvPr>
            <p:ph idx="1"/>
          </p:nvPr>
        </p:nvSpPr>
        <p:spPr/>
        <p:txBody>
          <a:bodyPr/>
          <a:lstStyle/>
          <a:p>
            <a:r>
              <a:rPr lang="en-US" dirty="0"/>
              <a:t>Discuss the methods and technologies used in electricity price prediction.  </a:t>
            </a:r>
          </a:p>
          <a:p>
            <a:r>
              <a:rPr lang="en-US" dirty="0"/>
              <a:t>Explain the role of historical data, machine learning, and statistical models.</a:t>
            </a:r>
          </a:p>
        </p:txBody>
      </p:sp>
    </p:spTree>
    <p:extLst>
      <p:ext uri="{BB962C8B-B14F-4D97-AF65-F5344CB8AC3E}">
        <p14:creationId xmlns:p14="http://schemas.microsoft.com/office/powerpoint/2010/main" val="317520471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26352-38A5-0AD8-710D-1049F567E36C}"/>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1FC5AABE-86B1-5379-9794-614E9A2A1A49}"/>
              </a:ext>
            </a:extLst>
          </p:cNvPr>
          <p:cNvSpPr>
            <a:spLocks noGrp="1"/>
          </p:cNvSpPr>
          <p:nvPr>
            <p:ph idx="1"/>
          </p:nvPr>
        </p:nvSpPr>
        <p:spPr/>
        <p:txBody>
          <a:bodyPr>
            <a:normAutofit fontScale="85000" lnSpcReduction="20000"/>
          </a:bodyPr>
          <a:lstStyle/>
          <a:p>
            <a:r>
              <a:rPr lang="en-US" dirty="0"/>
              <a:t>Abstract Electricity is central to many parts of life in modern societies and will become even more so as its role in transport and heating expands through technologies such as electric vehicles and heat pumps. Power generation is currently the largest source of carbon dioxide (CO2) emissions globally, but it is also the sector that is leading the transition to net zero emissions through the rapid ramping up of renewables such as solar and wind. At the same time, the current global energy crisis has placed electricity security and affordability high on the political agenda in many countries. The International Energy Agency’s Electricity Market Report 2023 offers a deep analysis of recent policies, trends and market developments. It also provides forecasts through 2025 for electricity demand, supply and CO2 emissions – with a detailed study of the evolving generation mix. This year’s report contains a comprehensive analysis of developments in Europe, which faced a variety of energy crises in 2022. The Asia Pacific region also receives special focus, with its fast-growing electricity demand and accelerating clean energy deployment. The IEA’s Electricity Market Report has been published since 2020. Its relevance goes beyond energy and climate issues, since electricity supply impacts economies, regional development, the budgets of businesses and households, and many other areas. It is indispensable reading for anyone interested in the multifaceted importance of energy in our economies and societies today.</a:t>
            </a:r>
          </a:p>
        </p:txBody>
      </p:sp>
    </p:spTree>
    <p:extLst>
      <p:ext uri="{BB962C8B-B14F-4D97-AF65-F5344CB8AC3E}">
        <p14:creationId xmlns:p14="http://schemas.microsoft.com/office/powerpoint/2010/main" val="40594451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31F92-22FA-DAC4-E4A6-D0CC66AA7F34}"/>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9BF7541A-8DE0-F667-EEA6-CCAEB309EBEF}"/>
              </a:ext>
            </a:extLst>
          </p:cNvPr>
          <p:cNvSpPr>
            <a:spLocks noGrp="1"/>
          </p:cNvSpPr>
          <p:nvPr>
            <p:ph idx="1"/>
          </p:nvPr>
        </p:nvSpPr>
        <p:spPr/>
        <p:txBody>
          <a:bodyPr>
            <a:normAutofit fontScale="85000" lnSpcReduction="10000"/>
          </a:bodyPr>
          <a:lstStyle/>
          <a:p>
            <a:r>
              <a:rPr lang="en-US" dirty="0"/>
              <a:t>World electricity demand remained resilient in 2022 amid the global energy crisis triggered by Russia’s invasion of Ukraine. Demand rose by almost 2% compared with the 2.4% average growth rate seen over the period 2015-2019. The electrification of the transport and heating sectors continued to accelerate globally, with record numbers of electric vehicles and heat pumps sold in 2022 contributing to growth. Nevertheless, economies around the world, in the midst of recovering from the impacts of Covid-19, were battered by record-high energy prices. Soaring prices for energy commodities, including natural gas and coal, sharply escalated power generation costs and contributed to a rapid rise in inflation. Economic slowdowns and high electricity prices stifled electricity demand growth in most regions around the world. Electricity consumption in the European Union recorded a sharp 3.5% decline year-on-year (y-o-y) in 2022 as the region was particularly hard hit by high energy prices, which led to significant demand destruction among industrial consumers. Exceptionally mild winter added further downward pressure on electricity consumption. This was the EU’s second largest percentage decrease in electricity demand since the global financial crisis in 2009 – with the largest being the exceptional contraction due to the Covid-19 shock in 2020.</a:t>
            </a:r>
          </a:p>
        </p:txBody>
      </p:sp>
    </p:spTree>
    <p:extLst>
      <p:ext uri="{BB962C8B-B14F-4D97-AF65-F5344CB8AC3E}">
        <p14:creationId xmlns:p14="http://schemas.microsoft.com/office/powerpoint/2010/main" val="346819819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1900-709A-E949-1C05-FC0677744A93}"/>
              </a:ext>
            </a:extLst>
          </p:cNvPr>
          <p:cNvSpPr>
            <a:spLocks noGrp="1"/>
          </p:cNvSpPr>
          <p:nvPr>
            <p:ph type="title"/>
          </p:nvPr>
        </p:nvSpPr>
        <p:spPr/>
        <p:txBody>
          <a:bodyPr/>
          <a:lstStyle/>
          <a:p>
            <a:r>
              <a:rPr lang="en-US" dirty="0"/>
              <a:t>GLOBAL OVERVIEW</a:t>
            </a:r>
          </a:p>
        </p:txBody>
      </p:sp>
      <p:sp>
        <p:nvSpPr>
          <p:cNvPr id="3" name="Content Placeholder 2">
            <a:extLst>
              <a:ext uri="{FF2B5EF4-FFF2-40B4-BE49-F238E27FC236}">
                <a16:creationId xmlns:a16="http://schemas.microsoft.com/office/drawing/2014/main" id="{CF33F32C-4D7A-B05C-57D0-704265B5FA31}"/>
              </a:ext>
            </a:extLst>
          </p:cNvPr>
          <p:cNvSpPr>
            <a:spLocks noGrp="1"/>
          </p:cNvSpPr>
          <p:nvPr>
            <p:ph idx="1"/>
          </p:nvPr>
        </p:nvSpPr>
        <p:spPr/>
        <p:txBody>
          <a:bodyPr>
            <a:normAutofit fontScale="85000" lnSpcReduction="10000"/>
          </a:bodyPr>
          <a:lstStyle/>
          <a:p>
            <a:r>
              <a:rPr lang="en-US" dirty="0"/>
              <a:t>energy crisis sparked by the Russian Federation’s (hereafter “Russia”) invasion of Ukraine has been </a:t>
            </a:r>
            <a:r>
              <a:rPr lang="en-US" dirty="0" err="1"/>
              <a:t>characterised</a:t>
            </a:r>
            <a:r>
              <a:rPr lang="en-US" dirty="0"/>
              <a:t> by record-high commodity prices, weaker economic growth and high inflation. Higher fuel prices increased the cost of electricity generation around the world, putting downward pressure on consumption in many regions. Despite the worsening crisis, global electricity demand remained relatively resilient, growing by almost 2% in 2022.By 2025, for the first time in history, Asia will account for half of the world’s electricity consumption and one-third of global electricity will be consumed in China. Over the outlook period, global electricity demand is set to grow at an accelerated pace, by an </a:t>
            </a:r>
            <a:r>
              <a:rPr lang="en-US" dirty="0" err="1"/>
              <a:t>annualised</a:t>
            </a:r>
            <a:r>
              <a:rPr lang="en-US" dirty="0"/>
              <a:t> 3%, as electricity consumption increases in emerging markets and developing economies (EMDEs), led by the People’s Republic of China (hereafter “China”), India and Southeast Asia. As the energy crisis abates, global electricity demand growth is set to rise from 2.6% in 2023 to an average 3.2% in 2024-2025. This stronger growth is well above the pre-pandemic rate of 2.4% observed in the 2015-2019 period. Indeed, by 2025 demand will increase by 2 500 </a:t>
            </a:r>
            <a:r>
              <a:rPr lang="en-US" dirty="0" err="1"/>
              <a:t>TWh</a:t>
            </a:r>
            <a:r>
              <a:rPr lang="en-US" dirty="0"/>
              <a:t> from 2022 levels, which means that over the next three years the electricity consumption added each year is roughly equivalent to that of the United Kingdom and Germany combined. More than half of the increase will come from China. The remaining growth will largely take place in India and Southeast Asia. </a:t>
            </a:r>
          </a:p>
        </p:txBody>
      </p:sp>
    </p:spTree>
    <p:extLst>
      <p:ext uri="{BB962C8B-B14F-4D97-AF65-F5344CB8AC3E}">
        <p14:creationId xmlns:p14="http://schemas.microsoft.com/office/powerpoint/2010/main" val="7679517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040BF5E-9EEB-C3A0-1105-BD5ED74075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5209" y="2052638"/>
            <a:ext cx="6983357" cy="41957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1779882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078C2D-E0A7-0BEC-95AC-61B6DA0310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6576" y="2052638"/>
            <a:ext cx="8520624" cy="41957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1344789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0D536-8036-0B98-01A6-502E9ACB79FA}"/>
              </a:ext>
            </a:extLst>
          </p:cNvPr>
          <p:cNvSpPr>
            <a:spLocks noGrp="1"/>
          </p:cNvSpPr>
          <p:nvPr>
            <p:ph type="title"/>
          </p:nvPr>
        </p:nvSpPr>
        <p:spPr/>
        <p:txBody>
          <a:bodyPr/>
          <a:lstStyle/>
          <a:p>
            <a:r>
              <a:rPr lang="en-US" dirty="0"/>
              <a:t>3. Uses</a:t>
            </a:r>
          </a:p>
        </p:txBody>
      </p:sp>
      <p:sp>
        <p:nvSpPr>
          <p:cNvPr id="3" name="Content Placeholder 2">
            <a:extLst>
              <a:ext uri="{FF2B5EF4-FFF2-40B4-BE49-F238E27FC236}">
                <a16:creationId xmlns:a16="http://schemas.microsoft.com/office/drawing/2014/main" id="{D518B409-60ED-54BD-44CD-375651E41523}"/>
              </a:ext>
            </a:extLst>
          </p:cNvPr>
          <p:cNvSpPr>
            <a:spLocks noGrp="1"/>
          </p:cNvSpPr>
          <p:nvPr>
            <p:ph idx="1"/>
          </p:nvPr>
        </p:nvSpPr>
        <p:spPr/>
        <p:txBody>
          <a:bodyPr/>
          <a:lstStyle/>
          <a:p>
            <a:r>
              <a:rPr lang="en-US" dirty="0"/>
              <a:t> Describe the various applications of electricity price prediction:  </a:t>
            </a:r>
          </a:p>
          <a:p>
            <a:r>
              <a:rPr lang="en-US" dirty="0"/>
              <a:t> Energy market trading and investment decisions.    </a:t>
            </a:r>
          </a:p>
          <a:p>
            <a:r>
              <a:rPr lang="en-US" dirty="0"/>
              <a:t> Energy consumption optimization for consumers.    </a:t>
            </a:r>
          </a:p>
          <a:p>
            <a:r>
              <a:rPr lang="en-US" dirty="0"/>
              <a:t> Grid management and capacity planning for utilities.</a:t>
            </a:r>
          </a:p>
        </p:txBody>
      </p:sp>
    </p:spTree>
    <p:extLst>
      <p:ext uri="{BB962C8B-B14F-4D97-AF65-F5344CB8AC3E}">
        <p14:creationId xmlns:p14="http://schemas.microsoft.com/office/powerpoint/2010/main" val="318660805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TM02836342[[fn=Ion]]</Template>
  <TotalTime>58</TotalTime>
  <Words>1029</Words>
  <Application>Microsoft Office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vt:lpstr>
      <vt:lpstr>Wingdings 3</vt:lpstr>
      <vt:lpstr>Ion</vt:lpstr>
      <vt:lpstr>Electricity prices prediction</vt:lpstr>
      <vt:lpstr>1. Introduction</vt:lpstr>
      <vt:lpstr>2. Futures</vt:lpstr>
      <vt:lpstr>Abstract</vt:lpstr>
      <vt:lpstr>EXECUTIVE SUMMARY</vt:lpstr>
      <vt:lpstr>GLOBAL OVERVIEW</vt:lpstr>
      <vt:lpstr>PowerPoint Presentation</vt:lpstr>
      <vt:lpstr>PowerPoint Presentation</vt:lpstr>
      <vt:lpstr>3. Uses</vt:lpstr>
      <vt:lpstr>4. Value</vt:lpstr>
      <vt:lpstr>5. Vision</vt:lpstr>
      <vt:lpstr>6. Mission</vt:lpstr>
      <vt:lpstr>7. Advantages</vt:lpstr>
      <vt:lpstr>8. Disadvantages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Electricity prices pridection</dc:title>
  <dc:creator>LOVELY TAMIL</dc:creator>
  <cp:lastModifiedBy>LOVELY TAMIL</cp:lastModifiedBy>
  <cp:revision>7</cp:revision>
  <dcterms:created xsi:type="dcterms:W3CDTF">2023-09-26T08:43:06Z</dcterms:created>
  <dcterms:modified xsi:type="dcterms:W3CDTF">2023-09-26T09:41:52Z</dcterms:modified>
</cp:coreProperties>
</file>