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D7FD73-7FD6-4CCA-818A-8085CCC5D763}">
  <a:tblStyle styleId="{C9D7FD73-7FD6-4CCA-818A-8085CCC5D7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c4f6f590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c4f6f590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c4f6f590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c4f6f590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Изучение влажности атмосферы океана позволяет глубже понять климатические процессы и их влияние на экосистемы, погоду и глобальные изменения климата. Влажность атмосферы играет ключевую роль в формировании климатических условий, влияя на образование облаков, осадки и температуру. Это, в свою очередь, может приводить к экстремальным погодным явлениям, таким как ураганы и ливни.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Влага в атмосфере также влияет на процессы испарения и конденсации, а понимание этих процессов важно для прогнозирования осадков и других климатических условий, что непосредственно связано с сельским хозяйством и продовольственной безопасностью. Кроме того, исследование влажности способствует моделированию климатических изменений и оценке их воздействия на планету, что имеет значение для разработки стратегий адаптации и смягчения последствий изменения климата.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(( (Эту часть не знаю, стоит ли вставлять, как будто это всё и так очевидно, но хз)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Методы машинного обучения - удобный инструмент для восстановления климатических данных. Они позволяют моделировать сложные нелинейные зависимости между множеством факторов, таких как температура, давление и скорость ветра, что значительно повышает точность прогнозов. Адаптивные модели машинного обучения могут обновляться по мере поступления новых данных, что особенно важно в условиях изменчивого климата. Использование этих методов также способствует прогнозированию будущих изменений влажности и других климатических параметров, что помогает в разработке стратегий управления рисками и подготовке к экстремальным погодным явлениям.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)).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c4f6f590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c4f6f590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работе была использована коллекция данных DISO3, унаследованная от ICOADS (International Comprehensive Ocean-Atmosphere Data Set), которая содержит данные о морской поверхности и сопутствующие метеорологические наблюдения.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DISO3 содержит отфильтрованные и очищенные данные и дополнительные расчетные переменные относительной влажности атмосферы (rh) над океаном и локальной высоты солнца (hsun) в точке наблюдения.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коллекции DISO3 покрывают период с 1880г. по 2017г.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c587307c8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c587307c8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(*По щелчку картинка распределения измерений меняется на картинку </a:t>
            </a:r>
            <a:r>
              <a:rPr b="1" lang="ru"/>
              <a:t>отфильтрованных </a:t>
            </a:r>
            <a:r>
              <a:rPr lang="ru"/>
              <a:t>измерений)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Была отфильтрована часть исходных данных, относящихся к наземным наблюдениям.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c587307c8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c587307c8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c587307c8_5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c587307c8_5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c74b2f9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c74b2f9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можно уменьшить сетку или иначе выделять регионы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c587307c8_5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c587307c8_5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BFBFF"/>
            </a:gs>
            <a:gs pos="100000">
              <a:srgbClr val="CBD5FF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69900" y="727000"/>
            <a:ext cx="7804200" cy="1116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180">
                <a:solidFill>
                  <a:srgbClr val="353A50"/>
                </a:solidFill>
              </a:rPr>
              <a:t>Восстановление относительной влажности атмосферы над океаном</a:t>
            </a:r>
            <a:endParaRPr b="1" sz="3180">
              <a:solidFill>
                <a:srgbClr val="353A5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12550"/>
            <a:ext cx="8343300" cy="1231500"/>
          </a:xfrm>
          <a:prstGeom prst="rect">
            <a:avLst/>
          </a:prstGeom>
          <a:ln>
            <a:noFill/>
          </a:ln>
          <a:effectLst>
            <a:outerShdw blurRad="371475" rotWithShape="0" algn="bl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302">
                <a:solidFill>
                  <a:srgbClr val="EAEAF3"/>
                </a:solidFill>
              </a:rPr>
              <a:t>Научный руководитель:</a:t>
            </a:r>
            <a:endParaRPr sz="1302">
              <a:solidFill>
                <a:srgbClr val="EAEAF3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302">
                <a:solidFill>
                  <a:srgbClr val="EAEAF3"/>
                </a:solidFill>
              </a:rPr>
              <a:t>Криницкий Михаил Алексеевич</a:t>
            </a:r>
            <a:endParaRPr sz="1302">
              <a:solidFill>
                <a:srgbClr val="EAEAF3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rgbClr val="EAEAF3"/>
              </a:solidFill>
              <a:highlight>
                <a:srgbClr val="070709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302">
                <a:solidFill>
                  <a:srgbClr val="EAEAF3"/>
                </a:solidFill>
              </a:rPr>
              <a:t>Выполнили: 		</a:t>
            </a:r>
            <a:endParaRPr sz="1302">
              <a:solidFill>
                <a:srgbClr val="EAEAF3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302">
                <a:solidFill>
                  <a:srgbClr val="EAEAF3"/>
                </a:solidFill>
              </a:rPr>
              <a:t>Иванова Светлана, Захарова Лидия, </a:t>
            </a:r>
            <a:r>
              <a:rPr lang="ru" sz="1302">
                <a:solidFill>
                  <a:srgbClr val="EAEAF3"/>
                </a:solidFill>
              </a:rPr>
              <a:t>П</a:t>
            </a:r>
            <a:r>
              <a:rPr lang="ru" sz="1302">
                <a:solidFill>
                  <a:srgbClr val="EAEAF3"/>
                </a:solidFill>
              </a:rPr>
              <a:t>ятикоп Анастасия, Жарова Светлана, </a:t>
            </a:r>
            <a:r>
              <a:rPr lang="ru" sz="1302">
                <a:solidFill>
                  <a:srgbClr val="EAEAF3"/>
                </a:solidFill>
              </a:rPr>
              <a:t>Серикова Валерия</a:t>
            </a:r>
            <a:endParaRPr sz="1302">
              <a:solidFill>
                <a:srgbClr val="EAEA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24700" y="445025"/>
            <a:ext cx="801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5D74"/>
                </a:solidFill>
              </a:rPr>
              <a:t>Актуальность</a:t>
            </a:r>
            <a:endParaRPr b="1">
              <a:solidFill>
                <a:srgbClr val="435D74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66" y="1745950"/>
            <a:ext cx="2591141" cy="2148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4"/>
          <p:cNvGrpSpPr/>
          <p:nvPr/>
        </p:nvGrpSpPr>
        <p:grpSpPr>
          <a:xfrm>
            <a:off x="2823009" y="1620235"/>
            <a:ext cx="3095306" cy="2798131"/>
            <a:chOff x="3741600" y="1624725"/>
            <a:chExt cx="4341243" cy="3518777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4">
              <a:alphaModFix/>
            </a:blip>
            <a:srcRect b="0" l="-6170" r="6169" t="0"/>
            <a:stretch/>
          </p:blipFill>
          <p:spPr>
            <a:xfrm>
              <a:off x="3741600" y="1624725"/>
              <a:ext cx="4341243" cy="3518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6805825" y="3055725"/>
              <a:ext cx="559457" cy="964084"/>
            </a:xfrm>
            <a:custGeom>
              <a:rect b="b" l="l" r="r" t="t"/>
              <a:pathLst>
                <a:path extrusionOk="0" h="19273" w="9597">
                  <a:moveTo>
                    <a:pt x="4800" y="3355"/>
                  </a:moveTo>
                  <a:cubicBezTo>
                    <a:pt x="5110" y="3355"/>
                    <a:pt x="5363" y="3608"/>
                    <a:pt x="5363" y="3918"/>
                  </a:cubicBezTo>
                  <a:lnTo>
                    <a:pt x="5363" y="12121"/>
                  </a:lnTo>
                  <a:cubicBezTo>
                    <a:pt x="6556" y="12407"/>
                    <a:pt x="7345" y="13542"/>
                    <a:pt x="7203" y="14759"/>
                  </a:cubicBezTo>
                  <a:cubicBezTo>
                    <a:pt x="7059" y="15978"/>
                    <a:pt x="6026" y="16897"/>
                    <a:pt x="4800" y="16897"/>
                  </a:cubicBezTo>
                  <a:cubicBezTo>
                    <a:pt x="3571" y="16897"/>
                    <a:pt x="2539" y="15978"/>
                    <a:pt x="2394" y="14759"/>
                  </a:cubicBezTo>
                  <a:cubicBezTo>
                    <a:pt x="2253" y="13542"/>
                    <a:pt x="3042" y="12407"/>
                    <a:pt x="4234" y="12121"/>
                  </a:cubicBezTo>
                  <a:lnTo>
                    <a:pt x="4234" y="3918"/>
                  </a:lnTo>
                  <a:cubicBezTo>
                    <a:pt x="4234" y="3608"/>
                    <a:pt x="4487" y="3355"/>
                    <a:pt x="4800" y="3355"/>
                  </a:cubicBezTo>
                  <a:close/>
                  <a:moveTo>
                    <a:pt x="4800" y="1"/>
                  </a:moveTo>
                  <a:cubicBezTo>
                    <a:pt x="3219" y="1"/>
                    <a:pt x="1939" y="1281"/>
                    <a:pt x="1939" y="2861"/>
                  </a:cubicBezTo>
                  <a:lnTo>
                    <a:pt x="1939" y="10567"/>
                  </a:lnTo>
                  <a:cubicBezTo>
                    <a:pt x="723" y="11501"/>
                    <a:pt x="9" y="12943"/>
                    <a:pt x="0" y="14476"/>
                  </a:cubicBezTo>
                  <a:cubicBezTo>
                    <a:pt x="0" y="17123"/>
                    <a:pt x="2150" y="19273"/>
                    <a:pt x="4800" y="19273"/>
                  </a:cubicBezTo>
                  <a:cubicBezTo>
                    <a:pt x="7450" y="19273"/>
                    <a:pt x="9597" y="17123"/>
                    <a:pt x="9597" y="14476"/>
                  </a:cubicBezTo>
                  <a:cubicBezTo>
                    <a:pt x="9597" y="13651"/>
                    <a:pt x="9395" y="12844"/>
                    <a:pt x="9007" y="12118"/>
                  </a:cubicBezTo>
                  <a:cubicBezTo>
                    <a:pt x="8679" y="11510"/>
                    <a:pt x="8221" y="10980"/>
                    <a:pt x="7664" y="10567"/>
                  </a:cubicBezTo>
                  <a:lnTo>
                    <a:pt x="7661" y="2861"/>
                  </a:lnTo>
                  <a:cubicBezTo>
                    <a:pt x="7661" y="1281"/>
                    <a:pt x="6378" y="1"/>
                    <a:pt x="4800" y="1"/>
                  </a:cubicBezTo>
                  <a:close/>
                </a:path>
              </a:pathLst>
            </a:custGeom>
            <a:solidFill>
              <a:srgbClr val="D4A8FF"/>
            </a:solidFill>
            <a:ln cap="flat" cmpd="sng" w="19050">
              <a:solidFill>
                <a:srgbClr val="EBDF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9DEE4"/>
                </a:solidFill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903700" y="1922288"/>
              <a:ext cx="825733" cy="964092"/>
            </a:xfrm>
            <a:custGeom>
              <a:rect b="b" l="l" r="r" t="t"/>
              <a:pathLst>
                <a:path extrusionOk="0" h="11657" w="8916">
                  <a:moveTo>
                    <a:pt x="4474" y="1418"/>
                  </a:moveTo>
                  <a:cubicBezTo>
                    <a:pt x="6143" y="1418"/>
                    <a:pt x="7530" y="2804"/>
                    <a:pt x="7530" y="4474"/>
                  </a:cubicBezTo>
                  <a:cubicBezTo>
                    <a:pt x="7561" y="6175"/>
                    <a:pt x="6143" y="7561"/>
                    <a:pt x="4474" y="7561"/>
                  </a:cubicBezTo>
                  <a:cubicBezTo>
                    <a:pt x="2772" y="7561"/>
                    <a:pt x="1386" y="6175"/>
                    <a:pt x="1386" y="4474"/>
                  </a:cubicBezTo>
                  <a:cubicBezTo>
                    <a:pt x="1386" y="2804"/>
                    <a:pt x="2772" y="1418"/>
                    <a:pt x="4474" y="1418"/>
                  </a:cubicBezTo>
                  <a:close/>
                  <a:moveTo>
                    <a:pt x="4474" y="0"/>
                  </a:moveTo>
                  <a:cubicBezTo>
                    <a:pt x="2016" y="0"/>
                    <a:pt x="0" y="2017"/>
                    <a:pt x="0" y="4442"/>
                  </a:cubicBezTo>
                  <a:cubicBezTo>
                    <a:pt x="0" y="5419"/>
                    <a:pt x="315" y="6333"/>
                    <a:pt x="914" y="7120"/>
                  </a:cubicBezTo>
                  <a:lnTo>
                    <a:pt x="4190" y="11531"/>
                  </a:lnTo>
                  <a:cubicBezTo>
                    <a:pt x="4253" y="11626"/>
                    <a:pt x="4348" y="11657"/>
                    <a:pt x="4474" y="11657"/>
                  </a:cubicBezTo>
                  <a:cubicBezTo>
                    <a:pt x="4568" y="11657"/>
                    <a:pt x="4663" y="11626"/>
                    <a:pt x="4726" y="11531"/>
                  </a:cubicBezTo>
                  <a:lnTo>
                    <a:pt x="8002" y="7120"/>
                  </a:lnTo>
                  <a:cubicBezTo>
                    <a:pt x="8601" y="6333"/>
                    <a:pt x="8916" y="5419"/>
                    <a:pt x="8916" y="4442"/>
                  </a:cubicBezTo>
                  <a:cubicBezTo>
                    <a:pt x="8916" y="2017"/>
                    <a:pt x="6931" y="0"/>
                    <a:pt x="4474" y="0"/>
                  </a:cubicBezTo>
                  <a:close/>
                </a:path>
              </a:pathLst>
            </a:custGeom>
            <a:solidFill>
              <a:srgbClr val="D4A8FF"/>
            </a:solidFill>
            <a:ln cap="flat" cmpd="sng" w="9525">
              <a:solidFill>
                <a:srgbClr val="EBDF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4768707" y="2386157"/>
              <a:ext cx="607157" cy="758929"/>
            </a:xfrm>
            <a:custGeom>
              <a:rect b="b" l="l" r="r" t="t"/>
              <a:pathLst>
                <a:path extrusionOk="0" h="11657" w="8916">
                  <a:moveTo>
                    <a:pt x="4474" y="1418"/>
                  </a:moveTo>
                  <a:cubicBezTo>
                    <a:pt x="6143" y="1418"/>
                    <a:pt x="7530" y="2804"/>
                    <a:pt x="7530" y="4474"/>
                  </a:cubicBezTo>
                  <a:cubicBezTo>
                    <a:pt x="7561" y="6175"/>
                    <a:pt x="6143" y="7561"/>
                    <a:pt x="4474" y="7561"/>
                  </a:cubicBezTo>
                  <a:cubicBezTo>
                    <a:pt x="2772" y="7561"/>
                    <a:pt x="1386" y="6175"/>
                    <a:pt x="1386" y="4474"/>
                  </a:cubicBezTo>
                  <a:cubicBezTo>
                    <a:pt x="1386" y="2804"/>
                    <a:pt x="2772" y="1418"/>
                    <a:pt x="4474" y="1418"/>
                  </a:cubicBezTo>
                  <a:close/>
                  <a:moveTo>
                    <a:pt x="4474" y="0"/>
                  </a:moveTo>
                  <a:cubicBezTo>
                    <a:pt x="2016" y="0"/>
                    <a:pt x="0" y="2017"/>
                    <a:pt x="0" y="4442"/>
                  </a:cubicBezTo>
                  <a:cubicBezTo>
                    <a:pt x="0" y="5419"/>
                    <a:pt x="315" y="6333"/>
                    <a:pt x="914" y="7120"/>
                  </a:cubicBezTo>
                  <a:lnTo>
                    <a:pt x="4190" y="11531"/>
                  </a:lnTo>
                  <a:cubicBezTo>
                    <a:pt x="4253" y="11626"/>
                    <a:pt x="4348" y="11657"/>
                    <a:pt x="4474" y="11657"/>
                  </a:cubicBezTo>
                  <a:cubicBezTo>
                    <a:pt x="4568" y="11657"/>
                    <a:pt x="4663" y="11626"/>
                    <a:pt x="4726" y="11531"/>
                  </a:cubicBezTo>
                  <a:lnTo>
                    <a:pt x="8002" y="7120"/>
                  </a:lnTo>
                  <a:cubicBezTo>
                    <a:pt x="8601" y="6333"/>
                    <a:pt x="8916" y="5419"/>
                    <a:pt x="8916" y="4442"/>
                  </a:cubicBezTo>
                  <a:cubicBezTo>
                    <a:pt x="8916" y="2017"/>
                    <a:pt x="6931" y="0"/>
                    <a:pt x="4474" y="0"/>
                  </a:cubicBezTo>
                  <a:close/>
                </a:path>
              </a:pathLst>
            </a:custGeom>
            <a:solidFill>
              <a:srgbClr val="D4A8FF"/>
            </a:solidFill>
            <a:ln cap="flat" cmpd="sng" w="9525">
              <a:solidFill>
                <a:srgbClr val="EBDF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14"/>
            <p:cNvGrpSpPr/>
            <p:nvPr/>
          </p:nvGrpSpPr>
          <p:grpSpPr>
            <a:xfrm>
              <a:off x="6073462" y="2061127"/>
              <a:ext cx="486219" cy="464937"/>
              <a:chOff x="3270450" y="3213625"/>
              <a:chExt cx="483175" cy="481850"/>
            </a:xfrm>
          </p:grpSpPr>
          <p:sp>
            <p:nvSpPr>
              <p:cNvPr id="68" name="Google Shape;68;p14"/>
              <p:cNvSpPr/>
              <p:nvPr/>
            </p:nvSpPr>
            <p:spPr>
              <a:xfrm>
                <a:off x="3392550" y="3335025"/>
                <a:ext cx="239050" cy="239050"/>
              </a:xfrm>
              <a:custGeom>
                <a:rect b="b" l="l" r="r" t="t"/>
                <a:pathLst>
                  <a:path extrusionOk="0" h="9562" w="9562">
                    <a:moveTo>
                      <a:pt x="4782" y="1"/>
                    </a:moveTo>
                    <a:cubicBezTo>
                      <a:pt x="2142" y="1"/>
                      <a:pt x="1" y="2139"/>
                      <a:pt x="1" y="4780"/>
                    </a:cubicBezTo>
                    <a:cubicBezTo>
                      <a:pt x="1" y="7421"/>
                      <a:pt x="2142" y="9562"/>
                      <a:pt x="4782" y="9562"/>
                    </a:cubicBezTo>
                    <a:cubicBezTo>
                      <a:pt x="7420" y="9562"/>
                      <a:pt x="9561" y="7421"/>
                      <a:pt x="9561" y="4780"/>
                    </a:cubicBezTo>
                    <a:cubicBezTo>
                      <a:pt x="9561" y="2139"/>
                      <a:pt x="7420" y="1"/>
                      <a:pt x="4782" y="1"/>
                    </a:cubicBezTo>
                    <a:close/>
                  </a:path>
                </a:pathLst>
              </a:custGeom>
              <a:solidFill>
                <a:srgbClr val="464C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3270450" y="3213625"/>
                <a:ext cx="483175" cy="481850"/>
              </a:xfrm>
              <a:custGeom>
                <a:rect b="b" l="l" r="r" t="t"/>
                <a:pathLst>
                  <a:path extrusionOk="0" h="19274" w="19327">
                    <a:moveTo>
                      <a:pt x="9666" y="3728"/>
                    </a:moveTo>
                    <a:cubicBezTo>
                      <a:pt x="12925" y="3728"/>
                      <a:pt x="15575" y="6378"/>
                      <a:pt x="15575" y="9636"/>
                    </a:cubicBezTo>
                    <a:cubicBezTo>
                      <a:pt x="15575" y="12894"/>
                      <a:pt x="12925" y="15547"/>
                      <a:pt x="9666" y="15547"/>
                    </a:cubicBezTo>
                    <a:cubicBezTo>
                      <a:pt x="6405" y="15547"/>
                      <a:pt x="3755" y="12894"/>
                      <a:pt x="3755" y="9636"/>
                    </a:cubicBezTo>
                    <a:cubicBezTo>
                      <a:pt x="3755" y="6378"/>
                      <a:pt x="6405" y="3728"/>
                      <a:pt x="9666" y="3728"/>
                    </a:cubicBezTo>
                    <a:close/>
                    <a:moveTo>
                      <a:pt x="9665" y="0"/>
                    </a:moveTo>
                    <a:cubicBezTo>
                      <a:pt x="9575" y="0"/>
                      <a:pt x="9484" y="22"/>
                      <a:pt x="9402" y="66"/>
                    </a:cubicBezTo>
                    <a:lnTo>
                      <a:pt x="7532" y="1054"/>
                    </a:lnTo>
                    <a:lnTo>
                      <a:pt x="5418" y="1054"/>
                    </a:lnTo>
                    <a:cubicBezTo>
                      <a:pt x="5231" y="1054"/>
                      <a:pt x="5056" y="1144"/>
                      <a:pt x="4954" y="1301"/>
                    </a:cubicBezTo>
                    <a:lnTo>
                      <a:pt x="3752" y="3053"/>
                    </a:lnTo>
                    <a:lnTo>
                      <a:pt x="1879" y="4041"/>
                    </a:lnTo>
                    <a:cubicBezTo>
                      <a:pt x="1717" y="4128"/>
                      <a:pt x="1605" y="4288"/>
                      <a:pt x="1584" y="4474"/>
                    </a:cubicBezTo>
                    <a:lnTo>
                      <a:pt x="1328" y="6588"/>
                    </a:lnTo>
                    <a:lnTo>
                      <a:pt x="127" y="8341"/>
                    </a:lnTo>
                    <a:cubicBezTo>
                      <a:pt x="24" y="8491"/>
                      <a:pt x="0" y="8687"/>
                      <a:pt x="67" y="8859"/>
                    </a:cubicBezTo>
                    <a:lnTo>
                      <a:pt x="816" y="10852"/>
                    </a:lnTo>
                    <a:lnTo>
                      <a:pt x="560" y="12966"/>
                    </a:lnTo>
                    <a:cubicBezTo>
                      <a:pt x="536" y="13150"/>
                      <a:pt x="606" y="13334"/>
                      <a:pt x="744" y="13457"/>
                    </a:cubicBezTo>
                    <a:lnTo>
                      <a:pt x="2325" y="14869"/>
                    </a:lnTo>
                    <a:lnTo>
                      <a:pt x="3075" y="16860"/>
                    </a:lnTo>
                    <a:cubicBezTo>
                      <a:pt x="3141" y="17034"/>
                      <a:pt x="3289" y="17164"/>
                      <a:pt x="3466" y="17209"/>
                    </a:cubicBezTo>
                    <a:lnTo>
                      <a:pt x="5520" y="17718"/>
                    </a:lnTo>
                    <a:lnTo>
                      <a:pt x="7101" y="19130"/>
                    </a:lnTo>
                    <a:cubicBezTo>
                      <a:pt x="7205" y="19223"/>
                      <a:pt x="7340" y="19273"/>
                      <a:pt x="7477" y="19273"/>
                    </a:cubicBezTo>
                    <a:cubicBezTo>
                      <a:pt x="7523" y="19273"/>
                      <a:pt x="7568" y="19268"/>
                      <a:pt x="7613" y="19257"/>
                    </a:cubicBezTo>
                    <a:lnTo>
                      <a:pt x="9666" y="18745"/>
                    </a:lnTo>
                    <a:lnTo>
                      <a:pt x="11717" y="19254"/>
                    </a:lnTo>
                    <a:cubicBezTo>
                      <a:pt x="11759" y="19266"/>
                      <a:pt x="11807" y="19272"/>
                      <a:pt x="11853" y="19272"/>
                    </a:cubicBezTo>
                    <a:cubicBezTo>
                      <a:pt x="11991" y="19272"/>
                      <a:pt x="12124" y="19221"/>
                      <a:pt x="12229" y="19127"/>
                    </a:cubicBezTo>
                    <a:lnTo>
                      <a:pt x="13810" y="17715"/>
                    </a:lnTo>
                    <a:lnTo>
                      <a:pt x="15861" y="17206"/>
                    </a:lnTo>
                    <a:cubicBezTo>
                      <a:pt x="16041" y="17161"/>
                      <a:pt x="16186" y="17031"/>
                      <a:pt x="16252" y="16857"/>
                    </a:cubicBezTo>
                    <a:lnTo>
                      <a:pt x="17002" y="14866"/>
                    </a:lnTo>
                    <a:lnTo>
                      <a:pt x="18583" y="13454"/>
                    </a:lnTo>
                    <a:cubicBezTo>
                      <a:pt x="18721" y="13331"/>
                      <a:pt x="18791" y="13147"/>
                      <a:pt x="18766" y="12963"/>
                    </a:cubicBezTo>
                    <a:lnTo>
                      <a:pt x="18514" y="10849"/>
                    </a:lnTo>
                    <a:lnTo>
                      <a:pt x="19263" y="8856"/>
                    </a:lnTo>
                    <a:cubicBezTo>
                      <a:pt x="19327" y="8684"/>
                      <a:pt x="19306" y="8491"/>
                      <a:pt x="19200" y="8338"/>
                    </a:cubicBezTo>
                    <a:lnTo>
                      <a:pt x="18002" y="6588"/>
                    </a:lnTo>
                    <a:lnTo>
                      <a:pt x="17746" y="4471"/>
                    </a:lnTo>
                    <a:cubicBezTo>
                      <a:pt x="17725" y="4288"/>
                      <a:pt x="17613" y="4128"/>
                      <a:pt x="17451" y="4041"/>
                    </a:cubicBezTo>
                    <a:lnTo>
                      <a:pt x="15578" y="3050"/>
                    </a:lnTo>
                    <a:lnTo>
                      <a:pt x="14379" y="1298"/>
                    </a:lnTo>
                    <a:cubicBezTo>
                      <a:pt x="14274" y="1144"/>
                      <a:pt x="14099" y="1054"/>
                      <a:pt x="13912" y="1054"/>
                    </a:cubicBezTo>
                    <a:lnTo>
                      <a:pt x="11798" y="1054"/>
                    </a:lnTo>
                    <a:lnTo>
                      <a:pt x="9928" y="66"/>
                    </a:lnTo>
                    <a:cubicBezTo>
                      <a:pt x="9846" y="22"/>
                      <a:pt x="9755" y="0"/>
                      <a:pt x="9665" y="0"/>
                    </a:cubicBezTo>
                    <a:close/>
                  </a:path>
                </a:pathLst>
              </a:custGeom>
              <a:solidFill>
                <a:srgbClr val="464C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70" name="Google Shape;70;p14"/>
            <p:cNvGrpSpPr/>
            <p:nvPr/>
          </p:nvGrpSpPr>
          <p:grpSpPr>
            <a:xfrm>
              <a:off x="4902652" y="2514503"/>
              <a:ext cx="339253" cy="268649"/>
              <a:chOff x="2723867" y="2800654"/>
              <a:chExt cx="481825" cy="381550"/>
            </a:xfrm>
          </p:grpSpPr>
          <p:sp>
            <p:nvSpPr>
              <p:cNvPr id="71" name="Google Shape;71;p14"/>
              <p:cNvSpPr/>
              <p:nvPr/>
            </p:nvSpPr>
            <p:spPr>
              <a:xfrm>
                <a:off x="2958667" y="2800654"/>
                <a:ext cx="227825" cy="141025"/>
              </a:xfrm>
              <a:custGeom>
                <a:rect b="b" l="l" r="r" t="t"/>
                <a:pathLst>
                  <a:path extrusionOk="0" h="5641" w="9113">
                    <a:moveTo>
                      <a:pt x="4066" y="0"/>
                    </a:moveTo>
                    <a:cubicBezTo>
                      <a:pt x="2283" y="3"/>
                      <a:pt x="675" y="1081"/>
                      <a:pt x="0" y="2731"/>
                    </a:cubicBezTo>
                    <a:cubicBezTo>
                      <a:pt x="1527" y="2939"/>
                      <a:pt x="2912" y="3734"/>
                      <a:pt x="3861" y="4948"/>
                    </a:cubicBezTo>
                    <a:cubicBezTo>
                      <a:pt x="4331" y="4823"/>
                      <a:pt x="4810" y="4761"/>
                      <a:pt x="5287" y="4761"/>
                    </a:cubicBezTo>
                    <a:cubicBezTo>
                      <a:pt x="6338" y="4761"/>
                      <a:pt x="7378" y="5060"/>
                      <a:pt x="8281" y="5640"/>
                    </a:cubicBezTo>
                    <a:cubicBezTo>
                      <a:pt x="9112" y="2825"/>
                      <a:pt x="7002" y="0"/>
                      <a:pt x="4069" y="0"/>
                    </a:cubicBezTo>
                    <a:close/>
                  </a:path>
                </a:pathLst>
              </a:custGeom>
              <a:solidFill>
                <a:srgbClr val="464C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2723867" y="2892104"/>
                <a:ext cx="481825" cy="290100"/>
              </a:xfrm>
              <a:custGeom>
                <a:rect b="b" l="l" r="r" t="t"/>
                <a:pathLst>
                  <a:path extrusionOk="0" h="11604" w="19273">
                    <a:moveTo>
                      <a:pt x="8620" y="1"/>
                    </a:moveTo>
                    <a:cubicBezTo>
                      <a:pt x="8610" y="1"/>
                      <a:pt x="8599" y="1"/>
                      <a:pt x="8588" y="1"/>
                    </a:cubicBezTo>
                    <a:cubicBezTo>
                      <a:pt x="7468" y="4"/>
                      <a:pt x="6384" y="407"/>
                      <a:pt x="5535" y="1139"/>
                    </a:cubicBezTo>
                    <a:cubicBezTo>
                      <a:pt x="4818" y="1756"/>
                      <a:pt x="4288" y="2563"/>
                      <a:pt x="4005" y="3470"/>
                    </a:cubicBezTo>
                    <a:lnTo>
                      <a:pt x="3891" y="3470"/>
                    </a:lnTo>
                    <a:cubicBezTo>
                      <a:pt x="1747" y="3470"/>
                      <a:pt x="0" y="5295"/>
                      <a:pt x="0" y="7538"/>
                    </a:cubicBezTo>
                    <a:cubicBezTo>
                      <a:pt x="0" y="9781"/>
                      <a:pt x="1744" y="11603"/>
                      <a:pt x="3891" y="11603"/>
                    </a:cubicBezTo>
                    <a:lnTo>
                      <a:pt x="14798" y="11603"/>
                    </a:lnTo>
                    <a:cubicBezTo>
                      <a:pt x="17264" y="11603"/>
                      <a:pt x="19272" y="9504"/>
                      <a:pt x="19272" y="6924"/>
                    </a:cubicBezTo>
                    <a:cubicBezTo>
                      <a:pt x="19272" y="6044"/>
                      <a:pt x="19034" y="5180"/>
                      <a:pt x="18583" y="4427"/>
                    </a:cubicBezTo>
                    <a:cubicBezTo>
                      <a:pt x="18152" y="3705"/>
                      <a:pt x="17529" y="3118"/>
                      <a:pt x="16782" y="2726"/>
                    </a:cubicBezTo>
                    <a:cubicBezTo>
                      <a:pt x="16161" y="2403"/>
                      <a:pt x="15480" y="2241"/>
                      <a:pt x="14799" y="2241"/>
                    </a:cubicBezTo>
                    <a:cubicBezTo>
                      <a:pt x="14135" y="2241"/>
                      <a:pt x="13471" y="2394"/>
                      <a:pt x="12861" y="2702"/>
                    </a:cubicBezTo>
                    <a:cubicBezTo>
                      <a:pt x="12232" y="1443"/>
                      <a:pt x="11118" y="513"/>
                      <a:pt x="9784" y="157"/>
                    </a:cubicBezTo>
                    <a:cubicBezTo>
                      <a:pt x="9403" y="55"/>
                      <a:pt x="9013" y="1"/>
                      <a:pt x="8620" y="1"/>
                    </a:cubicBezTo>
                    <a:close/>
                  </a:path>
                </a:pathLst>
              </a:custGeom>
              <a:solidFill>
                <a:srgbClr val="464C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73" name="Google Shape;73;p14"/>
          <p:cNvGrpSpPr/>
          <p:nvPr/>
        </p:nvGrpSpPr>
        <p:grpSpPr>
          <a:xfrm>
            <a:off x="5807436" y="1745944"/>
            <a:ext cx="3095246" cy="2609652"/>
            <a:chOff x="6278175" y="1963987"/>
            <a:chExt cx="3960648" cy="3210299"/>
          </a:xfrm>
        </p:grpSpPr>
        <p:pic>
          <p:nvPicPr>
            <p:cNvPr id="74" name="Google Shape;74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78175" y="1963987"/>
              <a:ext cx="3960648" cy="32102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14"/>
            <p:cNvGrpSpPr/>
            <p:nvPr/>
          </p:nvGrpSpPr>
          <p:grpSpPr>
            <a:xfrm>
              <a:off x="6700471" y="3135964"/>
              <a:ext cx="1126603" cy="702658"/>
              <a:chOff x="6766146" y="3333039"/>
              <a:chExt cx="1126603" cy="702658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6766146" y="3511239"/>
                <a:ext cx="431574" cy="487837"/>
              </a:xfrm>
              <a:custGeom>
                <a:rect b="b" l="l" r="r" t="t"/>
                <a:pathLst>
                  <a:path extrusionOk="0" h="9965" w="7909">
                    <a:moveTo>
                      <a:pt x="3927" y="1"/>
                    </a:moveTo>
                    <a:cubicBezTo>
                      <a:pt x="3797" y="1"/>
                      <a:pt x="3671" y="56"/>
                      <a:pt x="3624" y="166"/>
                    </a:cubicBezTo>
                    <a:lnTo>
                      <a:pt x="1103" y="5302"/>
                    </a:lnTo>
                    <a:cubicBezTo>
                      <a:pt x="1" y="7412"/>
                      <a:pt x="1607" y="9964"/>
                      <a:pt x="3970" y="9964"/>
                    </a:cubicBezTo>
                    <a:cubicBezTo>
                      <a:pt x="6333" y="9964"/>
                      <a:pt x="7908" y="7412"/>
                      <a:pt x="6837" y="5302"/>
                    </a:cubicBezTo>
                    <a:lnTo>
                      <a:pt x="4254" y="166"/>
                    </a:lnTo>
                    <a:cubicBezTo>
                      <a:pt x="4191" y="56"/>
                      <a:pt x="4057" y="1"/>
                      <a:pt x="3927" y="1"/>
                    </a:cubicBezTo>
                    <a:close/>
                  </a:path>
                </a:pathLst>
              </a:custGeom>
              <a:solidFill>
                <a:srgbClr val="595CE8"/>
              </a:solidFill>
              <a:ln cap="flat" cmpd="sng" w="9525">
                <a:solidFill>
                  <a:srgbClr val="8898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7115600" y="3333039"/>
                <a:ext cx="431574" cy="487861"/>
              </a:xfrm>
              <a:custGeom>
                <a:rect b="b" l="l" r="r" t="t"/>
                <a:pathLst>
                  <a:path extrusionOk="0" h="9965" w="7909">
                    <a:moveTo>
                      <a:pt x="3927" y="1"/>
                    </a:moveTo>
                    <a:cubicBezTo>
                      <a:pt x="3797" y="1"/>
                      <a:pt x="3671" y="56"/>
                      <a:pt x="3624" y="166"/>
                    </a:cubicBezTo>
                    <a:lnTo>
                      <a:pt x="1103" y="5302"/>
                    </a:lnTo>
                    <a:cubicBezTo>
                      <a:pt x="1" y="7412"/>
                      <a:pt x="1607" y="9964"/>
                      <a:pt x="3970" y="9964"/>
                    </a:cubicBezTo>
                    <a:cubicBezTo>
                      <a:pt x="6333" y="9964"/>
                      <a:pt x="7908" y="7412"/>
                      <a:pt x="6837" y="5302"/>
                    </a:cubicBezTo>
                    <a:lnTo>
                      <a:pt x="4254" y="166"/>
                    </a:lnTo>
                    <a:cubicBezTo>
                      <a:pt x="4191" y="56"/>
                      <a:pt x="4057" y="1"/>
                      <a:pt x="3927" y="1"/>
                    </a:cubicBezTo>
                    <a:close/>
                  </a:path>
                </a:pathLst>
              </a:custGeom>
              <a:solidFill>
                <a:srgbClr val="595CE8"/>
              </a:solidFill>
              <a:ln cap="flat" cmpd="sng" w="9525">
                <a:solidFill>
                  <a:srgbClr val="8898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7461175" y="3547810"/>
                <a:ext cx="431574" cy="487886"/>
              </a:xfrm>
              <a:custGeom>
                <a:rect b="b" l="l" r="r" t="t"/>
                <a:pathLst>
                  <a:path extrusionOk="0" h="9965" w="7909">
                    <a:moveTo>
                      <a:pt x="3927" y="1"/>
                    </a:moveTo>
                    <a:cubicBezTo>
                      <a:pt x="3797" y="1"/>
                      <a:pt x="3671" y="56"/>
                      <a:pt x="3624" y="166"/>
                    </a:cubicBezTo>
                    <a:lnTo>
                      <a:pt x="1103" y="5302"/>
                    </a:lnTo>
                    <a:cubicBezTo>
                      <a:pt x="1" y="7412"/>
                      <a:pt x="1607" y="9964"/>
                      <a:pt x="3970" y="9964"/>
                    </a:cubicBezTo>
                    <a:cubicBezTo>
                      <a:pt x="6333" y="9964"/>
                      <a:pt x="7908" y="7412"/>
                      <a:pt x="6837" y="5302"/>
                    </a:cubicBezTo>
                    <a:lnTo>
                      <a:pt x="4254" y="166"/>
                    </a:lnTo>
                    <a:cubicBezTo>
                      <a:pt x="4191" y="56"/>
                      <a:pt x="4057" y="1"/>
                      <a:pt x="3927" y="1"/>
                    </a:cubicBezTo>
                    <a:close/>
                  </a:path>
                </a:pathLst>
              </a:custGeom>
              <a:solidFill>
                <a:srgbClr val="595CE8"/>
              </a:solidFill>
              <a:ln cap="flat" cmpd="sng" w="9525">
                <a:solidFill>
                  <a:srgbClr val="8898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" name="Google Shape;79;p14"/>
          <p:cNvSpPr/>
          <p:nvPr/>
        </p:nvSpPr>
        <p:spPr>
          <a:xfrm>
            <a:off x="587863" y="3964571"/>
            <a:ext cx="2491800" cy="702300"/>
          </a:xfrm>
          <a:prstGeom prst="roundRect">
            <a:avLst>
              <a:gd fmla="val 12607" name="adj"/>
            </a:avLst>
          </a:prstGeom>
          <a:noFill/>
          <a:ln cap="flat" cmpd="sng" w="9525">
            <a:solidFill>
              <a:srgbClr val="D4A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Перенос влаги и тепла</a:t>
            </a:r>
            <a:endParaRPr sz="1300"/>
          </a:p>
        </p:txBody>
      </p:sp>
      <p:sp>
        <p:nvSpPr>
          <p:cNvPr id="80" name="Google Shape;80;p14"/>
          <p:cNvSpPr/>
          <p:nvPr/>
        </p:nvSpPr>
        <p:spPr>
          <a:xfrm>
            <a:off x="3315629" y="3964571"/>
            <a:ext cx="2491800" cy="702300"/>
          </a:xfrm>
          <a:prstGeom prst="roundRect">
            <a:avLst>
              <a:gd fmla="val 15797" name="adj"/>
            </a:avLst>
          </a:prstGeom>
          <a:noFill/>
          <a:ln cap="flat" cmpd="sng" w="9525">
            <a:solidFill>
              <a:srgbClr val="D4A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Погодообразование</a:t>
            </a:r>
            <a:endParaRPr sz="1300"/>
          </a:p>
        </p:txBody>
      </p:sp>
      <p:sp>
        <p:nvSpPr>
          <p:cNvPr id="81" name="Google Shape;81;p14"/>
          <p:cNvSpPr/>
          <p:nvPr/>
        </p:nvSpPr>
        <p:spPr>
          <a:xfrm>
            <a:off x="6043396" y="3964571"/>
            <a:ext cx="2491800" cy="702300"/>
          </a:xfrm>
          <a:prstGeom prst="roundRect">
            <a:avLst>
              <a:gd fmla="val 13257" name="adj"/>
            </a:avLst>
          </a:prstGeom>
          <a:noFill/>
          <a:ln cap="flat" cmpd="sng" w="9525">
            <a:solidFill>
              <a:srgbClr val="D4A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Климатообразование</a:t>
            </a:r>
            <a:endParaRPr sz="1300"/>
          </a:p>
        </p:txBody>
      </p:sp>
      <p:sp>
        <p:nvSpPr>
          <p:cNvPr id="82" name="Google Shape;82;p14"/>
          <p:cNvSpPr txBox="1"/>
          <p:nvPr/>
        </p:nvSpPr>
        <p:spPr>
          <a:xfrm>
            <a:off x="2488950" y="1116925"/>
            <a:ext cx="4166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Значение влажности атмосферы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72825" y="362300"/>
            <a:ext cx="348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5D74"/>
                </a:solidFill>
              </a:rPr>
              <a:t>Исходные данные</a:t>
            </a:r>
            <a:endParaRPr b="1">
              <a:solidFill>
                <a:srgbClr val="435D74"/>
              </a:solidFill>
            </a:endParaRPr>
          </a:p>
        </p:txBody>
      </p:sp>
      <p:graphicFrame>
        <p:nvGraphicFramePr>
          <p:cNvPr id="88" name="Google Shape;88;p15"/>
          <p:cNvGraphicFramePr/>
          <p:nvPr/>
        </p:nvGraphicFramePr>
        <p:xfrm>
          <a:off x="620613" y="112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{C9D7FD73-7FD6-4CCA-818A-8085CCC5D763}</a:tableStyleId>
              </a:tblPr>
              <a:tblGrid>
                <a:gridCol w="536375"/>
                <a:gridCol w="2842400"/>
              </a:tblGrid>
              <a:tr h="42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Имя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BD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Описание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BDFF7"/>
                    </a:solidFill>
                  </a:tcPr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year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Номер года наблюдения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mon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Номер месяца наблюдения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day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Номер даты наблюдения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hour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Часовая компонента времени наблюдения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lat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Широта наблюдения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lon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Долгота наблюдения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hsun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Высота солнца над горизонтом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slp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атмосферное давление в гПа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oogle Shape;89;p15"/>
          <p:cNvGraphicFramePr/>
          <p:nvPr/>
        </p:nvGraphicFramePr>
        <p:xfrm>
          <a:off x="4318500" y="92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{C9D7FD73-7FD6-4CCA-818A-8085CCC5D763}</a:tableStyleId>
              </a:tblPr>
              <a:tblGrid>
                <a:gridCol w="595025"/>
                <a:gridCol w="3627800"/>
              </a:tblGrid>
              <a:tr h="46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Имя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BD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Описание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BDFF7"/>
                    </a:solidFill>
                  </a:tcPr>
                </a:tc>
              </a:tr>
              <a:tr h="37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ta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температура атмосферы, °С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sst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температура поверхности океана, °С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td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температура точки росы, °С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rh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относительная влажность, в долях единицы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icn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Балл общей облачности, в октах (0-8)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icl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Балл облачности нижнего яруса, в окнах (0-8)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low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Тип облачности нижнего яруса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mid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Тип облачности среднего яруса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hight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Тип облачности верхнего яруса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iww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Код погоды согласно кодам ВМО 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ws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Скорость ветра, м/с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wd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Направление ветра, </a:t>
                      </a:r>
                      <a:r>
                        <a:rPr lang="ru" sz="1200">
                          <a:solidFill>
                            <a:schemeClr val="dk1"/>
                          </a:solidFill>
                        </a:rPr>
                        <a:t>°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28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5D74"/>
                </a:solidFill>
              </a:rPr>
              <a:t>Анализ исходных данных</a:t>
            </a:r>
            <a:endParaRPr b="1">
              <a:solidFill>
                <a:srgbClr val="435D74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5271" l="5229" r="6873" t="9701"/>
          <a:stretch/>
        </p:blipFill>
        <p:spPr>
          <a:xfrm>
            <a:off x="2186263" y="957426"/>
            <a:ext cx="4771474" cy="3659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b="4804" l="5247" r="6847" t="10169"/>
          <a:stretch/>
        </p:blipFill>
        <p:spPr>
          <a:xfrm>
            <a:off x="2186291" y="957453"/>
            <a:ext cx="4771445" cy="36595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1392600" y="4717750"/>
            <a:ext cx="63588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Распределение точек наблюдений в пространстве (январь, 1960 г.)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17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5D74"/>
                </a:solidFill>
              </a:rPr>
              <a:t>Метод</a:t>
            </a:r>
            <a:endParaRPr b="1">
              <a:solidFill>
                <a:srgbClr val="435D74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996688" y="4011563"/>
            <a:ext cx="30774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2"/>
                </a:solidFill>
              </a:rPr>
              <a:t>Выбранные модели: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5011948" y="4466375"/>
            <a:ext cx="1890300" cy="502200"/>
          </a:xfrm>
          <a:prstGeom prst="roundRect">
            <a:avLst>
              <a:gd fmla="val 15797" name="adj"/>
            </a:avLst>
          </a:prstGeom>
          <a:solidFill>
            <a:schemeClr val="lt1"/>
          </a:solidFill>
          <a:ln cap="flat" cmpd="sng" w="9525">
            <a:solidFill>
              <a:srgbClr val="D4A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LinearRegression</a:t>
            </a:r>
            <a:endParaRPr sz="1300"/>
          </a:p>
        </p:txBody>
      </p:sp>
      <p:sp>
        <p:nvSpPr>
          <p:cNvPr id="105" name="Google Shape;105;p17"/>
          <p:cNvSpPr/>
          <p:nvPr/>
        </p:nvSpPr>
        <p:spPr>
          <a:xfrm>
            <a:off x="7212421" y="4466375"/>
            <a:ext cx="1620000" cy="502200"/>
          </a:xfrm>
          <a:prstGeom prst="roundRect">
            <a:avLst>
              <a:gd fmla="val 15797" name="adj"/>
            </a:avLst>
          </a:prstGeom>
          <a:solidFill>
            <a:schemeClr val="lt1"/>
          </a:solidFill>
          <a:ln cap="flat" cmpd="sng" w="9525">
            <a:solidFill>
              <a:srgbClr val="D4A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CatBoost</a:t>
            </a:r>
            <a:endParaRPr sz="1300"/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0" r="7424" t="8466"/>
          <a:stretch/>
        </p:blipFill>
        <p:spPr>
          <a:xfrm>
            <a:off x="5011950" y="933550"/>
            <a:ext cx="3718459" cy="220702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5011973" y="3140576"/>
            <a:ext cx="37185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2"/>
                </a:solidFill>
              </a:rPr>
              <a:t>Изменение влажности в Северной Атлантике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2"/>
                </a:solidFill>
              </a:rPr>
              <a:t>(1950 - 1960 г.)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229600" y="842575"/>
            <a:ext cx="2334300" cy="657000"/>
          </a:xfrm>
          <a:prstGeom prst="roundRect">
            <a:avLst>
              <a:gd fmla="val 14890" name="adj"/>
            </a:avLst>
          </a:prstGeom>
          <a:noFill/>
          <a:ln cap="flat" cmpd="sng" w="19050">
            <a:solidFill>
              <a:srgbClr val="D4A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Выделение климатических зон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1229600" y="1648413"/>
            <a:ext cx="2334300" cy="657000"/>
          </a:xfrm>
          <a:prstGeom prst="roundRect">
            <a:avLst>
              <a:gd fmla="val 14890" name="adj"/>
            </a:avLst>
          </a:prstGeom>
          <a:noFill/>
          <a:ln cap="flat" cmpd="sng" w="19050">
            <a:solidFill>
              <a:srgbClr val="D4A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Исключение “мусора” из данных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1229600" y="2560013"/>
            <a:ext cx="2334300" cy="657000"/>
          </a:xfrm>
          <a:prstGeom prst="roundRect">
            <a:avLst>
              <a:gd fmla="val 14890" name="adj"/>
            </a:avLst>
          </a:prstGeom>
          <a:noFill/>
          <a:ln cap="flat" cmpd="sng" w="19050">
            <a:solidFill>
              <a:srgbClr val="D4A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Преобразование даты и долготы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1229600" y="3471600"/>
            <a:ext cx="2334300" cy="657000"/>
          </a:xfrm>
          <a:prstGeom prst="roundRect">
            <a:avLst>
              <a:gd fmla="val 14890" name="adj"/>
            </a:avLst>
          </a:prstGeom>
          <a:noFill/>
          <a:ln cap="flat" cmpd="sng" w="19050">
            <a:solidFill>
              <a:srgbClr val="D4A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Обучение модели на данных 1950-1960 г.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229600" y="4311575"/>
            <a:ext cx="2334300" cy="657000"/>
          </a:xfrm>
          <a:prstGeom prst="roundRect">
            <a:avLst>
              <a:gd fmla="val 14890" name="adj"/>
            </a:avLst>
          </a:prstGeom>
          <a:noFill/>
          <a:ln cap="flat" cmpd="sng" w="19050">
            <a:solidFill>
              <a:srgbClr val="D4A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 модели на данных 1961-1962 г.</a:t>
            </a:r>
            <a:endParaRPr/>
          </a:p>
        </p:txBody>
      </p:sp>
      <p:cxnSp>
        <p:nvCxnSpPr>
          <p:cNvPr id="113" name="Google Shape;113;p17"/>
          <p:cNvCxnSpPr>
            <a:endCxn id="108" idx="1"/>
          </p:cNvCxnSpPr>
          <p:nvPr/>
        </p:nvCxnSpPr>
        <p:spPr>
          <a:xfrm>
            <a:off x="500600" y="1167475"/>
            <a:ext cx="729000" cy="3600"/>
          </a:xfrm>
          <a:prstGeom prst="straightConnector1">
            <a:avLst/>
          </a:prstGeom>
          <a:noFill/>
          <a:ln cap="flat" cmpd="sng" w="19050">
            <a:solidFill>
              <a:srgbClr val="D4A8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>
            <a:stCxn id="112" idx="3"/>
          </p:cNvCxnSpPr>
          <p:nvPr/>
        </p:nvCxnSpPr>
        <p:spPr>
          <a:xfrm flipH="1" rot="10800000">
            <a:off x="3563900" y="4622975"/>
            <a:ext cx="1090200" cy="17100"/>
          </a:xfrm>
          <a:prstGeom prst="straightConnector1">
            <a:avLst/>
          </a:prstGeom>
          <a:noFill/>
          <a:ln cap="flat" cmpd="sng" w="19050">
            <a:solidFill>
              <a:srgbClr val="D4A8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>
            <a:stCxn id="108" idx="3"/>
            <a:endCxn id="109" idx="3"/>
          </p:cNvCxnSpPr>
          <p:nvPr/>
        </p:nvCxnSpPr>
        <p:spPr>
          <a:xfrm>
            <a:off x="3563900" y="1171075"/>
            <a:ext cx="600" cy="805800"/>
          </a:xfrm>
          <a:prstGeom prst="curvedConnector3">
            <a:avLst>
              <a:gd fmla="val 80150000" name="adj1"/>
            </a:avLst>
          </a:prstGeom>
          <a:noFill/>
          <a:ln cap="flat" cmpd="sng" w="19050">
            <a:solidFill>
              <a:srgbClr val="D4A8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>
            <a:stCxn id="109" idx="1"/>
            <a:endCxn id="110" idx="1"/>
          </p:cNvCxnSpPr>
          <p:nvPr/>
        </p:nvCxnSpPr>
        <p:spPr>
          <a:xfrm>
            <a:off x="1229600" y="1976913"/>
            <a:ext cx="600" cy="911700"/>
          </a:xfrm>
          <a:prstGeom prst="curvedConnector3">
            <a:avLst>
              <a:gd fmla="val -66120833" name="adj1"/>
            </a:avLst>
          </a:prstGeom>
          <a:noFill/>
          <a:ln cap="flat" cmpd="sng" w="19050">
            <a:solidFill>
              <a:srgbClr val="D4A8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>
            <a:stCxn id="110" idx="3"/>
            <a:endCxn id="111" idx="3"/>
          </p:cNvCxnSpPr>
          <p:nvPr/>
        </p:nvCxnSpPr>
        <p:spPr>
          <a:xfrm>
            <a:off x="3563900" y="2888513"/>
            <a:ext cx="600" cy="911700"/>
          </a:xfrm>
          <a:prstGeom prst="curvedConnector3">
            <a:avLst>
              <a:gd fmla="val 80150000" name="adj1"/>
            </a:avLst>
          </a:prstGeom>
          <a:noFill/>
          <a:ln cap="flat" cmpd="sng" w="19050">
            <a:solidFill>
              <a:srgbClr val="D4A8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>
            <a:stCxn id="111" idx="1"/>
            <a:endCxn id="112" idx="1"/>
          </p:cNvCxnSpPr>
          <p:nvPr/>
        </p:nvCxnSpPr>
        <p:spPr>
          <a:xfrm>
            <a:off x="1229600" y="3800100"/>
            <a:ext cx="600" cy="840000"/>
          </a:xfrm>
          <a:prstGeom prst="curvedConnector3">
            <a:avLst>
              <a:gd fmla="val -66120833" name="adj1"/>
            </a:avLst>
          </a:prstGeom>
          <a:noFill/>
          <a:ln cap="flat" cmpd="sng" w="19050">
            <a:solidFill>
              <a:srgbClr val="D4A8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18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5D74"/>
                </a:solidFill>
              </a:rPr>
              <a:t>Результаты</a:t>
            </a:r>
            <a:endParaRPr b="1">
              <a:solidFill>
                <a:srgbClr val="435D74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386951" y="1183825"/>
            <a:ext cx="3214500" cy="502200"/>
          </a:xfrm>
          <a:prstGeom prst="roundRect">
            <a:avLst>
              <a:gd fmla="val 15797" name="adj"/>
            </a:avLst>
          </a:prstGeom>
          <a:solidFill>
            <a:schemeClr val="lt1"/>
          </a:solidFill>
          <a:ln cap="flat" cmpd="sng" w="9525">
            <a:solidFill>
              <a:srgbClr val="D4A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LinearRegression</a:t>
            </a:r>
            <a:endParaRPr sz="1300"/>
          </a:p>
        </p:txBody>
      </p:sp>
      <p:sp>
        <p:nvSpPr>
          <p:cNvPr id="125" name="Google Shape;125;p18"/>
          <p:cNvSpPr/>
          <p:nvPr/>
        </p:nvSpPr>
        <p:spPr>
          <a:xfrm>
            <a:off x="401938" y="3333425"/>
            <a:ext cx="3280500" cy="502200"/>
          </a:xfrm>
          <a:prstGeom prst="roundRect">
            <a:avLst>
              <a:gd fmla="val 15797" name="adj"/>
            </a:avLst>
          </a:prstGeom>
          <a:solidFill>
            <a:schemeClr val="lt1"/>
          </a:solidFill>
          <a:ln cap="flat" cmpd="sng" w="9525">
            <a:solidFill>
              <a:srgbClr val="D4A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CatBoost</a:t>
            </a:r>
            <a:endParaRPr sz="1300"/>
          </a:p>
        </p:txBody>
      </p:sp>
      <p:sp>
        <p:nvSpPr>
          <p:cNvPr id="126" name="Google Shape;126;p18"/>
          <p:cNvSpPr txBox="1"/>
          <p:nvPr/>
        </p:nvSpPr>
        <p:spPr>
          <a:xfrm>
            <a:off x="401950" y="1974500"/>
            <a:ext cx="32805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RMSE:  0.105 (0.101)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86950" y="4160075"/>
            <a:ext cx="32145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RMSE CatBoost:  0.097 (0.090)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275" y="832800"/>
            <a:ext cx="5158924" cy="1921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275" y="2974649"/>
            <a:ext cx="5158925" cy="19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628725" y="599825"/>
            <a:ext cx="51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5D74"/>
                </a:solidFill>
              </a:rPr>
              <a:t>Выводы</a:t>
            </a:r>
            <a:endParaRPr b="1">
              <a:solidFill>
                <a:srgbClr val="435D74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725500" y="1464575"/>
            <a:ext cx="49797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 sz="1500">
                <a:solidFill>
                  <a:schemeClr val="dk2"/>
                </a:solidFill>
              </a:rPr>
              <a:t>CatBoost лучше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 sz="1500">
                <a:solidFill>
                  <a:schemeClr val="dk2"/>
                </a:solidFill>
              </a:rPr>
              <a:t>Деление на регионы значимо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 sz="1500">
                <a:solidFill>
                  <a:schemeClr val="dk2"/>
                </a:solidFill>
              </a:rPr>
              <a:t>Сильное влияние направления ветра и сезонности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763600" y="3820225"/>
            <a:ext cx="507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 sz="1500">
                <a:solidFill>
                  <a:schemeClr val="dk2"/>
                </a:solidFill>
              </a:rPr>
              <a:t>Уменьшение размера регионов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2"/>
                </a:solidFill>
              </a:rPr>
              <a:t> 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3725504" y="3205625"/>
            <a:ext cx="51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1720">
                <a:solidFill>
                  <a:srgbClr val="435D74"/>
                </a:solidFill>
              </a:rPr>
              <a:t>Дальнейшая доработка модели:</a:t>
            </a:r>
            <a:endParaRPr b="1" sz="1720">
              <a:solidFill>
                <a:srgbClr val="435D74"/>
              </a:solidFill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14937" t="0"/>
          <a:stretch/>
        </p:blipFill>
        <p:spPr>
          <a:xfrm>
            <a:off x="0" y="0"/>
            <a:ext cx="3452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125" y="0"/>
            <a:ext cx="9144000" cy="5143500"/>
          </a:xfrm>
          <a:prstGeom prst="rect">
            <a:avLst/>
          </a:prstGeom>
          <a:solidFill>
            <a:srgbClr val="EBDFF7">
              <a:alpha val="408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591300" y="515200"/>
            <a:ext cx="79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4820">
                <a:solidFill>
                  <a:srgbClr val="435D74"/>
                </a:solidFill>
              </a:rPr>
              <a:t>Спасибо за внимание!</a:t>
            </a:r>
            <a:endParaRPr b="1" sz="4820">
              <a:solidFill>
                <a:srgbClr val="435D74"/>
              </a:solidFill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700" y="4318175"/>
            <a:ext cx="2100376" cy="642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9999">
                <a:alpha val="50000"/>
              </a:srgbClr>
            </a:outerShdw>
          </a:effectLst>
        </p:spPr>
      </p:pic>
      <p:pic>
        <p:nvPicPr>
          <p:cNvPr id="146" name="Google Shape;1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8425" y="1743275"/>
            <a:ext cx="2787150" cy="1656950"/>
          </a:xfrm>
          <a:prstGeom prst="rect">
            <a:avLst/>
          </a:prstGeom>
          <a:solidFill>
            <a:srgbClr val="EBDFF7">
              <a:alpha val="408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1000"/>
              </a:srgbClr>
            </a:outerShdw>
          </a:effectLst>
        </p:spPr>
      </p:pic>
      <p:pic>
        <p:nvPicPr>
          <p:cNvPr id="147" name="Google Shape;14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1500" y="3017175"/>
            <a:ext cx="1943848" cy="1943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