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2" r:id="rId4"/>
    <p:sldId id="257" r:id="rId5"/>
    <p:sldId id="261" r:id="rId6"/>
    <p:sldId id="260" r:id="rId7"/>
    <p:sldId id="263" r:id="rId8"/>
    <p:sldId id="264"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p:restoredTop sz="94702"/>
  </p:normalViewPr>
  <p:slideViewPr>
    <p:cSldViewPr snapToGrid="0" snapToObjects="1">
      <p:cViewPr varScale="1">
        <p:scale>
          <a:sx n="113" d="100"/>
          <a:sy n="113"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84A4-B8AB-254A-83C6-6E6E2E5A5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C64F9-598E-904C-BFDA-E20306F26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B0B0D-EE15-9841-83CA-3602E210F1A9}"/>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9525670B-A27B-A940-8F4F-167D0B795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AA817-0F20-B645-BF65-DFE169E60EB8}"/>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4553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09FB-64A5-5D48-954C-3EA2693D76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DA1C7-40AC-F948-9FC2-CD30A462A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FA774-29FB-634B-8818-70BAAA8630DC}"/>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F86C06A1-4F9D-0B4C-8DE3-7D38ADB3D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4FF61-32F7-634B-9E87-ECA728170067}"/>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44411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96265-5C5C-5B4E-9D4B-156717EE3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E10F81-ECBD-CD49-8CCE-C2EDD0BD2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D387F-4244-4E4E-A1F1-049246019DB0}"/>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486317C5-FE98-AB43-BF61-48842982C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9F867-8CE3-274D-A484-32E7E6BDCB7C}"/>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213651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0E8A-4709-B04D-9E61-0AB9FFF5F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7629B-F39C-7041-800A-A168042A2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15858-AD4B-EA4E-8548-32F78AAE8FDC}"/>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25948422-A262-C64F-8353-F1AA87FF2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169AE-8531-314C-922C-6FD210C87A38}"/>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231589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666D-87BE-4D44-BBB1-2AD282472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952BF-3052-7A4C-AA6B-AD1CFE860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C2152-7C4F-FA4B-B3E4-41BB41C546AE}"/>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3B3FD88B-953C-B54C-A690-1C7E9648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C9A17-AE4E-6C4D-91FB-F2AC5D85B313}"/>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57012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1038-CA4A-5D4F-ACE9-D913314EA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6E2D6-1DAB-4546-88A5-B51BAE6CA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A7782-2D5F-B046-ACE5-22FED2539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52186-955E-5249-878B-5F56ABF8C618}"/>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6" name="Footer Placeholder 5">
            <a:extLst>
              <a:ext uri="{FF2B5EF4-FFF2-40B4-BE49-F238E27FC236}">
                <a16:creationId xmlns:a16="http://schemas.microsoft.com/office/drawing/2014/main" id="{459A2871-AE90-2D4B-83E9-FD9FF2D7D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E8CB2-D2C5-7B48-8C52-E819B8854D55}"/>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28349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5D32-C423-D242-82F7-C0D30F684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4E26B-1C82-D649-BFC0-A1956FF68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113E0-59C8-3E45-97E8-2D789514A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EFBAC2-44AE-A34B-BA8E-AD3C47207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2CF83-984B-154D-962B-71149C643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38327-9C5F-2546-ABEB-41BFC0E5AE10}"/>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8" name="Footer Placeholder 7">
            <a:extLst>
              <a:ext uri="{FF2B5EF4-FFF2-40B4-BE49-F238E27FC236}">
                <a16:creationId xmlns:a16="http://schemas.microsoft.com/office/drawing/2014/main" id="{A03AA51B-ED8F-A047-87F0-7DBEB71029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7EC0C-D7E5-F445-AF62-CE8BA11C4EB8}"/>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24249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EEA9-794A-3B4C-A904-314AD0DC9D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AE7EA-F8EC-8D43-AB36-A015E957A0E1}"/>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4" name="Footer Placeholder 3">
            <a:extLst>
              <a:ext uri="{FF2B5EF4-FFF2-40B4-BE49-F238E27FC236}">
                <a16:creationId xmlns:a16="http://schemas.microsoft.com/office/drawing/2014/main" id="{860FCB66-5787-CA47-851B-806CF4E00F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459A3-874C-0846-89A0-E391B8B0B6C8}"/>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70953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8D422-630B-9C47-B8B2-C15F7BCDDECA}"/>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3" name="Footer Placeholder 2">
            <a:extLst>
              <a:ext uri="{FF2B5EF4-FFF2-40B4-BE49-F238E27FC236}">
                <a16:creationId xmlns:a16="http://schemas.microsoft.com/office/drawing/2014/main" id="{3127E3F8-5FD9-6046-AE8B-709D603F21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2F970F-7F1F-5543-BF82-BEC5804B3C2F}"/>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64098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C33A-1E8C-B244-8095-677B13668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CF9BB-B56F-4649-9B6B-7F2877F46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17785-0A7C-E348-87C0-AC54ACC35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FDA92-BE1C-2348-934A-4C56C58E28B3}"/>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6" name="Footer Placeholder 5">
            <a:extLst>
              <a:ext uri="{FF2B5EF4-FFF2-40B4-BE49-F238E27FC236}">
                <a16:creationId xmlns:a16="http://schemas.microsoft.com/office/drawing/2014/main" id="{AE5D9C45-573C-AE4D-9166-F9B8C7F70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F3D9F-5DFD-7840-BA07-ED0940B4619F}"/>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94069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5EF2-D5BB-6841-A735-79ED98774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C9A11-3C67-D14B-A596-38144F58D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AEBF0-92E4-6C4F-8607-159FF8854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12E44-7B2C-7E49-8CB9-FA1F59B9F0C8}"/>
              </a:ext>
            </a:extLst>
          </p:cNvPr>
          <p:cNvSpPr>
            <a:spLocks noGrp="1"/>
          </p:cNvSpPr>
          <p:nvPr>
            <p:ph type="dt" sz="half" idx="10"/>
          </p:nvPr>
        </p:nvSpPr>
        <p:spPr/>
        <p:txBody>
          <a:bodyPr/>
          <a:lstStyle/>
          <a:p>
            <a:fld id="{2E0F7ACB-02CB-D949-8C39-94EF80FD0B42}" type="datetimeFigureOut">
              <a:rPr lang="en-US" smtClean="0"/>
              <a:t>8/29/19</a:t>
            </a:fld>
            <a:endParaRPr lang="en-US"/>
          </a:p>
        </p:txBody>
      </p:sp>
      <p:sp>
        <p:nvSpPr>
          <p:cNvPr id="6" name="Footer Placeholder 5">
            <a:extLst>
              <a:ext uri="{FF2B5EF4-FFF2-40B4-BE49-F238E27FC236}">
                <a16:creationId xmlns:a16="http://schemas.microsoft.com/office/drawing/2014/main" id="{16BFEE46-4057-F046-8FCE-F110EABEF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20A61-3780-D445-B097-CEEF0B7AB5E1}"/>
              </a:ext>
            </a:extLst>
          </p:cNvPr>
          <p:cNvSpPr>
            <a:spLocks noGrp="1"/>
          </p:cNvSpPr>
          <p:nvPr>
            <p:ph type="sldNum" sz="quarter" idx="12"/>
          </p:nvPr>
        </p:nvSpPr>
        <p:spPr/>
        <p:txBody>
          <a:bodyPr/>
          <a:lstStyle/>
          <a:p>
            <a:fld id="{B5C79D3E-771B-C34B-B094-0831EF3D1FD2}" type="slidenum">
              <a:rPr lang="en-US" smtClean="0"/>
              <a:t>‹#›</a:t>
            </a:fld>
            <a:endParaRPr lang="en-US"/>
          </a:p>
        </p:txBody>
      </p:sp>
    </p:spTree>
    <p:extLst>
      <p:ext uri="{BB962C8B-B14F-4D97-AF65-F5344CB8AC3E}">
        <p14:creationId xmlns:p14="http://schemas.microsoft.com/office/powerpoint/2010/main" val="147744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F5A647-B2F6-5544-A997-12B24E883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4B7CD-7B68-4844-BA10-37F792D7E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582E5-46AB-3546-A93C-87A531E5A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F7ACB-02CB-D949-8C39-94EF80FD0B42}" type="datetimeFigureOut">
              <a:rPr lang="en-US" smtClean="0"/>
              <a:t>8/29/19</a:t>
            </a:fld>
            <a:endParaRPr lang="en-US"/>
          </a:p>
        </p:txBody>
      </p:sp>
      <p:sp>
        <p:nvSpPr>
          <p:cNvPr id="5" name="Footer Placeholder 4">
            <a:extLst>
              <a:ext uri="{FF2B5EF4-FFF2-40B4-BE49-F238E27FC236}">
                <a16:creationId xmlns:a16="http://schemas.microsoft.com/office/drawing/2014/main" id="{E49BCC21-1B11-544B-AF86-843C937EB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831F24-5628-3D4D-9799-1BB163BE8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9D3E-771B-C34B-B094-0831EF3D1FD2}" type="slidenum">
              <a:rPr lang="en-US" smtClean="0"/>
              <a:t>‹#›</a:t>
            </a:fld>
            <a:endParaRPr lang="en-US"/>
          </a:p>
        </p:txBody>
      </p:sp>
    </p:spTree>
    <p:extLst>
      <p:ext uri="{BB962C8B-B14F-4D97-AF65-F5344CB8AC3E}">
        <p14:creationId xmlns:p14="http://schemas.microsoft.com/office/powerpoint/2010/main" val="3246664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C7D6-AE20-074F-BBC2-9C0D2DA84117}"/>
              </a:ext>
            </a:extLst>
          </p:cNvPr>
          <p:cNvSpPr>
            <a:spLocks noGrp="1"/>
          </p:cNvSpPr>
          <p:nvPr>
            <p:ph type="ctrTitle"/>
          </p:nvPr>
        </p:nvSpPr>
        <p:spPr/>
        <p:txBody>
          <a:bodyPr/>
          <a:lstStyle/>
          <a:p>
            <a:r>
              <a:rPr lang="en-US" dirty="0"/>
              <a:t>Big (O) notation</a:t>
            </a:r>
          </a:p>
        </p:txBody>
      </p:sp>
      <p:sp>
        <p:nvSpPr>
          <p:cNvPr id="3" name="Subtitle 2">
            <a:extLst>
              <a:ext uri="{FF2B5EF4-FFF2-40B4-BE49-F238E27FC236}">
                <a16:creationId xmlns:a16="http://schemas.microsoft.com/office/drawing/2014/main" id="{4FB991A5-3985-A043-BC3C-AD390C91BD93}"/>
              </a:ext>
            </a:extLst>
          </p:cNvPr>
          <p:cNvSpPr>
            <a:spLocks noGrp="1"/>
          </p:cNvSpPr>
          <p:nvPr>
            <p:ph type="subTitle" idx="1"/>
          </p:nvPr>
        </p:nvSpPr>
        <p:spPr>
          <a:xfrm>
            <a:off x="1524000" y="4602822"/>
            <a:ext cx="9144000" cy="654978"/>
          </a:xfrm>
        </p:spPr>
        <p:txBody>
          <a:bodyPr>
            <a:noAutofit/>
          </a:bodyPr>
          <a:lstStyle/>
          <a:p>
            <a:pPr algn="l"/>
            <a:r>
              <a:rPr lang="en-US" sz="1000" dirty="0"/>
              <a:t>Autor: S. </a:t>
            </a:r>
            <a:r>
              <a:rPr lang="en-US" sz="1000" dirty="0" err="1"/>
              <a:t>Klinova</a:t>
            </a:r>
            <a:endParaRPr lang="en-US" sz="1000" dirty="0"/>
          </a:p>
          <a:p>
            <a:pPr algn="l"/>
            <a:r>
              <a:rPr lang="en-US" sz="1000" dirty="0"/>
              <a:t>Email: </a:t>
            </a:r>
            <a:r>
              <a:rPr lang="en-US" sz="1000" dirty="0" err="1"/>
              <a:t>sklinova.home@gmail.com</a:t>
            </a:r>
            <a:endParaRPr lang="en-US" sz="1000" dirty="0"/>
          </a:p>
          <a:p>
            <a:pPr algn="l"/>
            <a:r>
              <a:rPr lang="en-US" sz="1000" dirty="0"/>
              <a:t>Date: 08/27/2019</a:t>
            </a:r>
          </a:p>
        </p:txBody>
      </p:sp>
    </p:spTree>
    <p:extLst>
      <p:ext uri="{BB962C8B-B14F-4D97-AF65-F5344CB8AC3E}">
        <p14:creationId xmlns:p14="http://schemas.microsoft.com/office/powerpoint/2010/main" val="278186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7935-D36E-CD4F-9674-3397BAC0A1FA}"/>
              </a:ext>
            </a:extLst>
          </p:cNvPr>
          <p:cNvSpPr>
            <a:spLocks noGrp="1"/>
          </p:cNvSpPr>
          <p:nvPr>
            <p:ph type="title"/>
          </p:nvPr>
        </p:nvSpPr>
        <p:spPr/>
        <p:txBody>
          <a:bodyPr/>
          <a:lstStyle/>
          <a:p>
            <a:r>
              <a:rPr lang="en-US" dirty="0"/>
              <a:t>How to figure out complexity in an interview</a:t>
            </a:r>
          </a:p>
        </p:txBody>
      </p:sp>
      <p:sp>
        <p:nvSpPr>
          <p:cNvPr id="3" name="Content Placeholder 2">
            <a:extLst>
              <a:ext uri="{FF2B5EF4-FFF2-40B4-BE49-F238E27FC236}">
                <a16:creationId xmlns:a16="http://schemas.microsoft.com/office/drawing/2014/main" id="{C9EBCDA3-A547-CF4A-80A5-652F0D8E3C62}"/>
              </a:ext>
            </a:extLst>
          </p:cNvPr>
          <p:cNvSpPr>
            <a:spLocks noGrp="1"/>
          </p:cNvSpPr>
          <p:nvPr>
            <p:ph idx="1"/>
          </p:nvPr>
        </p:nvSpPr>
        <p:spPr/>
        <p:txBody>
          <a:bodyPr/>
          <a:lstStyle/>
          <a:p>
            <a:pPr marL="0" indent="0">
              <a:buNone/>
            </a:pPr>
            <a:r>
              <a:rPr lang="en-US" dirty="0"/>
              <a:t>Break down the loops and processing.</a:t>
            </a:r>
          </a:p>
          <a:p>
            <a:r>
              <a:rPr lang="en-US" dirty="0"/>
              <a:t>Does it have to go through the entire list? There will be an </a:t>
            </a:r>
            <a:r>
              <a:rPr lang="en-US" i="1" dirty="0"/>
              <a:t>n</a:t>
            </a:r>
            <a:r>
              <a:rPr lang="en-US" b="1" i="1" dirty="0"/>
              <a:t> </a:t>
            </a:r>
            <a:r>
              <a:rPr lang="en-US" dirty="0"/>
              <a:t>in there somewhere.</a:t>
            </a:r>
          </a:p>
          <a:p>
            <a:r>
              <a:rPr lang="en-US" dirty="0"/>
              <a:t> Does the algorithms processing time increase at a slower rate than the size of the data set? Then there’s probably a</a:t>
            </a:r>
            <a:r>
              <a:rPr lang="en-US" i="1" dirty="0"/>
              <a:t> log n</a:t>
            </a:r>
            <a:r>
              <a:rPr lang="en-US" dirty="0"/>
              <a:t> in there.</a:t>
            </a:r>
          </a:p>
          <a:p>
            <a:r>
              <a:rPr lang="en-US" dirty="0"/>
              <a:t>Are there nested loops? You’re probably looking at </a:t>
            </a:r>
            <a:r>
              <a:rPr lang="en-US" i="1" dirty="0"/>
              <a:t>n^</a:t>
            </a:r>
            <a:r>
              <a:rPr lang="en-US" i="1" baseline="30000" dirty="0"/>
              <a:t>2</a:t>
            </a:r>
            <a:r>
              <a:rPr lang="en-US" i="1" dirty="0"/>
              <a:t> </a:t>
            </a:r>
            <a:r>
              <a:rPr lang="en-US" dirty="0"/>
              <a:t>or </a:t>
            </a:r>
            <a:r>
              <a:rPr lang="en-US" i="1" dirty="0"/>
              <a:t>n^</a:t>
            </a:r>
            <a:r>
              <a:rPr lang="en-US" i="1" baseline="30000" dirty="0"/>
              <a:t>3</a:t>
            </a:r>
            <a:r>
              <a:rPr lang="en-US" dirty="0"/>
              <a:t>.</a:t>
            </a:r>
          </a:p>
          <a:p>
            <a:r>
              <a:rPr lang="en-US" dirty="0"/>
              <a:t>Is access time constant irrelevant of the size of the dataset?? </a:t>
            </a:r>
            <a:r>
              <a:rPr lang="en-US" i="1" dirty="0"/>
              <a:t>O(1</a:t>
            </a:r>
            <a:endParaRPr lang="en-US" dirty="0"/>
          </a:p>
          <a:p>
            <a:pPr marL="0" indent="0">
              <a:buNone/>
            </a:pPr>
            <a:endParaRPr lang="en-US" dirty="0"/>
          </a:p>
        </p:txBody>
      </p:sp>
    </p:spTree>
    <p:extLst>
      <p:ext uri="{BB962C8B-B14F-4D97-AF65-F5344CB8AC3E}">
        <p14:creationId xmlns:p14="http://schemas.microsoft.com/office/powerpoint/2010/main" val="302999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8A8D-A385-D14B-ADDD-706AF4CA3F33}"/>
              </a:ext>
            </a:extLst>
          </p:cNvPr>
          <p:cNvSpPr>
            <a:spLocks noGrp="1"/>
          </p:cNvSpPr>
          <p:nvPr>
            <p:ph type="title"/>
          </p:nvPr>
        </p:nvSpPr>
        <p:spPr>
          <a:xfrm>
            <a:off x="838200" y="365125"/>
            <a:ext cx="10515600" cy="836951"/>
          </a:xfrm>
        </p:spPr>
        <p:txBody>
          <a:bodyPr/>
          <a:lstStyle/>
          <a:p>
            <a:r>
              <a:rPr lang="en-US" dirty="0"/>
              <a:t>List of complexities</a:t>
            </a:r>
          </a:p>
        </p:txBody>
      </p:sp>
      <p:sp>
        <p:nvSpPr>
          <p:cNvPr id="3" name="Content Placeholder 2">
            <a:extLst>
              <a:ext uri="{FF2B5EF4-FFF2-40B4-BE49-F238E27FC236}">
                <a16:creationId xmlns:a16="http://schemas.microsoft.com/office/drawing/2014/main" id="{352D4F0F-F55C-CF47-94F8-5B0236DA506B}"/>
              </a:ext>
            </a:extLst>
          </p:cNvPr>
          <p:cNvSpPr>
            <a:spLocks noGrp="1"/>
          </p:cNvSpPr>
          <p:nvPr>
            <p:ph idx="1"/>
          </p:nvPr>
        </p:nvSpPr>
        <p:spPr>
          <a:xfrm>
            <a:off x="838200" y="1376737"/>
            <a:ext cx="10515600" cy="4962417"/>
          </a:xfrm>
        </p:spPr>
        <p:txBody>
          <a:bodyPr>
            <a:normAutofit lnSpcReduction="10000"/>
          </a:bodyPr>
          <a:lstStyle/>
          <a:p>
            <a:r>
              <a:rPr lang="en-US" sz="1600" b="1" dirty="0">
                <a:solidFill>
                  <a:schemeClr val="accent6"/>
                </a:solidFill>
              </a:rPr>
              <a:t>O(1)/Constant Complexity</a:t>
            </a:r>
          </a:p>
          <a:p>
            <a:pPr marL="0" indent="0">
              <a:buNone/>
            </a:pPr>
            <a:r>
              <a:rPr lang="en-US" sz="1400" dirty="0"/>
              <a:t>Constant.  This means irrelevant of the size of the data set the algorithm will always take a constant time. </a:t>
            </a:r>
            <a:r>
              <a:rPr lang="en-US" sz="1400" i="1" dirty="0"/>
              <a:t>1 item takes 1 second, 10 items takes 1 second, 100 items takes 1 second. </a:t>
            </a:r>
            <a:r>
              <a:rPr lang="en-US" sz="1400" dirty="0"/>
              <a:t>It always takes the same amount of time.</a:t>
            </a:r>
          </a:p>
          <a:p>
            <a:r>
              <a:rPr lang="en-US" sz="1600" b="1" dirty="0">
                <a:solidFill>
                  <a:schemeClr val="accent6"/>
                </a:solidFill>
              </a:rPr>
              <a:t>O(log n)/Logarithmic Complexity</a:t>
            </a:r>
          </a:p>
          <a:p>
            <a:pPr marL="0" indent="0">
              <a:buNone/>
            </a:pPr>
            <a:r>
              <a:rPr lang="en-US" sz="1400" dirty="0"/>
              <a:t>Not as good as constant, but still pretty good.  The time taken increases with the size of the data set, but not proportionately so. This means the algorithm takes longer per item on smaller datasets relative to larger ones.   </a:t>
            </a:r>
            <a:r>
              <a:rPr lang="en-US" sz="1400" i="1" dirty="0"/>
              <a:t>1 item takes 1 second, 10 items takes 2 seconds, 100 items takes 3 seconds.</a:t>
            </a:r>
            <a:r>
              <a:rPr lang="en-US" sz="1400" dirty="0"/>
              <a:t> If your dataset has 10 items, each item causes 0.2 seconds latency. If your dataset has 100, it only takes 0.03 seconds extra per item. This makes log n algorithms very scalable. The classic example is a Binary search</a:t>
            </a:r>
            <a:endParaRPr lang="en-US" sz="1400" b="1" dirty="0"/>
          </a:p>
          <a:p>
            <a:r>
              <a:rPr lang="en-US" sz="1600" b="1" dirty="0">
                <a:solidFill>
                  <a:schemeClr val="accent6"/>
                </a:solidFill>
              </a:rPr>
              <a:t>O(n)/Linear Complexity </a:t>
            </a:r>
          </a:p>
          <a:p>
            <a:pPr marL="0" indent="0">
              <a:buNone/>
            </a:pPr>
            <a:r>
              <a:rPr lang="en-US" sz="1300" dirty="0"/>
              <a:t>The larger the data set, the time taken grows proportionately. </a:t>
            </a:r>
            <a:r>
              <a:rPr lang="en-US" sz="1300" i="1" dirty="0"/>
              <a:t> 1 item takes 1 second, 10 items takes 10 seconds, 100 items takes 100 seconds.</a:t>
            </a:r>
            <a:endParaRPr lang="en-US" sz="1600" b="1" dirty="0"/>
          </a:p>
          <a:p>
            <a:r>
              <a:rPr lang="en-US" sz="1600" b="1" dirty="0">
                <a:solidFill>
                  <a:schemeClr val="accent6"/>
                </a:solidFill>
              </a:rPr>
              <a:t>O(n log n)</a:t>
            </a:r>
          </a:p>
          <a:p>
            <a:pPr marL="0" indent="0">
              <a:buNone/>
            </a:pPr>
            <a:r>
              <a:rPr lang="en-US" sz="1300" dirty="0"/>
              <a:t>A nice combination of the previous two.  Normally there’s 2 parts to the sort, the first loop is O(n), the second is O(log n), combining to form O(n log n) </a:t>
            </a:r>
            <a:r>
              <a:rPr lang="en-US" sz="1300" i="1" dirty="0"/>
              <a:t>1 item takes 2 seconds, 10 items takes 12 seconds, 100 items takes 103 seconds. </a:t>
            </a:r>
            <a:r>
              <a:rPr lang="en-US" sz="1200" dirty="0"/>
              <a:t>The classic example is a Merge Sort</a:t>
            </a:r>
            <a:endParaRPr lang="en-US" sz="1300" b="1" dirty="0"/>
          </a:p>
          <a:p>
            <a:r>
              <a:rPr lang="en-US" sz="1600" b="1" dirty="0">
                <a:solidFill>
                  <a:srgbClr val="C00000"/>
                </a:solidFill>
              </a:rPr>
              <a:t>O(n^</a:t>
            </a:r>
            <a:r>
              <a:rPr lang="en-US" sz="1600" b="1" baseline="30000" dirty="0">
                <a:solidFill>
                  <a:srgbClr val="C00000"/>
                </a:solidFill>
              </a:rPr>
              <a:t>2</a:t>
            </a:r>
            <a:r>
              <a:rPr lang="en-US" sz="1600" b="1" dirty="0">
                <a:solidFill>
                  <a:srgbClr val="C00000"/>
                </a:solidFill>
              </a:rPr>
              <a:t>)/Quadratic Complexity</a:t>
            </a:r>
          </a:p>
          <a:p>
            <a:pPr marL="0" indent="0">
              <a:buNone/>
            </a:pPr>
            <a:r>
              <a:rPr lang="en-US" sz="1300" dirty="0"/>
              <a:t>Things are getting extra slow. </a:t>
            </a:r>
            <a:r>
              <a:rPr lang="en-US" sz="1300" i="1" dirty="0"/>
              <a:t>1 item takes 1 second, 10 items takes 100, 100 items takes 10000. </a:t>
            </a:r>
            <a:r>
              <a:rPr lang="en-US" sz="1200" dirty="0"/>
              <a:t>The classic example is a Bubble Sort</a:t>
            </a:r>
            <a:endParaRPr lang="en-US" sz="1300" b="1" dirty="0"/>
          </a:p>
          <a:p>
            <a:r>
              <a:rPr lang="en-US" sz="1600" b="1" dirty="0">
                <a:solidFill>
                  <a:srgbClr val="C00000"/>
                </a:solidFill>
              </a:rPr>
              <a:t>O(2^</a:t>
            </a:r>
            <a:r>
              <a:rPr lang="en-US" sz="1600" b="1" baseline="30000" dirty="0">
                <a:solidFill>
                  <a:srgbClr val="C00000"/>
                </a:solidFill>
              </a:rPr>
              <a:t>n</a:t>
            </a:r>
            <a:r>
              <a:rPr lang="en-US" sz="1600" b="1" dirty="0">
                <a:solidFill>
                  <a:srgbClr val="C00000"/>
                </a:solidFill>
              </a:rPr>
              <a:t>)/Exponential Growth!</a:t>
            </a:r>
            <a:r>
              <a:rPr lang="en-US" b="1" dirty="0"/>
              <a:t> </a:t>
            </a:r>
          </a:p>
          <a:p>
            <a:pPr marL="0" indent="0">
              <a:buNone/>
            </a:pPr>
            <a:r>
              <a:rPr lang="en-US" sz="1400" dirty="0"/>
              <a:t>The algorithm takes twice as long for every new element added.  </a:t>
            </a:r>
            <a:r>
              <a:rPr lang="en-US" sz="1400" i="1" dirty="0"/>
              <a:t>1 item takes 1 second, 10 items takes 1024 seconds, 100 items takes </a:t>
            </a:r>
            <a:r>
              <a:rPr lang="en-US" sz="1400" dirty="0"/>
              <a:t>1267650600228229401496703205376 seconds.</a:t>
            </a:r>
          </a:p>
        </p:txBody>
      </p:sp>
    </p:spTree>
    <p:extLst>
      <p:ext uri="{BB962C8B-B14F-4D97-AF65-F5344CB8AC3E}">
        <p14:creationId xmlns:p14="http://schemas.microsoft.com/office/powerpoint/2010/main" val="145142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419D-8459-F543-839F-5692560F0AA2}"/>
              </a:ext>
            </a:extLst>
          </p:cNvPr>
          <p:cNvSpPr>
            <a:spLocks noGrp="1"/>
          </p:cNvSpPr>
          <p:nvPr>
            <p:ph type="title"/>
          </p:nvPr>
        </p:nvSpPr>
        <p:spPr/>
        <p:txBody>
          <a:bodyPr/>
          <a:lstStyle/>
          <a:p>
            <a:r>
              <a:rPr lang="en-US" dirty="0"/>
              <a:t>Comparison graph</a:t>
            </a:r>
          </a:p>
        </p:txBody>
      </p:sp>
      <p:pic>
        <p:nvPicPr>
          <p:cNvPr id="4" name="Picture 3">
            <a:extLst>
              <a:ext uri="{FF2B5EF4-FFF2-40B4-BE49-F238E27FC236}">
                <a16:creationId xmlns:a16="http://schemas.microsoft.com/office/drawing/2014/main" id="{C0A64984-467A-4F40-92D3-CFC8E6E23268}"/>
              </a:ext>
            </a:extLst>
          </p:cNvPr>
          <p:cNvPicPr>
            <a:picLocks noChangeAspect="1"/>
          </p:cNvPicPr>
          <p:nvPr/>
        </p:nvPicPr>
        <p:blipFill>
          <a:blip r:embed="rId2"/>
          <a:stretch>
            <a:fillRect/>
          </a:stretch>
        </p:blipFill>
        <p:spPr>
          <a:xfrm>
            <a:off x="1712810" y="1500026"/>
            <a:ext cx="7903801" cy="4362331"/>
          </a:xfrm>
          <a:prstGeom prst="rect">
            <a:avLst/>
          </a:prstGeom>
        </p:spPr>
      </p:pic>
    </p:spTree>
    <p:extLst>
      <p:ext uri="{BB962C8B-B14F-4D97-AF65-F5344CB8AC3E}">
        <p14:creationId xmlns:p14="http://schemas.microsoft.com/office/powerpoint/2010/main" val="198198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3F3F-6729-1F48-80F6-3FF12D22B217}"/>
              </a:ext>
            </a:extLst>
          </p:cNvPr>
          <p:cNvSpPr>
            <a:spLocks noGrp="1"/>
          </p:cNvSpPr>
          <p:nvPr>
            <p:ph type="title"/>
          </p:nvPr>
        </p:nvSpPr>
        <p:spPr/>
        <p:txBody>
          <a:bodyPr/>
          <a:lstStyle/>
          <a:p>
            <a:r>
              <a:rPr lang="en-US" dirty="0"/>
              <a:t>Complexities. O(1) / Constant. Examples</a:t>
            </a:r>
          </a:p>
        </p:txBody>
      </p:sp>
      <p:sp>
        <p:nvSpPr>
          <p:cNvPr id="3" name="Content Placeholder 2">
            <a:extLst>
              <a:ext uri="{FF2B5EF4-FFF2-40B4-BE49-F238E27FC236}">
                <a16:creationId xmlns:a16="http://schemas.microsoft.com/office/drawing/2014/main" id="{9211C01B-C188-4B4B-88B8-11831190A611}"/>
              </a:ext>
            </a:extLst>
          </p:cNvPr>
          <p:cNvSpPr>
            <a:spLocks noGrp="1"/>
          </p:cNvSpPr>
          <p:nvPr>
            <p:ph idx="1"/>
          </p:nvPr>
        </p:nvSpPr>
        <p:spPr/>
        <p:txBody>
          <a:bodyPr/>
          <a:lstStyle/>
          <a:p>
            <a:pPr fontAlgn="base"/>
            <a:r>
              <a:rPr lang="en-US" dirty="0"/>
              <a:t>Determining if a number is even or odd; Working with HashMap</a:t>
            </a:r>
          </a:p>
          <a:p>
            <a:pPr fontAlgn="base"/>
            <a:r>
              <a:rPr lang="en-US" dirty="0"/>
              <a:t>Accessing Array Index (int a = ARR[5];)</a:t>
            </a:r>
          </a:p>
          <a:p>
            <a:pPr fontAlgn="base"/>
            <a:r>
              <a:rPr lang="en-US" dirty="0"/>
              <a:t>Inserting a node in Linked List</a:t>
            </a:r>
          </a:p>
          <a:p>
            <a:pPr fontAlgn="base"/>
            <a:r>
              <a:rPr lang="en-US" dirty="0"/>
              <a:t>Pushing and Popping on Stack</a:t>
            </a:r>
          </a:p>
          <a:p>
            <a:pPr fontAlgn="base"/>
            <a:r>
              <a:rPr lang="en-US" dirty="0"/>
              <a:t>Insertion and Removal from Queue</a:t>
            </a:r>
          </a:p>
          <a:p>
            <a:pPr fontAlgn="base"/>
            <a:r>
              <a:rPr lang="en-US" dirty="0"/>
              <a:t>Finding out the parent or left/right child of a node in a tree stored in Array</a:t>
            </a:r>
          </a:p>
          <a:p>
            <a:pPr fontAlgn="base"/>
            <a:r>
              <a:rPr lang="en-US" dirty="0"/>
              <a:t>Jumping to Next/Previous element in Doubly Linked List</a:t>
            </a:r>
          </a:p>
        </p:txBody>
      </p:sp>
    </p:spTree>
    <p:extLst>
      <p:ext uri="{BB962C8B-B14F-4D97-AF65-F5344CB8AC3E}">
        <p14:creationId xmlns:p14="http://schemas.microsoft.com/office/powerpoint/2010/main" val="131798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7058-24FA-6542-8BEC-12C7227AEAA0}"/>
              </a:ext>
            </a:extLst>
          </p:cNvPr>
          <p:cNvSpPr>
            <a:spLocks noGrp="1"/>
          </p:cNvSpPr>
          <p:nvPr>
            <p:ph type="title"/>
          </p:nvPr>
        </p:nvSpPr>
        <p:spPr/>
        <p:txBody>
          <a:bodyPr>
            <a:normAutofit/>
          </a:bodyPr>
          <a:lstStyle/>
          <a:p>
            <a:r>
              <a:rPr lang="en-US" dirty="0"/>
              <a:t>Complexities. O(log n)/Logarithmic. Examples</a:t>
            </a:r>
          </a:p>
        </p:txBody>
      </p:sp>
      <p:sp>
        <p:nvSpPr>
          <p:cNvPr id="3" name="Content Placeholder 2">
            <a:extLst>
              <a:ext uri="{FF2B5EF4-FFF2-40B4-BE49-F238E27FC236}">
                <a16:creationId xmlns:a16="http://schemas.microsoft.com/office/drawing/2014/main" id="{DEEBA1DD-8434-5844-B93D-5D048335E3CA}"/>
              </a:ext>
            </a:extLst>
          </p:cNvPr>
          <p:cNvSpPr>
            <a:spLocks noGrp="1"/>
          </p:cNvSpPr>
          <p:nvPr>
            <p:ph idx="1"/>
          </p:nvPr>
        </p:nvSpPr>
        <p:spPr/>
        <p:txBody>
          <a:bodyPr/>
          <a:lstStyle/>
          <a:p>
            <a:pPr fontAlgn="base"/>
            <a:r>
              <a:rPr lang="en-US" dirty="0"/>
              <a:t>Binary Search</a:t>
            </a:r>
          </a:p>
          <a:p>
            <a:pPr fontAlgn="base"/>
            <a:r>
              <a:rPr lang="en-US" dirty="0"/>
              <a:t>Finding largest/smallest number in a binary search tree</a:t>
            </a:r>
          </a:p>
          <a:p>
            <a:pPr fontAlgn="base"/>
            <a:r>
              <a:rPr lang="en-US" dirty="0"/>
              <a:t>Certain Divide and Conquer Algorithms based on Linear functionality</a:t>
            </a:r>
          </a:p>
          <a:p>
            <a:pPr fontAlgn="base"/>
            <a:r>
              <a:rPr lang="en-US" dirty="0"/>
              <a:t>Calculating Fibonacci Numbers - Best Method The basic premise here is NOT using the complete data, and reducing the problem size with every iteration</a:t>
            </a:r>
          </a:p>
          <a:p>
            <a:pPr marL="0" indent="0">
              <a:buNone/>
            </a:pPr>
            <a:endParaRPr lang="en-US" dirty="0"/>
          </a:p>
        </p:txBody>
      </p:sp>
    </p:spTree>
    <p:extLst>
      <p:ext uri="{BB962C8B-B14F-4D97-AF65-F5344CB8AC3E}">
        <p14:creationId xmlns:p14="http://schemas.microsoft.com/office/powerpoint/2010/main" val="9314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E6D5-17E5-C247-8BD5-D730A05A88DD}"/>
              </a:ext>
            </a:extLst>
          </p:cNvPr>
          <p:cNvSpPr>
            <a:spLocks noGrp="1"/>
          </p:cNvSpPr>
          <p:nvPr>
            <p:ph type="title"/>
          </p:nvPr>
        </p:nvSpPr>
        <p:spPr/>
        <p:txBody>
          <a:bodyPr>
            <a:normAutofit/>
          </a:bodyPr>
          <a:lstStyle/>
          <a:p>
            <a:r>
              <a:rPr lang="en-US" sz="4000" dirty="0"/>
              <a:t>Complexities. O(n)/Linear Complexity. Examples</a:t>
            </a:r>
          </a:p>
        </p:txBody>
      </p:sp>
      <p:sp>
        <p:nvSpPr>
          <p:cNvPr id="3" name="Content Placeholder 2">
            <a:extLst>
              <a:ext uri="{FF2B5EF4-FFF2-40B4-BE49-F238E27FC236}">
                <a16:creationId xmlns:a16="http://schemas.microsoft.com/office/drawing/2014/main" id="{1C157D7A-60F1-2E49-9525-2CBA69492186}"/>
              </a:ext>
            </a:extLst>
          </p:cNvPr>
          <p:cNvSpPr>
            <a:spLocks noGrp="1"/>
          </p:cNvSpPr>
          <p:nvPr>
            <p:ph idx="1"/>
          </p:nvPr>
        </p:nvSpPr>
        <p:spPr/>
        <p:txBody>
          <a:bodyPr>
            <a:normAutofit/>
          </a:bodyPr>
          <a:lstStyle/>
          <a:p>
            <a:pPr fontAlgn="base"/>
            <a:r>
              <a:rPr lang="en-US" dirty="0"/>
              <a:t>In a nutshell, all Brute Force Algorithms, or Noob ones which require linearity, are based on O(n) time complexity</a:t>
            </a:r>
          </a:p>
          <a:p>
            <a:pPr fontAlgn="base"/>
            <a:r>
              <a:rPr lang="en-US" dirty="0"/>
              <a:t>Traversing an array or a linked list</a:t>
            </a:r>
          </a:p>
          <a:p>
            <a:pPr fontAlgn="base"/>
            <a:r>
              <a:rPr lang="en-US" dirty="0"/>
              <a:t>Linear Search</a:t>
            </a:r>
          </a:p>
          <a:p>
            <a:pPr fontAlgn="base"/>
            <a:r>
              <a:rPr lang="en-US" dirty="0"/>
              <a:t>Deletion of a specific element in a Linked List (Not sorted)</a:t>
            </a:r>
          </a:p>
          <a:p>
            <a:pPr fontAlgn="base"/>
            <a:r>
              <a:rPr lang="en-US" dirty="0"/>
              <a:t>Comparing two strings</a:t>
            </a:r>
          </a:p>
          <a:p>
            <a:pPr fontAlgn="base"/>
            <a:r>
              <a:rPr lang="en-US" dirty="0"/>
              <a:t>Checking for Palindrome</a:t>
            </a:r>
          </a:p>
          <a:p>
            <a:pPr fontAlgn="base"/>
            <a:r>
              <a:rPr lang="en-US" dirty="0"/>
              <a:t>Counting/Bucket Sort and here too you can find a million more such examples</a:t>
            </a:r>
          </a:p>
          <a:p>
            <a:endParaRPr lang="en-US" dirty="0"/>
          </a:p>
        </p:txBody>
      </p:sp>
    </p:spTree>
    <p:extLst>
      <p:ext uri="{BB962C8B-B14F-4D97-AF65-F5344CB8AC3E}">
        <p14:creationId xmlns:p14="http://schemas.microsoft.com/office/powerpoint/2010/main" val="94092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B3B4-B120-1147-981F-EDD52C3B82CF}"/>
              </a:ext>
            </a:extLst>
          </p:cNvPr>
          <p:cNvSpPr>
            <a:spLocks noGrp="1"/>
          </p:cNvSpPr>
          <p:nvPr>
            <p:ph type="title"/>
          </p:nvPr>
        </p:nvSpPr>
        <p:spPr/>
        <p:txBody>
          <a:bodyPr/>
          <a:lstStyle/>
          <a:p>
            <a:r>
              <a:rPr lang="en-US" dirty="0"/>
              <a:t>Complexities. O(n log n) Examples</a:t>
            </a:r>
          </a:p>
        </p:txBody>
      </p:sp>
      <p:sp>
        <p:nvSpPr>
          <p:cNvPr id="3" name="Content Placeholder 2">
            <a:extLst>
              <a:ext uri="{FF2B5EF4-FFF2-40B4-BE49-F238E27FC236}">
                <a16:creationId xmlns:a16="http://schemas.microsoft.com/office/drawing/2014/main" id="{EEE011AF-A3FB-B146-8D87-76301C38D192}"/>
              </a:ext>
            </a:extLst>
          </p:cNvPr>
          <p:cNvSpPr>
            <a:spLocks noGrp="1"/>
          </p:cNvSpPr>
          <p:nvPr>
            <p:ph idx="1"/>
          </p:nvPr>
        </p:nvSpPr>
        <p:spPr/>
        <p:txBody>
          <a:bodyPr/>
          <a:lstStyle/>
          <a:p>
            <a:pPr fontAlgn="base"/>
            <a:r>
              <a:rPr lang="en-US" dirty="0"/>
              <a:t>The factor of 'log n' is introduced by bringing into consideration Divide and Conquer. Some of these algorithms are the best optimized ones and used frequently.</a:t>
            </a:r>
          </a:p>
          <a:p>
            <a:pPr fontAlgn="base"/>
            <a:r>
              <a:rPr lang="en-US" dirty="0"/>
              <a:t>Merge Sort</a:t>
            </a:r>
          </a:p>
          <a:p>
            <a:pPr fontAlgn="base"/>
            <a:r>
              <a:rPr lang="en-US" dirty="0"/>
              <a:t>Heap Sort</a:t>
            </a:r>
          </a:p>
          <a:p>
            <a:pPr fontAlgn="base"/>
            <a:r>
              <a:rPr lang="en-US" dirty="0"/>
              <a:t>Quick Sort</a:t>
            </a:r>
          </a:p>
          <a:p>
            <a:pPr fontAlgn="base"/>
            <a:r>
              <a:rPr lang="en-US" dirty="0"/>
              <a:t>Certain Divide and Conquer Algorithms based on optimizing O(n^2) algorithms</a:t>
            </a:r>
          </a:p>
        </p:txBody>
      </p:sp>
    </p:spTree>
    <p:extLst>
      <p:ext uri="{BB962C8B-B14F-4D97-AF65-F5344CB8AC3E}">
        <p14:creationId xmlns:p14="http://schemas.microsoft.com/office/powerpoint/2010/main" val="383558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A6F4-89A2-0247-BCD6-156578CA6511}"/>
              </a:ext>
            </a:extLst>
          </p:cNvPr>
          <p:cNvSpPr>
            <a:spLocks noGrp="1"/>
          </p:cNvSpPr>
          <p:nvPr>
            <p:ph type="title"/>
          </p:nvPr>
        </p:nvSpPr>
        <p:spPr/>
        <p:txBody>
          <a:bodyPr/>
          <a:lstStyle/>
          <a:p>
            <a:r>
              <a:rPr lang="en-US" dirty="0"/>
              <a:t>Complexities. O(n^2) Examples</a:t>
            </a:r>
          </a:p>
        </p:txBody>
      </p:sp>
      <p:sp>
        <p:nvSpPr>
          <p:cNvPr id="3" name="Content Placeholder 2">
            <a:extLst>
              <a:ext uri="{FF2B5EF4-FFF2-40B4-BE49-F238E27FC236}">
                <a16:creationId xmlns:a16="http://schemas.microsoft.com/office/drawing/2014/main" id="{7C4C83CE-D951-E24E-886A-28E40F0527A4}"/>
              </a:ext>
            </a:extLst>
          </p:cNvPr>
          <p:cNvSpPr>
            <a:spLocks noGrp="1"/>
          </p:cNvSpPr>
          <p:nvPr>
            <p:ph idx="1"/>
          </p:nvPr>
        </p:nvSpPr>
        <p:spPr/>
        <p:txBody>
          <a:bodyPr/>
          <a:lstStyle/>
          <a:p>
            <a:pPr fontAlgn="base"/>
            <a:r>
              <a:rPr lang="en-US" dirty="0"/>
              <a:t>These ones are supposed to be the less efficient algorithms if their O(n log n) counterparts are present. The general application may be Brute Force here.</a:t>
            </a:r>
          </a:p>
          <a:p>
            <a:pPr fontAlgn="base"/>
            <a:r>
              <a:rPr lang="en-US" dirty="0"/>
              <a:t>Bubble Sort</a:t>
            </a:r>
          </a:p>
          <a:p>
            <a:pPr fontAlgn="base"/>
            <a:r>
              <a:rPr lang="en-US" dirty="0"/>
              <a:t>Insertion Sort</a:t>
            </a:r>
          </a:p>
          <a:p>
            <a:pPr fontAlgn="base"/>
            <a:r>
              <a:rPr lang="en-US" dirty="0"/>
              <a:t>Selection Sort</a:t>
            </a:r>
          </a:p>
          <a:p>
            <a:pPr fontAlgn="base"/>
            <a:r>
              <a:rPr lang="en-US" dirty="0"/>
              <a:t>Traversing a simple 2D array</a:t>
            </a:r>
          </a:p>
        </p:txBody>
      </p:sp>
    </p:spTree>
    <p:extLst>
      <p:ext uri="{BB962C8B-B14F-4D97-AF65-F5344CB8AC3E}">
        <p14:creationId xmlns:p14="http://schemas.microsoft.com/office/powerpoint/2010/main" val="364102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09A0-BA5B-0B48-A2C3-51F9F054BA95}"/>
              </a:ext>
            </a:extLst>
          </p:cNvPr>
          <p:cNvSpPr>
            <a:spLocks noGrp="1"/>
          </p:cNvSpPr>
          <p:nvPr>
            <p:ph type="title"/>
          </p:nvPr>
        </p:nvSpPr>
        <p:spPr/>
        <p:txBody>
          <a:bodyPr/>
          <a:lstStyle/>
          <a:p>
            <a:r>
              <a:rPr lang="en-US" dirty="0"/>
              <a:t>Complexities. O(n^2) Examples</a:t>
            </a:r>
          </a:p>
        </p:txBody>
      </p:sp>
      <p:sp>
        <p:nvSpPr>
          <p:cNvPr id="3" name="Content Placeholder 2">
            <a:extLst>
              <a:ext uri="{FF2B5EF4-FFF2-40B4-BE49-F238E27FC236}">
                <a16:creationId xmlns:a16="http://schemas.microsoft.com/office/drawing/2014/main" id="{0D0BE69A-199C-7948-8920-EFE68462B6A4}"/>
              </a:ext>
            </a:extLst>
          </p:cNvPr>
          <p:cNvSpPr>
            <a:spLocks noGrp="1"/>
          </p:cNvSpPr>
          <p:nvPr>
            <p:ph idx="1"/>
          </p:nvPr>
        </p:nvSpPr>
        <p:spPr/>
        <p:txBody>
          <a:bodyPr/>
          <a:lstStyle/>
          <a:p>
            <a:r>
              <a:rPr lang="en-US" dirty="0"/>
              <a:t>Fibonacci</a:t>
            </a:r>
          </a:p>
          <a:p>
            <a:pPr marL="0" indent="0">
              <a:buNone/>
            </a:pPr>
            <a:r>
              <a:rPr lang="en-US" dirty="0"/>
              <a:t>int Fibonacci (int number) {</a:t>
            </a:r>
          </a:p>
          <a:p>
            <a:pPr marL="0" indent="0">
              <a:buNone/>
            </a:pPr>
            <a:r>
              <a:rPr lang="en-US" dirty="0"/>
              <a:t>	if (number &lt;= 1) return number;</a:t>
            </a:r>
          </a:p>
          <a:p>
            <a:pPr marL="0" indent="0">
              <a:buNone/>
            </a:pPr>
            <a:r>
              <a:rPr lang="en-US" dirty="0"/>
              <a:t>	return Fibonacci(number - 2) + Fibonacci(number - 1);</a:t>
            </a:r>
          </a:p>
          <a:p>
            <a:pPr marL="0" indent="0">
              <a:buNone/>
            </a:pPr>
            <a:r>
              <a:rPr lang="en-US" dirty="0"/>
              <a:t> }</a:t>
            </a:r>
          </a:p>
          <a:p>
            <a:r>
              <a:rPr lang="en-US" dirty="0"/>
              <a:t>Tower of Hanoi</a:t>
            </a:r>
          </a:p>
        </p:txBody>
      </p:sp>
    </p:spTree>
    <p:extLst>
      <p:ext uri="{BB962C8B-B14F-4D97-AF65-F5344CB8AC3E}">
        <p14:creationId xmlns:p14="http://schemas.microsoft.com/office/powerpoint/2010/main" val="353465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402</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Big (O) notation</vt:lpstr>
      <vt:lpstr>List of complexities</vt:lpstr>
      <vt:lpstr>Comparison graph</vt:lpstr>
      <vt:lpstr>Complexities. O(1) / Constant. Examples</vt:lpstr>
      <vt:lpstr>Complexities. O(log n)/Logarithmic. Examples</vt:lpstr>
      <vt:lpstr>Complexities. O(n)/Linear Complexity. Examples</vt:lpstr>
      <vt:lpstr>Complexities. O(n log n) Examples</vt:lpstr>
      <vt:lpstr>Complexities. O(n^2) Examples</vt:lpstr>
      <vt:lpstr>Complexities. O(n^2) Examples</vt:lpstr>
      <vt:lpstr>How to figure out complexity in an interview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(O) notation</dc:title>
  <dc:creator>Sveta Sveta</dc:creator>
  <cp:lastModifiedBy>Sveta Sveta</cp:lastModifiedBy>
  <cp:revision>11</cp:revision>
  <dcterms:created xsi:type="dcterms:W3CDTF">2019-08-29T15:21:11Z</dcterms:created>
  <dcterms:modified xsi:type="dcterms:W3CDTF">2019-08-29T22:03:35Z</dcterms:modified>
</cp:coreProperties>
</file>