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7"/>
  </p:notesMasterIdLst>
  <p:sldIdLst>
    <p:sldId id="256" r:id="rId2"/>
    <p:sldId id="257" r:id="rId3"/>
    <p:sldId id="259" r:id="rId4"/>
    <p:sldId id="273" r:id="rId5"/>
    <p:sldId id="258" r:id="rId6"/>
    <p:sldId id="274" r:id="rId7"/>
    <p:sldId id="260" r:id="rId8"/>
    <p:sldId id="276" r:id="rId9"/>
    <p:sldId id="277" r:id="rId10"/>
    <p:sldId id="278" r:id="rId11"/>
    <p:sldId id="275" r:id="rId12"/>
    <p:sldId id="279" r:id="rId13"/>
    <p:sldId id="280" r:id="rId14"/>
    <p:sldId id="28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45E2C0-2077-496F-B962-1CA64A074B0B}">
          <p14:sldIdLst>
            <p14:sldId id="256"/>
            <p14:sldId id="257"/>
            <p14:sldId id="259"/>
            <p14:sldId id="273"/>
            <p14:sldId id="258"/>
            <p14:sldId id="274"/>
            <p14:sldId id="260"/>
            <p14:sldId id="276"/>
            <p14:sldId id="277"/>
            <p14:sldId id="278"/>
            <p14:sldId id="275"/>
            <p14:sldId id="279"/>
            <p14:sldId id="280"/>
            <p14:sldId id="28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5F69-7876-4E5E-9919-55387686A30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404D-DDD6-4C51-96E3-6618634C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E67A-D8AE-4F93-8410-534DC30E1E1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5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31AE-E039-496E-B80A-3182C6BD34BD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EB7C-D551-4B70-BAA6-EB23D970119B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948-0E61-42E6-B20F-49679ADB7561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04AE-0ADA-471E-8EAA-A134577F2F8D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44C-FCA5-4AF9-A919-C69EB1C3D7EF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8A9-02B0-425C-AC5B-666991E76147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FA0F-25EA-435C-B56E-41A9EB7D86A8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EFB-77AF-4DC2-8B3C-4D7D706DFDCE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700-1C07-4F58-A47F-5DF48D489609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498-4405-4BAC-B0E7-722A9B272E22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362F5B6C-BBFD-48AF-9EB8-D22EB65BC0C9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abuse.com/python-for-nlp-working-with-facebook-fasttext-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MUSE#ground-truth-bilingual-dictionaries" TargetMode="External"/><Relationship Id="rId2" Type="http://schemas.openxmlformats.org/officeDocument/2006/relationships/hyperlink" Target="https://github.com/babylonhealth/fastText_multiling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F22EC-AD5A-41B9-B507-E14E43E3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2"/>
                </a:solidFill>
              </a:rPr>
              <a:t>ИЗВЛЕЧЕНИЕ ДВУЯЗЫЧНОГО ПЕРЕВОДНОГО ГЛОССАРИЯ из параллельного корпуса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932A-A584-471C-AF13-DC4687D3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Создание англо-русской базы терминов на основе существующих переводов</a:t>
            </a:r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61B36934-415E-4F32-B86F-257E851CD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3" r="4212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E821-DB44-48B4-92FF-F445ED1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0847-73ED-423E-AA0F-455EF37F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4419" y="6172050"/>
            <a:ext cx="5192595" cy="410501"/>
          </a:xfrm>
        </p:spPr>
        <p:txBody>
          <a:bodyPr/>
          <a:lstStyle/>
          <a:p>
            <a:r>
              <a:rPr lang="ru-RU" dirty="0"/>
              <a:t>Проект слушателя ДПО КОмпьютерная лингвистика Светланы Кузнецовой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1:</a:t>
            </a:r>
            <a:br>
              <a:rPr lang="ru-RU" sz="2400" dirty="0"/>
            </a:br>
            <a:r>
              <a:rPr lang="ru-RU" sz="2400" dirty="0"/>
              <a:t>ЭТАП 2: </a:t>
            </a:r>
            <a:r>
              <a:rPr lang="en-US" sz="2400" dirty="0" err="1"/>
              <a:t>iIi</a:t>
            </a:r>
            <a:r>
              <a:rPr lang="en-US" sz="2400" dirty="0"/>
              <a:t>. </a:t>
            </a:r>
            <a:r>
              <a:rPr lang="ru-RU" sz="2400" dirty="0"/>
              <a:t>ПОИСК БЛИЖАЙШИХ СООТВЕТСТВИЙ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6458"/>
            <a:ext cx="94869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Простой поиск ближайших терминов срабатывает плохо, поэтому ищем соответствия среди топ-3 частотных слов, встречающихся в тех же строках, что и искомый термин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10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349AC1-1F3A-4542-ABF2-15EAB0D24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DA11-9C82-46EE-ACAC-E4A157844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54" y="3018775"/>
            <a:ext cx="6592220" cy="2410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09F729-32F2-41F7-A924-A0EB51033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2781688" cy="30674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38E67-80BA-4971-BF4A-EE73C7937AA3}"/>
              </a:ext>
            </a:extLst>
          </p:cNvPr>
          <p:cNvCxnSpPr/>
          <p:nvPr/>
        </p:nvCxnSpPr>
        <p:spPr>
          <a:xfrm>
            <a:off x="3800213" y="4152550"/>
            <a:ext cx="134224" cy="1426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E88BE4-4944-4182-BE7D-28D509166B15}"/>
              </a:ext>
            </a:extLst>
          </p:cNvPr>
          <p:cNvCxnSpPr>
            <a:cxnSpLocks/>
          </p:cNvCxnSpPr>
          <p:nvPr/>
        </p:nvCxnSpPr>
        <p:spPr>
          <a:xfrm flipH="1">
            <a:off x="3800213" y="4165084"/>
            <a:ext cx="134224" cy="1300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8611A4-E379-4901-A8E8-B8597464DC8E}"/>
              </a:ext>
            </a:extLst>
          </p:cNvPr>
          <p:cNvCxnSpPr>
            <a:cxnSpLocks/>
          </p:cNvCxnSpPr>
          <p:nvPr/>
        </p:nvCxnSpPr>
        <p:spPr>
          <a:xfrm flipH="1">
            <a:off x="3323438" y="6058899"/>
            <a:ext cx="134224" cy="1300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FB6A09-C9E0-4661-AE2B-E4244DEACA6F}"/>
              </a:ext>
            </a:extLst>
          </p:cNvPr>
          <p:cNvCxnSpPr/>
          <p:nvPr/>
        </p:nvCxnSpPr>
        <p:spPr>
          <a:xfrm>
            <a:off x="3323438" y="6058923"/>
            <a:ext cx="134224" cy="1426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0ECF52-D2E4-4FA1-97E9-946B7626A586}"/>
              </a:ext>
            </a:extLst>
          </p:cNvPr>
          <p:cNvCxnSpPr/>
          <p:nvPr/>
        </p:nvCxnSpPr>
        <p:spPr>
          <a:xfrm>
            <a:off x="3665989" y="5085126"/>
            <a:ext cx="134224" cy="1426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0C3E33-7323-41BC-89AC-D666DE5ECD17}"/>
              </a:ext>
            </a:extLst>
          </p:cNvPr>
          <p:cNvCxnSpPr>
            <a:cxnSpLocks/>
          </p:cNvCxnSpPr>
          <p:nvPr/>
        </p:nvCxnSpPr>
        <p:spPr>
          <a:xfrm flipH="1">
            <a:off x="3665989" y="5073241"/>
            <a:ext cx="134224" cy="149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7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2:</a:t>
            </a:r>
            <a:br>
              <a:rPr lang="ru-RU" sz="2400" dirty="0"/>
            </a:br>
            <a:r>
              <a:rPr lang="ru-RU" sz="2400" dirty="0"/>
              <a:t>ЭТАП 1: </a:t>
            </a:r>
            <a:r>
              <a:rPr lang="en-US" sz="2400" dirty="0" err="1"/>
              <a:t>i</a:t>
            </a:r>
            <a:r>
              <a:rPr lang="en-US" sz="2400" dirty="0"/>
              <a:t>. </a:t>
            </a:r>
            <a:r>
              <a:rPr lang="ru-RU" sz="2400" dirty="0"/>
              <a:t>Извлечение </a:t>
            </a:r>
            <a:r>
              <a:rPr lang="en-US" sz="2400" dirty="0"/>
              <a:t>N-</a:t>
            </a:r>
            <a:r>
              <a:rPr lang="ru-RU" sz="2400" dirty="0"/>
              <a:t>ГРАММ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57400"/>
            <a:ext cx="9486901" cy="391809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Предобработка текста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ru-RU" sz="1800" dirty="0"/>
              <a:t>Извлечение </a:t>
            </a:r>
            <a:r>
              <a:rPr lang="en-US" sz="1800" dirty="0"/>
              <a:t>Noun Chunks </a:t>
            </a:r>
            <a:r>
              <a:rPr lang="ru-RU" sz="1800" dirty="0"/>
              <a:t>при помощи </a:t>
            </a:r>
            <a:r>
              <a:rPr lang="en-US" sz="1800" dirty="0" err="1"/>
              <a:t>spaCy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ru-RU" sz="1800" dirty="0"/>
              <a:t>Извлечение ключевых </a:t>
            </a:r>
            <a:r>
              <a:rPr lang="en-US" sz="1800" dirty="0"/>
              <a:t>n-</a:t>
            </a:r>
            <a:r>
              <a:rPr lang="ru-RU" sz="1800" dirty="0"/>
              <a:t>грамм при помощи </a:t>
            </a:r>
            <a:r>
              <a:rPr lang="en-US" sz="1800" dirty="0" err="1"/>
              <a:t>CountVectorizer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ru-RU" sz="1800" dirty="0"/>
              <a:t>Сохраняем пересечение списков из пунктов 2 и 3</a:t>
            </a:r>
          </a:p>
          <a:p>
            <a:pPr marL="342900" indent="-342900">
              <a:buAutoNum type="arabicPeriod"/>
            </a:pP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30AED-5136-4963-AF4C-604466B1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89" y="3583000"/>
            <a:ext cx="5792008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DEFEB-8778-49BE-9AC2-24A45C2C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68" y="4449896"/>
            <a:ext cx="8507012" cy="10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22B73-0771-4F93-9F51-BC2E9530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8" y="5576753"/>
            <a:ext cx="707806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2:</a:t>
            </a:r>
            <a:br>
              <a:rPr lang="ru-RU" sz="2400" dirty="0"/>
            </a:br>
            <a:r>
              <a:rPr lang="ru-RU" sz="2400" dirty="0"/>
              <a:t>ЭТАП 2: ПОИСК СООТВЕТСТВИЙ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3435"/>
            <a:ext cx="9486901" cy="391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Простой поиск соответствий по принципу термин = строка</a:t>
            </a:r>
          </a:p>
          <a:p>
            <a:pPr marL="0" indent="0">
              <a:buNone/>
            </a:pPr>
            <a:r>
              <a:rPr lang="ru-RU" sz="1800" dirty="0"/>
              <a:t>Если строка, очищенная от пунктуации и тэгов, имеет полное соответствие в нашей базе терминов, то мы считаем, что параллельная ей русская строка – перевод нашего термина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D717E-F196-417D-BDFA-741185C96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3524572"/>
            <a:ext cx="420111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1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MERGE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3435"/>
            <a:ext cx="9486901" cy="391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Объединяем два глоссария в один, считая выполненный простым поиском по соответствиям приоритетным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EB2C1-E51B-4B6B-AE0A-85A363EA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6" y="2898292"/>
            <a:ext cx="2896004" cy="3458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BE33A-8E4D-4F31-9EC1-FB6AED8AFCE9}"/>
              </a:ext>
            </a:extLst>
          </p:cNvPr>
          <p:cNvSpPr txBox="1"/>
          <p:nvPr/>
        </p:nvSpPr>
        <p:spPr>
          <a:xfrm>
            <a:off x="5802385" y="4139799"/>
            <a:ext cx="4046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Для сравнения: в глоссарии, созданном для этой игры вручную переводчиками, </a:t>
            </a:r>
            <a:r>
              <a:rPr lang="en-US" dirty="0">
                <a:latin typeface="+mj-lt"/>
              </a:rPr>
              <a:t>2427</a:t>
            </a:r>
            <a:r>
              <a:rPr lang="ru-RU" dirty="0">
                <a:latin typeface="+mj-lt"/>
              </a:rPr>
              <a:t> терминов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Из них с нашим глоссарием пересекаются 700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26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ОЧИСТКА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3435"/>
            <a:ext cx="9486901" cy="391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Из-за несовершенства системы </a:t>
            </a:r>
            <a:r>
              <a:rPr lang="en-US" sz="1800" dirty="0"/>
              <a:t>Vector Space Alignment</a:t>
            </a:r>
            <a:r>
              <a:rPr lang="ru-RU" sz="1800" dirty="0"/>
              <a:t> в глоссарии по-прежнему есть неверно переведенные термины. Для облегчения их исправления создан словарь топ-3 соответствий по косинусной близости: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786E78-1F93-4BEF-BAA4-68CCD786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27" y="3294776"/>
            <a:ext cx="5524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F5EEF-CF88-4B50-BF4F-30D0D3E5CAF8}"/>
              </a:ext>
            </a:extLst>
          </p:cNvPr>
          <p:cNvSpPr txBox="1"/>
          <p:nvPr/>
        </p:nvSpPr>
        <p:spPr>
          <a:xfrm>
            <a:off x="7701094" y="3429000"/>
            <a:ext cx="330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После чистки в глоссарии осталось 1386 финальных терминов</a:t>
            </a: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A6E3D-26CF-4836-B38A-69E5CB20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27" y="5548174"/>
            <a:ext cx="321037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5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4565-D167-4337-818C-88E24D1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067499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ПУТИ УЛУЧШЕНИЯ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5EA15-675E-4F9D-9F12-0B6433FB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43042"/>
            <a:ext cx="9559255" cy="21501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Что планируется использовать для улучшения системы:</a:t>
            </a:r>
          </a:p>
          <a:p>
            <a:pPr lvl="2"/>
            <a:r>
              <a:rPr lang="ru-RU" dirty="0"/>
              <a:t>Более тщательная подготовка изначального корпуса</a:t>
            </a:r>
          </a:p>
          <a:p>
            <a:pPr lvl="2"/>
            <a:r>
              <a:rPr lang="ru-RU" dirty="0"/>
              <a:t>Улучшение системы извлечения </a:t>
            </a:r>
            <a:r>
              <a:rPr lang="en-US" dirty="0"/>
              <a:t>source </a:t>
            </a:r>
            <a:r>
              <a:rPr lang="ru-RU" dirty="0"/>
              <a:t>терминов</a:t>
            </a:r>
          </a:p>
          <a:p>
            <a:pPr lvl="2"/>
            <a:r>
              <a:rPr lang="ru-RU" dirty="0"/>
              <a:t>Иные способы векторизации и выравнивания векторных пространств (в т.ч. более чем по одному слову) </a:t>
            </a:r>
          </a:p>
          <a:p>
            <a:pPr lvl="2"/>
            <a:r>
              <a:rPr lang="ru-RU" dirty="0"/>
              <a:t>Обученная на наших данных модель </a:t>
            </a:r>
            <a:r>
              <a:rPr lang="en-US" dirty="0"/>
              <a:t>NER</a:t>
            </a:r>
            <a:endParaRPr lang="ru-RU" dirty="0"/>
          </a:p>
          <a:p>
            <a:pPr lvl="2"/>
            <a:r>
              <a:rPr lang="ru-RU" dirty="0"/>
              <a:t>Машинный перевод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A1491D4-1079-4088-BBEE-B96138A390E1}"/>
              </a:ext>
            </a:extLst>
          </p:cNvPr>
          <p:cNvSpPr txBox="1">
            <a:spLocks/>
          </p:cNvSpPr>
          <p:nvPr/>
        </p:nvSpPr>
        <p:spPr>
          <a:xfrm>
            <a:off x="1372997" y="4043493"/>
            <a:ext cx="9485503" cy="266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Следующий этап: использование системы на других играх и других языковых парах</a:t>
            </a:r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B823AB-542E-47E2-8BA0-66B45CA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B0F1-EF2A-4C2B-A8BE-59D6AA20F02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Использование СИСТЕМЫ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266-CC2A-4A5F-BD6F-CF991554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Поддержание терминологической консистентности перевода без необходимости добавлять термины в базу вручную</a:t>
            </a:r>
          </a:p>
          <a:p>
            <a:r>
              <a:rPr lang="ru-RU" dirty="0"/>
              <a:t>В дальнейшем: использование глоссария при кастомизации движков машинного перевода для перевода конкретного проекта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067A6-B328-4DC2-AB83-31B7F5A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4565-D167-4337-818C-88E24D1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Исходные данные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C12D-B59A-4F17-9727-019854AD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320779"/>
            <a:ext cx="9486901" cy="3918098"/>
          </a:xfrm>
        </p:spPr>
        <p:txBody>
          <a:bodyPr>
            <a:normAutofit/>
          </a:bodyPr>
          <a:lstStyle/>
          <a:p>
            <a:r>
              <a:rPr lang="ru-RU" sz="2000" dirty="0"/>
              <a:t>За основу системы взят параллельный корпус </a:t>
            </a:r>
            <a:r>
              <a:rPr lang="en-US" sz="2000" dirty="0"/>
              <a:t>EN-RU </a:t>
            </a:r>
            <a:r>
              <a:rPr lang="ru-RU" sz="2000" dirty="0"/>
              <a:t>переводов внутриигровых текстов игры (</a:t>
            </a:r>
            <a:r>
              <a:rPr lang="en-US" sz="2000" dirty="0"/>
              <a:t>Translation Memory</a:t>
            </a:r>
            <a:r>
              <a:rPr lang="ru-RU" sz="2000" dirty="0"/>
              <a:t> – история переводов, которая хранится на сервере </a:t>
            </a:r>
            <a:r>
              <a:rPr lang="en-US" sz="2000" dirty="0"/>
              <a:t>CAT Tool</a:t>
            </a:r>
            <a:r>
              <a:rPr lang="ru-RU" sz="2000" dirty="0"/>
              <a:t>, используемой при переводе</a:t>
            </a:r>
            <a:r>
              <a:rPr lang="en-US" sz="2000" dirty="0"/>
              <a:t>)</a:t>
            </a:r>
            <a:endParaRPr lang="ru-RU" dirty="0"/>
          </a:p>
          <a:p>
            <a:r>
              <a:rPr lang="ru-RU" sz="1800" dirty="0"/>
              <a:t>Объем корпуса: </a:t>
            </a:r>
            <a:r>
              <a:rPr lang="en-US" sz="1800" dirty="0"/>
              <a:t>~300 000 </a:t>
            </a:r>
            <a:r>
              <a:rPr lang="ru-RU" sz="1800" dirty="0"/>
              <a:t>слов</a:t>
            </a:r>
            <a:r>
              <a:rPr lang="en-US" sz="1800" dirty="0"/>
              <a:t> (~35 000 </a:t>
            </a:r>
            <a:r>
              <a:rPr lang="ru-RU" sz="1800" dirty="0"/>
              <a:t>строк)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8FFD-9494-4E83-A1F4-81CAA764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581DD3-E38B-4CEC-A472-FBFE8F56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49272"/>
              </p:ext>
            </p:extLst>
          </p:nvPr>
        </p:nvGraphicFramePr>
        <p:xfrm>
          <a:off x="1946246" y="3923954"/>
          <a:ext cx="7625593" cy="260076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09534">
                  <a:extLst>
                    <a:ext uri="{9D8B030D-6E8A-4147-A177-3AD203B41FA5}">
                      <a16:colId xmlns:a16="http://schemas.microsoft.com/office/drawing/2014/main" val="320706984"/>
                    </a:ext>
                  </a:extLst>
                </a:gridCol>
                <a:gridCol w="3816059">
                  <a:extLst>
                    <a:ext uri="{9D8B030D-6E8A-4147-A177-3AD203B41FA5}">
                      <a16:colId xmlns:a16="http://schemas.microsoft.com/office/drawing/2014/main" val="2551840416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80484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/>
                        <a:t>Зловещий кристалл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Sinister Crystal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9092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/>
                        <a:t>Перейти в меню достижений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 to Achievements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006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/>
                        <a:t>Пляжный сундук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Beach Chest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9257"/>
                  </a:ext>
                </a:extLst>
              </a:tr>
              <a:tr h="604345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inherit"/>
                        </a:rPr>
                        <a:t>Единственный сундук на Острове с марками для отеля "Волна"!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only chest on the island that contains stamps for the Wave Hotel!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55256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r>
                        <a:rPr lang="ru-RU" sz="1400" dirty="0"/>
                        <a:t>Можно купить за солнечные медали в разделе "Эксклюзив".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 can buy it for Sunshine Medals in the Exclusive tab in the in-game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6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4565-D167-4337-818C-88E24D1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Исходные данные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C12D-B59A-4F17-9727-019854AD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320779"/>
            <a:ext cx="9486901" cy="3918098"/>
          </a:xfrm>
        </p:spPr>
        <p:txBody>
          <a:bodyPr>
            <a:normAutofit/>
          </a:bodyPr>
          <a:lstStyle/>
          <a:p>
            <a:r>
              <a:rPr lang="ru-RU" sz="2000" dirty="0"/>
              <a:t>За основу системы взят параллельный корпус </a:t>
            </a:r>
            <a:r>
              <a:rPr lang="en-US" sz="2000" dirty="0"/>
              <a:t>EN-RU </a:t>
            </a:r>
            <a:r>
              <a:rPr lang="ru-RU" sz="2000" dirty="0"/>
              <a:t>переводов внутриигровых текстов игры (</a:t>
            </a:r>
            <a:r>
              <a:rPr lang="en-US" sz="2000" dirty="0"/>
              <a:t>Translation Memory</a:t>
            </a:r>
            <a:r>
              <a:rPr lang="ru-RU" sz="2000" dirty="0"/>
              <a:t> – история переводов, которая хранится на сервере </a:t>
            </a:r>
            <a:r>
              <a:rPr lang="en-US" sz="2000" dirty="0"/>
              <a:t>CAT Tool</a:t>
            </a:r>
            <a:r>
              <a:rPr lang="ru-RU" sz="2000" dirty="0"/>
              <a:t>, используемой при переводе</a:t>
            </a:r>
            <a:r>
              <a:rPr lang="en-US" sz="2000" dirty="0"/>
              <a:t>)</a:t>
            </a:r>
            <a:endParaRPr lang="ru-RU" dirty="0"/>
          </a:p>
          <a:p>
            <a:r>
              <a:rPr lang="ru-RU" sz="1800" dirty="0"/>
              <a:t>Объем корпуса: </a:t>
            </a:r>
            <a:r>
              <a:rPr lang="en-US" sz="1800" dirty="0"/>
              <a:t>~300 000 </a:t>
            </a:r>
            <a:r>
              <a:rPr lang="ru-RU" sz="1800" dirty="0"/>
              <a:t>слов</a:t>
            </a:r>
            <a:r>
              <a:rPr lang="en-US" sz="1800" dirty="0"/>
              <a:t> (~35 000 </a:t>
            </a:r>
            <a:r>
              <a:rPr lang="ru-RU" sz="1800" dirty="0"/>
              <a:t>строк)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8FFD-9494-4E83-A1F4-81CAA764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581DD3-E38B-4CEC-A472-FBFE8F56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60029"/>
              </p:ext>
            </p:extLst>
          </p:nvPr>
        </p:nvGraphicFramePr>
        <p:xfrm>
          <a:off x="1929468" y="3923954"/>
          <a:ext cx="7642371" cy="260076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26312">
                  <a:extLst>
                    <a:ext uri="{9D8B030D-6E8A-4147-A177-3AD203B41FA5}">
                      <a16:colId xmlns:a16="http://schemas.microsoft.com/office/drawing/2014/main" val="320706984"/>
                    </a:ext>
                  </a:extLst>
                </a:gridCol>
                <a:gridCol w="3816059">
                  <a:extLst>
                    <a:ext uri="{9D8B030D-6E8A-4147-A177-3AD203B41FA5}">
                      <a16:colId xmlns:a16="http://schemas.microsoft.com/office/drawing/2014/main" val="2551840416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80484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Зловещий кристалл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Sinister Crystal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9092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/>
                        <a:t>Перейти в 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меню достижений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 to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Achievements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006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Пляжный сундук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Beach Chest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9257"/>
                  </a:ext>
                </a:extLst>
              </a:tr>
              <a:tr h="604345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inherit"/>
                        </a:rPr>
                        <a:t>Единственный </a:t>
                      </a:r>
                      <a:r>
                        <a:rPr lang="ru-RU" sz="14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сундук</a:t>
                      </a:r>
                      <a:r>
                        <a:rPr lang="ru-RU" sz="1400" dirty="0">
                          <a:effectLst/>
                          <a:latin typeface="inherit"/>
                        </a:rPr>
                        <a:t> на </a:t>
                      </a:r>
                      <a:r>
                        <a:rPr lang="ru-RU" sz="14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Острове</a:t>
                      </a:r>
                      <a:r>
                        <a:rPr lang="ru-RU" sz="1400" dirty="0">
                          <a:effectLst/>
                          <a:latin typeface="inherit"/>
                        </a:rPr>
                        <a:t> с </a:t>
                      </a:r>
                      <a:r>
                        <a:rPr lang="ru-RU" sz="14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марками</a:t>
                      </a:r>
                      <a:r>
                        <a:rPr lang="ru-RU" sz="1400" dirty="0">
                          <a:effectLst/>
                          <a:latin typeface="inherit"/>
                        </a:rPr>
                        <a:t> для </a:t>
                      </a:r>
                      <a:r>
                        <a:rPr lang="ru-RU" sz="1400" dirty="0"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отеля "Волна"!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only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chest</a:t>
                      </a:r>
                      <a:r>
                        <a:rPr lang="en-US" sz="1400" dirty="0"/>
                        <a:t> on the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Island</a:t>
                      </a:r>
                      <a:r>
                        <a:rPr lang="en-US" sz="1400" dirty="0"/>
                        <a:t> that contains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stamps</a:t>
                      </a:r>
                      <a:r>
                        <a:rPr lang="en-US" sz="1400" dirty="0"/>
                        <a:t> for the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Wave Hotel</a:t>
                      </a:r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55256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r>
                        <a:rPr lang="ru-RU" sz="1400" dirty="0"/>
                        <a:t>Можно 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купить</a:t>
                      </a:r>
                      <a:r>
                        <a:rPr lang="ru-RU" sz="1400" dirty="0"/>
                        <a:t> за 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Солнечные медали </a:t>
                      </a:r>
                      <a:r>
                        <a:rPr lang="ru-RU" sz="1400" dirty="0"/>
                        <a:t>в 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разделе "Эксклюзив".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 can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buy</a:t>
                      </a:r>
                      <a:r>
                        <a:rPr lang="en-US" sz="1400" dirty="0"/>
                        <a:t> it for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Sunshine Medals </a:t>
                      </a:r>
                      <a:r>
                        <a:rPr lang="en-US" sz="1400" dirty="0"/>
                        <a:t>in the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Exclusive tab </a:t>
                      </a:r>
                      <a:r>
                        <a:rPr lang="en-US" sz="1400" dirty="0"/>
                        <a:t>in the in-game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6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4E9-D586-4CFE-BD5B-104A714985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СХЕМА РАБОТЫ СИСТЕМЫ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07A1-65A6-464B-84E6-7CADFE36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26421"/>
            <a:ext cx="9486901" cy="34457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Извлечение списка терминов из исходного текста (английской части параллельного корпуса)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аналогов терминов в русской части корпуса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Очистка финального глоссария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959F6-8D8D-4D4B-87FA-FCA68717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4E9-D586-4CFE-BD5B-104A714985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СХЕМА РАБОТЫ СИСТЕМЫ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959F6-8D8D-4D4B-87FA-FCA68717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98C-FD03-4EE5-8228-759EAD2541CE}"/>
              </a:ext>
            </a:extLst>
          </p:cNvPr>
          <p:cNvSpPr txBox="1"/>
          <p:nvPr/>
        </p:nvSpPr>
        <p:spPr>
          <a:xfrm>
            <a:off x="211122" y="4452297"/>
            <a:ext cx="28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БАЗА ТЕРМИНОВ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0C2A3-CDB0-46C8-84D4-E82E0F4E3D27}"/>
              </a:ext>
            </a:extLst>
          </p:cNvPr>
          <p:cNvSpPr txBox="1"/>
          <p:nvPr/>
        </p:nvSpPr>
        <p:spPr>
          <a:xfrm>
            <a:off x="1375794" y="3341243"/>
            <a:ext cx="213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Униграммы (существительные и глаголы)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349F2-8283-4CFE-88A4-384D718F2333}"/>
              </a:ext>
            </a:extLst>
          </p:cNvPr>
          <p:cNvSpPr txBox="1"/>
          <p:nvPr/>
        </p:nvSpPr>
        <p:spPr>
          <a:xfrm>
            <a:off x="1296797" y="5140496"/>
            <a:ext cx="2634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N-</a:t>
            </a:r>
            <a:r>
              <a:rPr lang="ru-RU" sz="1600" dirty="0">
                <a:latin typeface="+mj-lt"/>
              </a:rPr>
              <a:t>граммы (именованные сущности и повторяющиеся сочетания)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96905-75C0-4313-91AE-EF9CA937D6DD}"/>
              </a:ext>
            </a:extLst>
          </p:cNvPr>
          <p:cNvSpPr txBox="1"/>
          <p:nvPr/>
        </p:nvSpPr>
        <p:spPr>
          <a:xfrm>
            <a:off x="4077049" y="3363169"/>
            <a:ext cx="246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SklearnTfidfVectorizer</a:t>
            </a:r>
            <a:endParaRPr lang="en-US" sz="2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8F5D3-E853-4492-82C6-159439B74984}"/>
              </a:ext>
            </a:extLst>
          </p:cNvPr>
          <p:cNvSpPr txBox="1"/>
          <p:nvPr/>
        </p:nvSpPr>
        <p:spPr>
          <a:xfrm>
            <a:off x="4269299" y="5541164"/>
            <a:ext cx="26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+mj-lt"/>
              </a:rPr>
              <a:t>spaCy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chunker</a:t>
            </a:r>
            <a:endParaRPr lang="en-US" sz="2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CountVectorizer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84CCA-6FF9-440C-B016-95A579CB8618}"/>
              </a:ext>
            </a:extLst>
          </p:cNvPr>
          <p:cNvSpPr txBox="1"/>
          <p:nvPr/>
        </p:nvSpPr>
        <p:spPr>
          <a:xfrm>
            <a:off x="6968457" y="3089465"/>
            <a:ext cx="2704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500" dirty="0">
                <a:latin typeface="+mj-lt"/>
              </a:rPr>
              <a:t>Векторизация </a:t>
            </a:r>
            <a:r>
              <a:rPr lang="en-US" sz="1500" dirty="0" err="1">
                <a:latin typeface="+mj-lt"/>
              </a:rPr>
              <a:t>fasttext</a:t>
            </a:r>
            <a:endParaRPr lang="en-US" sz="15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Vector Space Alignment</a:t>
            </a:r>
            <a:r>
              <a:rPr lang="ru-RU" sz="1500" dirty="0">
                <a:latin typeface="+mj-lt"/>
              </a:rPr>
              <a:t> – выравнивание двух векторных пространств</a:t>
            </a:r>
            <a:endParaRPr lang="en-US" sz="15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500" dirty="0">
                <a:latin typeface="+mj-lt"/>
              </a:rPr>
              <a:t>Поиск соответствий по косинусной близости</a:t>
            </a:r>
            <a:endParaRPr lang="en-US" sz="15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775F0-CED9-4BA3-A8FF-47B36C6EE215}"/>
              </a:ext>
            </a:extLst>
          </p:cNvPr>
          <p:cNvSpPr txBox="1"/>
          <p:nvPr/>
        </p:nvSpPr>
        <p:spPr>
          <a:xfrm>
            <a:off x="7337572" y="5305606"/>
            <a:ext cx="31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Простое извлечение (термин = строка)</a:t>
            </a:r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90F5C-238B-4DF6-B063-CB838CEAB46E}"/>
              </a:ext>
            </a:extLst>
          </p:cNvPr>
          <p:cNvSpPr txBox="1"/>
          <p:nvPr/>
        </p:nvSpPr>
        <p:spPr>
          <a:xfrm>
            <a:off x="10202413" y="4296235"/>
            <a:ext cx="17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MERGE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1E666-210F-4EDC-9E13-58A96D8AC989}"/>
              </a:ext>
            </a:extLst>
          </p:cNvPr>
          <p:cNvSpPr txBox="1"/>
          <p:nvPr/>
        </p:nvSpPr>
        <p:spPr>
          <a:xfrm>
            <a:off x="3884103" y="2257347"/>
            <a:ext cx="308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+mj-lt"/>
              </a:rPr>
              <a:t>ЭТАП 1</a:t>
            </a:r>
            <a:r>
              <a:rPr lang="ru-RU" dirty="0">
                <a:latin typeface="+mj-lt"/>
              </a:rPr>
              <a:t>: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Извлечение </a:t>
            </a:r>
            <a:r>
              <a:rPr lang="en-US" dirty="0">
                <a:latin typeface="+mj-lt"/>
              </a:rPr>
              <a:t>EN </a:t>
            </a:r>
            <a:r>
              <a:rPr lang="ru-RU" dirty="0">
                <a:latin typeface="+mj-lt"/>
              </a:rPr>
              <a:t>терминов</a:t>
            </a:r>
            <a:endParaRPr lang="en-US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58D92D-D02E-40A2-AC1C-6C126370D125}"/>
              </a:ext>
            </a:extLst>
          </p:cNvPr>
          <p:cNvSpPr txBox="1"/>
          <p:nvPr/>
        </p:nvSpPr>
        <p:spPr>
          <a:xfrm>
            <a:off x="6985234" y="2256460"/>
            <a:ext cx="348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+mj-lt"/>
              </a:rPr>
              <a:t>ЭТАП 2</a:t>
            </a:r>
            <a:r>
              <a:rPr lang="ru-RU" dirty="0">
                <a:latin typeface="+mj-lt"/>
              </a:rPr>
              <a:t>:</a:t>
            </a:r>
          </a:p>
          <a:p>
            <a:r>
              <a:rPr lang="ru-RU" dirty="0">
                <a:latin typeface="+mj-lt"/>
              </a:rPr>
              <a:t>Поиск </a:t>
            </a:r>
            <a:r>
              <a:rPr lang="en-US" dirty="0">
                <a:latin typeface="+mj-lt"/>
              </a:rPr>
              <a:t>RU </a:t>
            </a:r>
            <a:r>
              <a:rPr lang="ru-RU" dirty="0">
                <a:latin typeface="+mj-lt"/>
              </a:rPr>
              <a:t>соответствий</a:t>
            </a:r>
            <a:endParaRPr lang="en-US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5072E1-7AEF-42C1-853F-1D145D87B395}"/>
              </a:ext>
            </a:extLst>
          </p:cNvPr>
          <p:cNvCxnSpPr/>
          <p:nvPr/>
        </p:nvCxnSpPr>
        <p:spPr>
          <a:xfrm>
            <a:off x="3791824" y="2273238"/>
            <a:ext cx="60122" cy="4179453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98384-90FB-4374-A5BC-E1430588B3EC}"/>
              </a:ext>
            </a:extLst>
          </p:cNvPr>
          <p:cNvCxnSpPr/>
          <p:nvPr/>
        </p:nvCxnSpPr>
        <p:spPr>
          <a:xfrm>
            <a:off x="6922319" y="2291414"/>
            <a:ext cx="60122" cy="4179453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4B9EAD-A380-49B3-B66D-6C787B24F357}"/>
              </a:ext>
            </a:extLst>
          </p:cNvPr>
          <p:cNvCxnSpPr/>
          <p:nvPr/>
        </p:nvCxnSpPr>
        <p:spPr>
          <a:xfrm>
            <a:off x="9749412" y="2249469"/>
            <a:ext cx="60122" cy="4179453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1FB001-4428-40A0-9263-429CCD986079}"/>
              </a:ext>
            </a:extLst>
          </p:cNvPr>
          <p:cNvCxnSpPr/>
          <p:nvPr/>
        </p:nvCxnSpPr>
        <p:spPr>
          <a:xfrm>
            <a:off x="3254928" y="2980408"/>
            <a:ext cx="7139032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445038-F4B2-477F-A26D-C990A0F40454}"/>
              </a:ext>
            </a:extLst>
          </p:cNvPr>
          <p:cNvCxnSpPr>
            <a:cxnSpLocks/>
          </p:cNvCxnSpPr>
          <p:nvPr/>
        </p:nvCxnSpPr>
        <p:spPr>
          <a:xfrm flipV="1">
            <a:off x="1020663" y="3926049"/>
            <a:ext cx="350937" cy="52624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54AD82-58EF-4909-BA54-7FD8FA2E847B}"/>
              </a:ext>
            </a:extLst>
          </p:cNvPr>
          <p:cNvCxnSpPr>
            <a:cxnSpLocks/>
          </p:cNvCxnSpPr>
          <p:nvPr/>
        </p:nvCxnSpPr>
        <p:spPr>
          <a:xfrm>
            <a:off x="890631" y="4889454"/>
            <a:ext cx="350937" cy="65171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BE8C85-2005-41A5-B518-2A96ED13D1CF}"/>
              </a:ext>
            </a:extLst>
          </p:cNvPr>
          <p:cNvCxnSpPr>
            <a:cxnSpLocks/>
          </p:cNvCxnSpPr>
          <p:nvPr/>
        </p:nvCxnSpPr>
        <p:spPr>
          <a:xfrm>
            <a:off x="3403126" y="3540475"/>
            <a:ext cx="67392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A82460-C975-45D0-8080-85D004D06D32}"/>
              </a:ext>
            </a:extLst>
          </p:cNvPr>
          <p:cNvCxnSpPr>
            <a:cxnSpLocks/>
          </p:cNvCxnSpPr>
          <p:nvPr/>
        </p:nvCxnSpPr>
        <p:spPr>
          <a:xfrm>
            <a:off x="3403126" y="5951937"/>
            <a:ext cx="67392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E8CDC-4BDA-44E2-9642-471232B7DC6A}"/>
              </a:ext>
            </a:extLst>
          </p:cNvPr>
          <p:cNvCxnSpPr>
            <a:cxnSpLocks/>
          </p:cNvCxnSpPr>
          <p:nvPr/>
        </p:nvCxnSpPr>
        <p:spPr>
          <a:xfrm>
            <a:off x="6487482" y="3894212"/>
            <a:ext cx="67392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7C515E-F25C-46DC-BAAD-C81CFBA50CDD}"/>
              </a:ext>
            </a:extLst>
          </p:cNvPr>
          <p:cNvCxnSpPr>
            <a:cxnSpLocks/>
          </p:cNvCxnSpPr>
          <p:nvPr/>
        </p:nvCxnSpPr>
        <p:spPr>
          <a:xfrm>
            <a:off x="6615418" y="5764956"/>
            <a:ext cx="67392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3CB2B2-CBC8-4447-A334-3E82BFEF2A07}"/>
              </a:ext>
            </a:extLst>
          </p:cNvPr>
          <p:cNvCxnSpPr>
            <a:cxnSpLocks/>
          </p:cNvCxnSpPr>
          <p:nvPr/>
        </p:nvCxnSpPr>
        <p:spPr>
          <a:xfrm>
            <a:off x="9528490" y="3667708"/>
            <a:ext cx="865470" cy="5214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AE17DE-5621-4CAB-BD3A-4F07DEC1BA4F}"/>
              </a:ext>
            </a:extLst>
          </p:cNvPr>
          <p:cNvCxnSpPr>
            <a:cxnSpLocks/>
          </p:cNvCxnSpPr>
          <p:nvPr/>
        </p:nvCxnSpPr>
        <p:spPr>
          <a:xfrm flipV="1">
            <a:off x="9624263" y="4665567"/>
            <a:ext cx="836810" cy="96320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C6AAC8-90BF-4A9E-9524-EBB88E6A4AFA}"/>
              </a:ext>
            </a:extLst>
          </p:cNvPr>
          <p:cNvSpPr txBox="1"/>
          <p:nvPr/>
        </p:nvSpPr>
        <p:spPr>
          <a:xfrm>
            <a:off x="10895203" y="5302844"/>
            <a:ext cx="14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CLEAN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EE2657-9A67-4B21-B622-7AEE58F22EE1}"/>
              </a:ext>
            </a:extLst>
          </p:cNvPr>
          <p:cNvCxnSpPr>
            <a:cxnSpLocks/>
          </p:cNvCxnSpPr>
          <p:nvPr/>
        </p:nvCxnSpPr>
        <p:spPr>
          <a:xfrm>
            <a:off x="10840554" y="4658789"/>
            <a:ext cx="275786" cy="6440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1:</a:t>
            </a:r>
            <a:br>
              <a:rPr lang="ru-RU" sz="2400" dirty="0"/>
            </a:br>
            <a:r>
              <a:rPr lang="ru-RU" sz="2400" dirty="0"/>
              <a:t>ЭТАП 1: Извлечение УНИГРАММ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9486901" cy="391809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Предобработка текста, лемматизация</a:t>
            </a:r>
          </a:p>
          <a:p>
            <a:pPr marL="342900" indent="-342900">
              <a:buAutoNum type="arabicPeriod"/>
            </a:pPr>
            <a:r>
              <a:rPr lang="ru-RU" sz="1800" dirty="0"/>
              <a:t>Сохранение списков существительных и глаголов (</a:t>
            </a:r>
            <a:r>
              <a:rPr lang="en-US" sz="1800" dirty="0"/>
              <a:t>pos-tagger </a:t>
            </a:r>
            <a:r>
              <a:rPr lang="en-US" sz="1800" dirty="0" err="1"/>
              <a:t>spaCy</a:t>
            </a:r>
            <a:r>
              <a:rPr lang="en-US" sz="1800" dirty="0"/>
              <a:t>)</a:t>
            </a:r>
          </a:p>
          <a:p>
            <a:pPr marL="342900" indent="-342900">
              <a:buAutoNum type="arabicPeriod"/>
            </a:pPr>
            <a:r>
              <a:rPr lang="ru-RU" sz="1800" dirty="0"/>
              <a:t>Векторизация </a:t>
            </a:r>
            <a:r>
              <a:rPr lang="en-US" sz="1800" dirty="0" err="1"/>
              <a:t>TfidfVectorizer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ru-RU" sz="1800" dirty="0"/>
              <a:t>Составление топ-списков глаголов и существительных по самому высокому </a:t>
            </a:r>
            <a:r>
              <a:rPr lang="en-US" sz="1800" dirty="0" err="1"/>
              <a:t>tfidf</a:t>
            </a:r>
            <a:endParaRPr lang="ru-RU" sz="1800" dirty="0"/>
          </a:p>
          <a:p>
            <a:pPr marL="342900" indent="-342900">
              <a:buAutoNum type="arabicPeriod"/>
            </a:pP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13928-69F8-4410-BE33-04474975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397709"/>
            <a:ext cx="1020269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1:</a:t>
            </a:r>
            <a:br>
              <a:rPr lang="ru-RU" sz="2400" dirty="0"/>
            </a:br>
            <a:r>
              <a:rPr lang="ru-RU" sz="2400" dirty="0"/>
              <a:t>ЭТАП 2: </a:t>
            </a:r>
            <a:r>
              <a:rPr lang="en-US" sz="2400" dirty="0"/>
              <a:t>I. </a:t>
            </a:r>
            <a:r>
              <a:rPr lang="ru-RU" sz="2400" dirty="0"/>
              <a:t>ВЕКТОРИЗАЦИЯ ТЕКСТОВ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9486901" cy="391809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Создание </a:t>
            </a:r>
            <a:r>
              <a:rPr lang="en-US" sz="1800" dirty="0"/>
              <a:t>RU </a:t>
            </a:r>
            <a:r>
              <a:rPr lang="ru-RU" sz="1800" dirty="0"/>
              <a:t>и </a:t>
            </a:r>
            <a:r>
              <a:rPr lang="en-US" sz="1800" dirty="0"/>
              <a:t>EN </a:t>
            </a:r>
            <a:r>
              <a:rPr lang="ru-RU" sz="1800" dirty="0"/>
              <a:t>векторных пространств: </a:t>
            </a:r>
            <a:r>
              <a:rPr lang="en-US" sz="1800" dirty="0" err="1"/>
              <a:t>Gensim</a:t>
            </a:r>
            <a:r>
              <a:rPr lang="en-US" sz="1800" dirty="0"/>
              <a:t> </a:t>
            </a:r>
            <a:r>
              <a:rPr lang="en-US" sz="1800" dirty="0" err="1"/>
              <a:t>FastText</a:t>
            </a:r>
            <a:r>
              <a:rPr lang="ru-RU" sz="1800" dirty="0"/>
              <a:t> (</a:t>
            </a:r>
            <a:r>
              <a:rPr lang="en-US" sz="1800" dirty="0">
                <a:hlinkClick r:id="rId2"/>
              </a:rPr>
              <a:t>https://stackabuse.com/python-for-nlp-working-with-facebook-fasttext-library</a:t>
            </a:r>
            <a:r>
              <a:rPr lang="ru-RU" sz="1800" dirty="0"/>
              <a:t>) </a:t>
            </a:r>
          </a:p>
          <a:p>
            <a:pPr marL="342900" indent="-342900">
              <a:buAutoNum type="arabicPeriod"/>
            </a:pP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8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349AC1-1F3A-4542-ABF2-15EAB0D24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54883-2D05-466E-8169-CF41DBB1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052897"/>
            <a:ext cx="4201111" cy="2172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6089C7-B765-43B5-9FB2-029713174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5" y="4774486"/>
            <a:ext cx="6975285" cy="1745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4E4F0-3762-4D64-B170-3B9CF3E73A7E}"/>
              </a:ext>
            </a:extLst>
          </p:cNvPr>
          <p:cNvSpPr txBox="1"/>
          <p:nvPr/>
        </p:nvSpPr>
        <p:spPr>
          <a:xfrm>
            <a:off x="1862078" y="5190503"/>
            <a:ext cx="114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skipgram</a:t>
            </a:r>
            <a:endParaRPr lang="en-US" dirty="0"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5D0CBC-FB6B-4E46-B594-3F6C18AC666B}"/>
              </a:ext>
            </a:extLst>
          </p:cNvPr>
          <p:cNvCxnSpPr/>
          <p:nvPr/>
        </p:nvCxnSpPr>
        <p:spPr>
          <a:xfrm flipV="1">
            <a:off x="2256639" y="4882393"/>
            <a:ext cx="922789" cy="3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1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28937-DD50-432F-B9BF-105478A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/>
              <a:t>Часть 1:</a:t>
            </a:r>
            <a:br>
              <a:rPr lang="ru-RU" sz="2400" dirty="0"/>
            </a:br>
            <a:r>
              <a:rPr lang="ru-RU" sz="2400" dirty="0"/>
              <a:t>ЭТАП 2: </a:t>
            </a:r>
            <a:r>
              <a:rPr lang="en-US" sz="2400" dirty="0"/>
              <a:t>ii. Vector SPACE ALIGNMENT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50469-1DDD-48F3-B266-F53DC0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6458"/>
            <a:ext cx="94869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Выравнивание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Ru</a:t>
            </a:r>
            <a:r>
              <a:rPr lang="ru-RU" sz="1800" dirty="0"/>
              <a:t> векторных пространств: </a:t>
            </a:r>
            <a:r>
              <a:rPr lang="en-US" sz="1800" dirty="0">
                <a:hlinkClick r:id="rId2"/>
              </a:rPr>
              <a:t>https://github.com/babylonhealth/fastText_multilingual/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качестве «якоря» взята часть русско-английского словаря</a:t>
            </a:r>
            <a:r>
              <a:rPr lang="en-US" sz="1800" dirty="0"/>
              <a:t> </a:t>
            </a:r>
            <a:r>
              <a:rPr lang="ru-RU" sz="1800" dirty="0"/>
              <a:t>отсюда </a:t>
            </a:r>
            <a:r>
              <a:rPr lang="en-US" sz="1800" dirty="0">
                <a:hlinkClick r:id="rId3"/>
              </a:rPr>
              <a:t>https://github.com/facebookresearch/MUSE</a:t>
            </a:r>
            <a:r>
              <a:rPr lang="ru-RU" sz="1800" dirty="0"/>
              <a:t>, дополненного переводами некоторых терминов из игры: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2FEA-ACC3-404F-9094-8C8125D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9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349AC1-1F3A-4542-ABF2-15EAB0D24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0C4CD0-7E3C-4E0C-AA1A-B3159AD53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97754"/>
            <a:ext cx="7220958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84C1F-16EB-40AA-AFB2-DC9D74B91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95247"/>
            <a:ext cx="4401164" cy="9335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ADE9F-10D5-465C-A948-A9B8261B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222937"/>
            <a:ext cx="45053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7551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743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Goudy Old Style</vt:lpstr>
      <vt:lpstr>inherit</vt:lpstr>
      <vt:lpstr>ClassicFrameVTI</vt:lpstr>
      <vt:lpstr>ИЗВЛЕЧЕНИЕ ДВУЯЗЫЧНОГО ПЕРЕВОДНОГО ГЛОССАРИЯ из параллельного корпуса</vt:lpstr>
      <vt:lpstr>Использование СИСТЕМЫ</vt:lpstr>
      <vt:lpstr>Исходные данные</vt:lpstr>
      <vt:lpstr>Исходные данные</vt:lpstr>
      <vt:lpstr>СХЕМА РАБОТЫ СИСТЕМЫ</vt:lpstr>
      <vt:lpstr>СХЕМА РАБОТЫ СИСТЕМЫ</vt:lpstr>
      <vt:lpstr>Часть 1: ЭТАП 1: Извлечение УНИГРАММ</vt:lpstr>
      <vt:lpstr>Часть 1: ЭТАП 2: I. ВЕКТОРИЗАЦИЯ ТЕКСТОВ</vt:lpstr>
      <vt:lpstr>Часть 1: ЭТАП 2: ii. Vector SPACE ALIGNMENT</vt:lpstr>
      <vt:lpstr>Часть 1: ЭТАП 2: iIi. ПОИСК БЛИЖАЙШИХ СООТВЕТСТВИЙ</vt:lpstr>
      <vt:lpstr>ЧАСТь 2: ЭТАП 1: i. Извлечение N-ГРАММ</vt:lpstr>
      <vt:lpstr>ЧАСТь 2: ЭТАП 2: ПОИСК СООТВЕТСТВИЙ</vt:lpstr>
      <vt:lpstr>MERGE</vt:lpstr>
      <vt:lpstr>ОЧИСТКА</vt:lpstr>
      <vt:lpstr>ПУТИ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БИГРАММНЫЙ АНАЛИЗ произведений русских классиков</dc:title>
  <dc:creator>Svetlana Kuznetsova</dc:creator>
  <cp:lastModifiedBy>Svetlana Kuznetsova</cp:lastModifiedBy>
  <cp:revision>94</cp:revision>
  <dcterms:created xsi:type="dcterms:W3CDTF">2021-02-13T15:32:09Z</dcterms:created>
  <dcterms:modified xsi:type="dcterms:W3CDTF">2021-06-07T17:15:23Z</dcterms:modified>
</cp:coreProperties>
</file>