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7"/>
  </p:notesMasterIdLst>
  <p:sldIdLst>
    <p:sldId id="256" r:id="rId2"/>
    <p:sldId id="264" r:id="rId3"/>
    <p:sldId id="262" r:id="rId4"/>
    <p:sldId id="267" r:id="rId5"/>
    <p:sldId id="261" r:id="rId6"/>
    <p:sldId id="259" r:id="rId7"/>
    <p:sldId id="269" r:id="rId8"/>
    <p:sldId id="260" r:id="rId9"/>
    <p:sldId id="265" r:id="rId10"/>
    <p:sldId id="274" r:id="rId11"/>
    <p:sldId id="290" r:id="rId12"/>
    <p:sldId id="266" r:id="rId13"/>
    <p:sldId id="258" r:id="rId14"/>
    <p:sldId id="291" r:id="rId15"/>
    <p:sldId id="271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20B0604020202020204" charset="-52"/>
      <p:regular r:id="rId22"/>
      <p:bold r:id="rId23"/>
      <p:italic r:id="rId24"/>
      <p:boldItalic r:id="rId25"/>
    </p:embeddedFont>
    <p:embeddedFont>
      <p:font typeface="Oswald" panose="020B0604020202020204" charset="-52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2"/>
    <a:srgbClr val="FEF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186EF2-285A-4316-96ED-89F917041467}">
  <a:tblStyle styleId="{3D186EF2-285A-4316-96ED-89F9170414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cdcd3091b9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cdcd3091b9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d212b05152_0_5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d212b05152_0_5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0b0cc72c3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0b0cc72c3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212b0515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d212b0515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212b05152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d212b05152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331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d0b0cc72c3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d0b0cc72c3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212b0515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212b0515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0b0cc72c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d0b0cc72c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d212b05152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d212b05152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212b05152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d212b05152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212b0515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d212b0515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d212b05152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d212b05152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0b0cc72c3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d0b0cc72c3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d212b05152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d212b05152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CF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64900" y="254550"/>
            <a:ext cx="8614200" cy="463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61712" y="800100"/>
            <a:ext cx="4350600" cy="18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0500" y="2805800"/>
            <a:ext cx="5052900" cy="3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6004100" y="257700"/>
            <a:ext cx="0" cy="462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1_1_1_1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264900" y="254550"/>
            <a:ext cx="8614200" cy="463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16"/>
          <p:cNvCxnSpPr/>
          <p:nvPr/>
        </p:nvCxnSpPr>
        <p:spPr>
          <a:xfrm>
            <a:off x="2013500" y="1497200"/>
            <a:ext cx="6861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3028225" y="2289575"/>
            <a:ext cx="49809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"/>
          </p:nvPr>
        </p:nvSpPr>
        <p:spPr>
          <a:xfrm>
            <a:off x="3588175" y="3391350"/>
            <a:ext cx="3861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cxnSp>
        <p:nvCxnSpPr>
          <p:cNvPr id="95" name="Google Shape;95;p16"/>
          <p:cNvCxnSpPr/>
          <p:nvPr/>
        </p:nvCxnSpPr>
        <p:spPr>
          <a:xfrm>
            <a:off x="2021100" y="259800"/>
            <a:ext cx="0" cy="4623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_1_1_1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264900" y="254550"/>
            <a:ext cx="8614200" cy="463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8" name="Google Shape;98;p17"/>
          <p:cNvCxnSpPr/>
          <p:nvPr/>
        </p:nvCxnSpPr>
        <p:spPr>
          <a:xfrm>
            <a:off x="259375" y="1993725"/>
            <a:ext cx="6861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1199425" y="2485850"/>
            <a:ext cx="49809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1759375" y="3587625"/>
            <a:ext cx="3861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cxnSp>
        <p:nvCxnSpPr>
          <p:cNvPr id="101" name="Google Shape;101;p17"/>
          <p:cNvCxnSpPr/>
          <p:nvPr/>
        </p:nvCxnSpPr>
        <p:spPr>
          <a:xfrm>
            <a:off x="7117700" y="259800"/>
            <a:ext cx="0" cy="4623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2">
    <p:bg>
      <p:bgPr>
        <a:solidFill>
          <a:srgbClr val="FFFCF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264900" y="254550"/>
            <a:ext cx="8614200" cy="463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" name="Google Shape;131;p25"/>
          <p:cNvCxnSpPr/>
          <p:nvPr/>
        </p:nvCxnSpPr>
        <p:spPr>
          <a:xfrm>
            <a:off x="262050" y="3299375"/>
            <a:ext cx="8619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4595525" y="912180"/>
            <a:ext cx="3421200" cy="65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1"/>
          </p:nvPr>
        </p:nvSpPr>
        <p:spPr>
          <a:xfrm>
            <a:off x="4595525" y="1658960"/>
            <a:ext cx="34212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2_1">
    <p:bg>
      <p:bgPr>
        <a:solidFill>
          <a:srgbClr val="FFFCF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264900" y="254550"/>
            <a:ext cx="8614200" cy="463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713225" y="939775"/>
            <a:ext cx="3421200" cy="17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cxnSp>
        <p:nvCxnSpPr>
          <p:cNvPr id="137" name="Google Shape;137;p26"/>
          <p:cNvCxnSpPr>
            <a:stCxn id="135" idx="2"/>
            <a:endCxn id="135" idx="0"/>
          </p:cNvCxnSpPr>
          <p:nvPr/>
        </p:nvCxnSpPr>
        <p:spPr>
          <a:xfrm rot="10800000">
            <a:off x="4572000" y="254550"/>
            <a:ext cx="0" cy="463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713225" y="3048110"/>
            <a:ext cx="34212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1_2_1_1">
    <p:bg>
      <p:bgPr>
        <a:solidFill>
          <a:srgbClr val="FFFCF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/>
          <p:nvPr/>
        </p:nvSpPr>
        <p:spPr>
          <a:xfrm>
            <a:off x="264900" y="254550"/>
            <a:ext cx="8614200" cy="463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713225" y="1097700"/>
            <a:ext cx="2544000" cy="29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74" name="Google Shape;174;p32"/>
          <p:cNvCxnSpPr/>
          <p:nvPr/>
        </p:nvCxnSpPr>
        <p:spPr>
          <a:xfrm>
            <a:off x="3641075" y="257700"/>
            <a:ext cx="0" cy="462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32"/>
          <p:cNvSpPr txBox="1">
            <a:spLocks noGrp="1"/>
          </p:cNvSpPr>
          <p:nvPr>
            <p:ph type="subTitle" idx="1"/>
          </p:nvPr>
        </p:nvSpPr>
        <p:spPr>
          <a:xfrm>
            <a:off x="5038350" y="582325"/>
            <a:ext cx="30318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subTitle" idx="2"/>
          </p:nvPr>
        </p:nvSpPr>
        <p:spPr>
          <a:xfrm>
            <a:off x="5038350" y="1046023"/>
            <a:ext cx="3031800" cy="7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subTitle" idx="3"/>
          </p:nvPr>
        </p:nvSpPr>
        <p:spPr>
          <a:xfrm>
            <a:off x="5038350" y="1984242"/>
            <a:ext cx="30318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subTitle" idx="4"/>
          </p:nvPr>
        </p:nvSpPr>
        <p:spPr>
          <a:xfrm>
            <a:off x="5038350" y="2447960"/>
            <a:ext cx="3031800" cy="7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subTitle" idx="5"/>
          </p:nvPr>
        </p:nvSpPr>
        <p:spPr>
          <a:xfrm>
            <a:off x="5038350" y="3386159"/>
            <a:ext cx="30318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subTitle" idx="6"/>
          </p:nvPr>
        </p:nvSpPr>
        <p:spPr>
          <a:xfrm>
            <a:off x="5038350" y="3849875"/>
            <a:ext cx="3031800" cy="7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264900" y="254550"/>
            <a:ext cx="8614200" cy="463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title"/>
          </p:nvPr>
        </p:nvSpPr>
        <p:spPr>
          <a:xfrm>
            <a:off x="1408300" y="539500"/>
            <a:ext cx="63276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subTitle" idx="1"/>
          </p:nvPr>
        </p:nvSpPr>
        <p:spPr>
          <a:xfrm>
            <a:off x="2647266" y="2036613"/>
            <a:ext cx="38496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subTitle" idx="2"/>
          </p:nvPr>
        </p:nvSpPr>
        <p:spPr>
          <a:xfrm>
            <a:off x="2647298" y="2500322"/>
            <a:ext cx="3849600" cy="9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39" name="Google Shape;239;p37"/>
          <p:cNvSpPr txBox="1"/>
          <p:nvPr/>
        </p:nvSpPr>
        <p:spPr>
          <a:xfrm>
            <a:off x="2526400" y="3652000"/>
            <a:ext cx="40914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1"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_1"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/>
          <p:nvPr/>
        </p:nvSpPr>
        <p:spPr>
          <a:xfrm>
            <a:off x="264900" y="254550"/>
            <a:ext cx="8614200" cy="463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_1_1_1"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/>
          <p:nvPr/>
        </p:nvSpPr>
        <p:spPr>
          <a:xfrm>
            <a:off x="264900" y="254550"/>
            <a:ext cx="8614200" cy="46344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 rotWithShape="1">
          <a:blip r:embed="rId2">
            <a:alphaModFix/>
          </a:blip>
          <a:srcRect l="-2970" t="4955" r="2970" b="4946"/>
          <a:stretch/>
        </p:blipFill>
        <p:spPr>
          <a:xfrm>
            <a:off x="1775" y="254550"/>
            <a:ext cx="8877201" cy="463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_1_1_1_1"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1"/>
          <p:cNvPicPr preferRelativeResize="0"/>
          <p:nvPr/>
        </p:nvPicPr>
        <p:blipFill rotWithShape="1">
          <a:blip r:embed="rId2">
            <a:alphaModFix/>
          </a:blip>
          <a:srcRect l="55104"/>
          <a:stretch/>
        </p:blipFill>
        <p:spPr>
          <a:xfrm>
            <a:off x="5038350" y="0"/>
            <a:ext cx="4103701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41"/>
          <p:cNvCxnSpPr/>
          <p:nvPr/>
        </p:nvCxnSpPr>
        <p:spPr>
          <a:xfrm>
            <a:off x="5038350" y="-5550"/>
            <a:ext cx="0" cy="515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FCF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64900" y="254550"/>
            <a:ext cx="8614200" cy="463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267450" y="3624800"/>
            <a:ext cx="6861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199425" y="1038050"/>
            <a:ext cx="49809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759375" y="2139825"/>
            <a:ext cx="3861000" cy="7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7117700" y="259800"/>
            <a:ext cx="0" cy="4623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FFFCF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264900" y="254550"/>
            <a:ext cx="8614200" cy="463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13225" y="1097700"/>
            <a:ext cx="2544000" cy="29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>
            <a:off x="3641075" y="257700"/>
            <a:ext cx="0" cy="462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039950" y="917700"/>
            <a:ext cx="2954400" cy="3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039950" y="1389275"/>
            <a:ext cx="29544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5039950" y="2993400"/>
            <a:ext cx="2954400" cy="3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039950" y="3464975"/>
            <a:ext cx="29544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64900" y="254550"/>
            <a:ext cx="8614200" cy="1050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713250" y="1707300"/>
            <a:ext cx="49290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2"/>
          </p:nvPr>
        </p:nvSpPr>
        <p:spPr>
          <a:xfrm>
            <a:off x="713250" y="3039874"/>
            <a:ext cx="4929000" cy="15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FFFCF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/>
          <p:nvPr/>
        </p:nvSpPr>
        <p:spPr>
          <a:xfrm>
            <a:off x="1239075" y="778650"/>
            <a:ext cx="6666000" cy="3586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388100" y="626100"/>
            <a:ext cx="6367800" cy="38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FFFCF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264900" y="254550"/>
            <a:ext cx="8614200" cy="463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713225" y="1354500"/>
            <a:ext cx="3421200" cy="14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cxnSp>
        <p:nvCxnSpPr>
          <p:cNvPr id="46" name="Google Shape;46;p9"/>
          <p:cNvCxnSpPr/>
          <p:nvPr/>
        </p:nvCxnSpPr>
        <p:spPr>
          <a:xfrm>
            <a:off x="262050" y="3832775"/>
            <a:ext cx="8619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606075" y="873575"/>
            <a:ext cx="3824700" cy="7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2"/>
          </p:nvPr>
        </p:nvSpPr>
        <p:spPr>
          <a:xfrm>
            <a:off x="4606075" y="1611325"/>
            <a:ext cx="3824700" cy="16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264900" y="254550"/>
            <a:ext cx="8614200" cy="46344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>
            <a:off x="1217900" y="1305150"/>
            <a:ext cx="0" cy="35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13"/>
          <p:cNvCxnSpPr/>
          <p:nvPr/>
        </p:nvCxnSpPr>
        <p:spPr>
          <a:xfrm>
            <a:off x="5539038" y="1305150"/>
            <a:ext cx="0" cy="35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/>
          <p:nvPr/>
        </p:nvCxnSpPr>
        <p:spPr>
          <a:xfrm>
            <a:off x="4557963" y="1305150"/>
            <a:ext cx="0" cy="3575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3"/>
          <p:cNvCxnSpPr/>
          <p:nvPr/>
        </p:nvCxnSpPr>
        <p:spPr>
          <a:xfrm>
            <a:off x="264900" y="3092850"/>
            <a:ext cx="8614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3"/>
          <p:cNvCxnSpPr/>
          <p:nvPr/>
        </p:nvCxnSpPr>
        <p:spPr>
          <a:xfrm>
            <a:off x="262050" y="1305150"/>
            <a:ext cx="8619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264900" y="1305150"/>
            <a:ext cx="953100" cy="17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264900" y="3092850"/>
            <a:ext cx="953100" cy="17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4" hasCustomPrompt="1"/>
          </p:nvPr>
        </p:nvSpPr>
        <p:spPr>
          <a:xfrm>
            <a:off x="4571963" y="1305150"/>
            <a:ext cx="953100" cy="17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 hasCustomPrompt="1"/>
          </p:nvPr>
        </p:nvSpPr>
        <p:spPr>
          <a:xfrm>
            <a:off x="4571963" y="3092850"/>
            <a:ext cx="953100" cy="17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Oswald"/>
              <a:buNone/>
              <a:defRPr sz="6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1417775" y="1723725"/>
            <a:ext cx="2954400" cy="3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6"/>
          </p:nvPr>
        </p:nvSpPr>
        <p:spPr>
          <a:xfrm>
            <a:off x="1417788" y="2097525"/>
            <a:ext cx="2954400" cy="6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5724850" y="1723725"/>
            <a:ext cx="2954400" cy="3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5724863" y="2097525"/>
            <a:ext cx="2954400" cy="6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1417775" y="3516075"/>
            <a:ext cx="2954400" cy="3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3"/>
          </p:nvPr>
        </p:nvSpPr>
        <p:spPr>
          <a:xfrm>
            <a:off x="1417788" y="3889868"/>
            <a:ext cx="2954400" cy="6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5724850" y="3516075"/>
            <a:ext cx="2954400" cy="3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5724850" y="3889868"/>
            <a:ext cx="2954400" cy="6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_1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264900" y="254550"/>
            <a:ext cx="8614200" cy="463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 rotWithShape="1">
          <a:blip r:embed="rId2">
            <a:alphaModFix/>
          </a:blip>
          <a:srcRect t="2198" b="2198"/>
          <a:stretch/>
        </p:blipFill>
        <p:spPr>
          <a:xfrm>
            <a:off x="264900" y="254550"/>
            <a:ext cx="8614200" cy="463439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" name="Google Shape;81;p14"/>
          <p:cNvSpPr/>
          <p:nvPr/>
        </p:nvSpPr>
        <p:spPr>
          <a:xfrm>
            <a:off x="264900" y="1831475"/>
            <a:ext cx="8614200" cy="2149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"/>
          </p:nvPr>
        </p:nvSpPr>
        <p:spPr>
          <a:xfrm>
            <a:off x="1294125" y="3302749"/>
            <a:ext cx="4968000" cy="4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None/>
              <a:defRPr sz="24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 sz="2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2"/>
          </p:nvPr>
        </p:nvSpPr>
        <p:spPr>
          <a:xfrm>
            <a:off x="1294125" y="2061638"/>
            <a:ext cx="4968000" cy="12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305075"/>
            <a:ext cx="77175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2" r:id="rId10"/>
    <p:sldLayoutId id="2147483663" r:id="rId11"/>
    <p:sldLayoutId id="2147483671" r:id="rId12"/>
    <p:sldLayoutId id="2147483672" r:id="rId13"/>
    <p:sldLayoutId id="2147483678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>
            <a:spLocks noGrp="1"/>
          </p:cNvSpPr>
          <p:nvPr>
            <p:ph type="ctrTitle"/>
          </p:nvPr>
        </p:nvSpPr>
        <p:spPr>
          <a:xfrm>
            <a:off x="677940" y="1652100"/>
            <a:ext cx="4892521" cy="183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Три конференции Второй Мировой Войны</a:t>
            </a:r>
            <a:endParaRPr dirty="0"/>
          </a:p>
        </p:txBody>
      </p:sp>
      <p:pic>
        <p:nvPicPr>
          <p:cNvPr id="295" name="Google Shape;295;p44"/>
          <p:cNvPicPr preferRelativeResize="0"/>
          <p:nvPr/>
        </p:nvPicPr>
        <p:blipFill rotWithShape="1">
          <a:blip r:embed="rId3">
            <a:alphaModFix/>
          </a:blip>
          <a:srcRect l="65840" t="5189" r="2897" b="5180"/>
          <a:stretch/>
        </p:blipFill>
        <p:spPr>
          <a:xfrm>
            <a:off x="6019800" y="266700"/>
            <a:ext cx="2857498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2"/>
          <p:cNvSpPr txBox="1">
            <a:spLocks noGrp="1"/>
          </p:cNvSpPr>
          <p:nvPr>
            <p:ph type="title"/>
          </p:nvPr>
        </p:nvSpPr>
        <p:spPr>
          <a:xfrm>
            <a:off x="1198288" y="2857459"/>
            <a:ext cx="49809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Потсдамская конференция</a:t>
            </a:r>
            <a:endParaRPr dirty="0"/>
          </a:p>
        </p:txBody>
      </p:sp>
      <p:pic>
        <p:nvPicPr>
          <p:cNvPr id="646" name="Google Shape;646;p62"/>
          <p:cNvPicPr preferRelativeResize="0"/>
          <p:nvPr/>
        </p:nvPicPr>
        <p:blipFill rotWithShape="1">
          <a:blip r:embed="rId3">
            <a:alphaModFix/>
          </a:blip>
          <a:srcRect l="3478" t="6178" r="4727" b="52792"/>
          <a:stretch/>
        </p:blipFill>
        <p:spPr>
          <a:xfrm>
            <a:off x="259775" y="259775"/>
            <a:ext cx="6857927" cy="17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62"/>
          <p:cNvSpPr/>
          <p:nvPr/>
        </p:nvSpPr>
        <p:spPr>
          <a:xfrm>
            <a:off x="7492922" y="2375959"/>
            <a:ext cx="1045761" cy="963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Oswald"/>
              </a:rPr>
              <a:t>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BF642D-DD14-4F00-B1CD-CB451831B2AA}"/>
              </a:ext>
            </a:extLst>
          </p:cNvPr>
          <p:cNvSpPr txBox="1"/>
          <p:nvPr/>
        </p:nvSpPr>
        <p:spPr>
          <a:xfrm>
            <a:off x="7267651" y="2081775"/>
            <a:ext cx="1496302" cy="775684"/>
          </a:xfrm>
          <a:custGeom>
            <a:avLst/>
            <a:gdLst>
              <a:gd name="connsiteX0" fmla="*/ 0 w 4572000"/>
              <a:gd name="connsiteY0" fmla="*/ 0 h 307777"/>
              <a:gd name="connsiteX1" fmla="*/ 4572000 w 4572000"/>
              <a:gd name="connsiteY1" fmla="*/ 0 h 307777"/>
              <a:gd name="connsiteX2" fmla="*/ 4572000 w 4572000"/>
              <a:gd name="connsiteY2" fmla="*/ 307777 h 307777"/>
              <a:gd name="connsiteX3" fmla="*/ 0 w 4572000"/>
              <a:gd name="connsiteY3" fmla="*/ 307777 h 307777"/>
              <a:gd name="connsiteX4" fmla="*/ 0 w 4572000"/>
              <a:gd name="connsiteY4" fmla="*/ 0 h 307777"/>
              <a:gd name="connsiteX0" fmla="*/ 0 w 4572000"/>
              <a:gd name="connsiteY0" fmla="*/ 1212679 h 1520456"/>
              <a:gd name="connsiteX1" fmla="*/ 4572000 w 4572000"/>
              <a:gd name="connsiteY1" fmla="*/ 1212679 h 1520456"/>
              <a:gd name="connsiteX2" fmla="*/ 3242930 w 4572000"/>
              <a:gd name="connsiteY2" fmla="*/ 0 h 1520456"/>
              <a:gd name="connsiteX3" fmla="*/ 0 w 4572000"/>
              <a:gd name="connsiteY3" fmla="*/ 1520456 h 1520456"/>
              <a:gd name="connsiteX4" fmla="*/ 0 w 4572000"/>
              <a:gd name="connsiteY4" fmla="*/ 1212679 h 1520456"/>
              <a:gd name="connsiteX0" fmla="*/ 0 w 4572000"/>
              <a:gd name="connsiteY0" fmla="*/ 0 h 307777"/>
              <a:gd name="connsiteX1" fmla="*/ 4572000 w 4572000"/>
              <a:gd name="connsiteY1" fmla="*/ 0 h 307777"/>
              <a:gd name="connsiteX2" fmla="*/ 3253563 w 4572000"/>
              <a:gd name="connsiteY2" fmla="*/ 286512 h 307777"/>
              <a:gd name="connsiteX3" fmla="*/ 0 w 4572000"/>
              <a:gd name="connsiteY3" fmla="*/ 307777 h 307777"/>
              <a:gd name="connsiteX4" fmla="*/ 0 w 4572000"/>
              <a:gd name="connsiteY4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307777">
                <a:moveTo>
                  <a:pt x="0" y="0"/>
                </a:moveTo>
                <a:lnTo>
                  <a:pt x="4572000" y="0"/>
                </a:lnTo>
                <a:lnTo>
                  <a:pt x="3253563" y="286512"/>
                </a:lnTo>
                <a:lnTo>
                  <a:pt x="0" y="307777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>
            <a:prstTxWarp prst="textArchUp">
              <a:avLst>
                <a:gd name="adj" fmla="val 10786333"/>
              </a:avLst>
            </a:prstTxWarp>
            <a:spAutoFit/>
          </a:bodyPr>
          <a:lstStyle/>
          <a:p>
            <a:r>
              <a:rPr lang="ru-RU" sz="5400" dirty="0"/>
              <a:t>17.07 – 02.08 1945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Элита и война-4: Франклин Рузвельт и его преемник">
            <a:extLst>
              <a:ext uri="{FF2B5EF4-FFF2-40B4-BE49-F238E27FC236}">
                <a16:creationId xmlns:a16="http://schemas.microsoft.com/office/drawing/2014/main" id="{74DC5799-5DD8-45FF-AC49-D1EEA0C88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0" r="9219"/>
          <a:stretch/>
        </p:blipFill>
        <p:spPr bwMode="auto">
          <a:xfrm>
            <a:off x="2005373" y="259775"/>
            <a:ext cx="5133202" cy="46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" name="Google Shape;983;p78"/>
          <p:cNvSpPr txBox="1">
            <a:spLocks noGrp="1"/>
          </p:cNvSpPr>
          <p:nvPr>
            <p:ph type="title"/>
          </p:nvPr>
        </p:nvSpPr>
        <p:spPr>
          <a:xfrm>
            <a:off x="1408214" y="3802825"/>
            <a:ext cx="6327600" cy="10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solidFill>
                  <a:srgbClr val="FFFCF2"/>
                </a:solidFill>
              </a:rPr>
              <a:t>Гарри Трумэн</a:t>
            </a:r>
            <a:endParaRPr sz="5400" dirty="0">
              <a:solidFill>
                <a:srgbClr val="FFFCF2"/>
              </a:solidFill>
            </a:endParaRPr>
          </a:p>
        </p:txBody>
      </p:sp>
      <p:pic>
        <p:nvPicPr>
          <p:cNvPr id="987" name="Google Shape;987;p78"/>
          <p:cNvPicPr preferRelativeResize="0"/>
          <p:nvPr/>
        </p:nvPicPr>
        <p:blipFill rotWithShape="1">
          <a:blip r:embed="rId4">
            <a:alphaModFix/>
          </a:blip>
          <a:srcRect l="2822" t="5052" r="78078" b="5052"/>
          <a:stretch/>
        </p:blipFill>
        <p:spPr>
          <a:xfrm>
            <a:off x="259775" y="259775"/>
            <a:ext cx="1745677" cy="4623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8" name="Google Shape;988;p78"/>
          <p:cNvCxnSpPr/>
          <p:nvPr/>
        </p:nvCxnSpPr>
        <p:spPr>
          <a:xfrm>
            <a:off x="2005425" y="254550"/>
            <a:ext cx="0" cy="463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9" name="Google Shape;989;p78"/>
          <p:cNvPicPr preferRelativeResize="0"/>
          <p:nvPr/>
        </p:nvPicPr>
        <p:blipFill rotWithShape="1">
          <a:blip r:embed="rId4">
            <a:alphaModFix/>
          </a:blip>
          <a:srcRect l="29530" t="5052" r="51371" b="5052"/>
          <a:stretch/>
        </p:blipFill>
        <p:spPr>
          <a:xfrm flipH="1">
            <a:off x="7138600" y="259775"/>
            <a:ext cx="1745677" cy="4623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0" name="Google Shape;990;p78"/>
          <p:cNvCxnSpPr/>
          <p:nvPr/>
        </p:nvCxnSpPr>
        <p:spPr>
          <a:xfrm>
            <a:off x="7138627" y="254550"/>
            <a:ext cx="0" cy="463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4"/>
          <p:cNvSpPr txBox="1">
            <a:spLocks noGrp="1"/>
          </p:cNvSpPr>
          <p:nvPr>
            <p:ph type="title"/>
          </p:nvPr>
        </p:nvSpPr>
        <p:spPr>
          <a:xfrm>
            <a:off x="713225" y="1097700"/>
            <a:ext cx="2544000" cy="29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Когда все пошло не так или заряд динамита</a:t>
            </a:r>
            <a:endParaRPr dirty="0"/>
          </a:p>
        </p:txBody>
      </p:sp>
      <p:sp>
        <p:nvSpPr>
          <p:cNvPr id="451" name="Google Shape;451;p54"/>
          <p:cNvSpPr txBox="1">
            <a:spLocks noGrp="1"/>
          </p:cNvSpPr>
          <p:nvPr>
            <p:ph type="subTitle" idx="1"/>
          </p:nvPr>
        </p:nvSpPr>
        <p:spPr>
          <a:xfrm>
            <a:off x="5039950" y="917700"/>
            <a:ext cx="2954400" cy="3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Создание атомной бомбы</a:t>
            </a:r>
            <a:endParaRPr dirty="0"/>
          </a:p>
        </p:txBody>
      </p:sp>
      <p:sp>
        <p:nvSpPr>
          <p:cNvPr id="452" name="Google Shape;452;p54"/>
          <p:cNvSpPr txBox="1">
            <a:spLocks noGrp="1"/>
          </p:cNvSpPr>
          <p:nvPr>
            <p:ph type="subTitle" idx="2"/>
          </p:nvPr>
        </p:nvSpPr>
        <p:spPr>
          <a:xfrm>
            <a:off x="5067874" y="837869"/>
            <a:ext cx="29544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16.07.1945</a:t>
            </a:r>
            <a:endParaRPr lang="en-US" dirty="0"/>
          </a:p>
        </p:txBody>
      </p:sp>
      <p:sp>
        <p:nvSpPr>
          <p:cNvPr id="453" name="Google Shape;453;p54"/>
          <p:cNvSpPr txBox="1">
            <a:spLocks noGrp="1"/>
          </p:cNvSpPr>
          <p:nvPr>
            <p:ph type="subTitle" idx="3"/>
          </p:nvPr>
        </p:nvSpPr>
        <p:spPr>
          <a:xfrm>
            <a:off x="5039950" y="2993400"/>
            <a:ext cx="2954400" cy="3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Хиросима и Нагасаки</a:t>
            </a:r>
            <a:endParaRPr dirty="0"/>
          </a:p>
        </p:txBody>
      </p:sp>
      <p:sp>
        <p:nvSpPr>
          <p:cNvPr id="454" name="Google Shape;454;p54"/>
          <p:cNvSpPr txBox="1">
            <a:spLocks noGrp="1"/>
          </p:cNvSpPr>
          <p:nvPr>
            <p:ph type="subTitle" idx="4"/>
          </p:nvPr>
        </p:nvSpPr>
        <p:spPr>
          <a:xfrm>
            <a:off x="5039950" y="2919621"/>
            <a:ext cx="29544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06.08 – 09.08 1945 </a:t>
            </a:r>
            <a:endParaRPr dirty="0"/>
          </a:p>
        </p:txBody>
      </p:sp>
      <p:sp>
        <p:nvSpPr>
          <p:cNvPr id="468" name="Google Shape;468;p54"/>
          <p:cNvSpPr/>
          <p:nvPr/>
        </p:nvSpPr>
        <p:spPr>
          <a:xfrm>
            <a:off x="4180772" y="896434"/>
            <a:ext cx="644100" cy="644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54"/>
          <p:cNvSpPr/>
          <p:nvPr/>
        </p:nvSpPr>
        <p:spPr>
          <a:xfrm>
            <a:off x="4180775" y="2858238"/>
            <a:ext cx="644100" cy="644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9820;p92">
            <a:extLst>
              <a:ext uri="{FF2B5EF4-FFF2-40B4-BE49-F238E27FC236}">
                <a16:creationId xmlns:a16="http://schemas.microsoft.com/office/drawing/2014/main" id="{1016E78D-8CD7-46A9-A895-9E5269E7615A}"/>
              </a:ext>
            </a:extLst>
          </p:cNvPr>
          <p:cNvGrpSpPr/>
          <p:nvPr/>
        </p:nvGrpSpPr>
        <p:grpSpPr>
          <a:xfrm>
            <a:off x="4217785" y="948484"/>
            <a:ext cx="540000" cy="540000"/>
            <a:chOff x="3584280" y="3699191"/>
            <a:chExt cx="358069" cy="317995"/>
          </a:xfrm>
          <a:solidFill>
            <a:schemeClr val="accent2"/>
          </a:solidFill>
        </p:grpSpPr>
        <p:sp>
          <p:nvSpPr>
            <p:cNvPr id="37" name="Google Shape;9821;p92">
              <a:extLst>
                <a:ext uri="{FF2B5EF4-FFF2-40B4-BE49-F238E27FC236}">
                  <a16:creationId xmlns:a16="http://schemas.microsoft.com/office/drawing/2014/main" id="{D2B9A592-2658-4E58-9772-4D3198E01014}"/>
                </a:ext>
              </a:extLst>
            </p:cNvPr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Google Shape;9822;p92">
              <a:extLst>
                <a:ext uri="{FF2B5EF4-FFF2-40B4-BE49-F238E27FC236}">
                  <a16:creationId xmlns:a16="http://schemas.microsoft.com/office/drawing/2014/main" id="{15E3EADB-D95B-4DD2-B82E-68B20A463198}"/>
                </a:ext>
              </a:extLst>
            </p:cNvPr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Google Shape;9823;p92">
              <a:extLst>
                <a:ext uri="{FF2B5EF4-FFF2-40B4-BE49-F238E27FC236}">
                  <a16:creationId xmlns:a16="http://schemas.microsoft.com/office/drawing/2014/main" id="{F88F6022-3BB6-4034-9AB3-F9843A33F378}"/>
                </a:ext>
              </a:extLst>
            </p:cNvPr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Google Shape;9824;p92">
              <a:extLst>
                <a:ext uri="{FF2B5EF4-FFF2-40B4-BE49-F238E27FC236}">
                  <a16:creationId xmlns:a16="http://schemas.microsoft.com/office/drawing/2014/main" id="{8C44095A-8A5D-4923-AB3E-DD205884A8FC}"/>
                </a:ext>
              </a:extLst>
            </p:cNvPr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" name="Google Shape;9820;p92">
            <a:extLst>
              <a:ext uri="{FF2B5EF4-FFF2-40B4-BE49-F238E27FC236}">
                <a16:creationId xmlns:a16="http://schemas.microsoft.com/office/drawing/2014/main" id="{E3E9ADD9-14B9-47B6-8E13-7ED1AD2D8425}"/>
              </a:ext>
            </a:extLst>
          </p:cNvPr>
          <p:cNvGrpSpPr/>
          <p:nvPr/>
        </p:nvGrpSpPr>
        <p:grpSpPr>
          <a:xfrm>
            <a:off x="4217785" y="2910288"/>
            <a:ext cx="540000" cy="540000"/>
            <a:chOff x="3584280" y="3699191"/>
            <a:chExt cx="358069" cy="317995"/>
          </a:xfrm>
          <a:solidFill>
            <a:schemeClr val="accent2"/>
          </a:solidFill>
        </p:grpSpPr>
        <p:sp>
          <p:nvSpPr>
            <p:cNvPr id="42" name="Google Shape;9821;p92">
              <a:extLst>
                <a:ext uri="{FF2B5EF4-FFF2-40B4-BE49-F238E27FC236}">
                  <a16:creationId xmlns:a16="http://schemas.microsoft.com/office/drawing/2014/main" id="{9EE99845-EF9C-48EE-984E-E5DDB3BAFD75}"/>
                </a:ext>
              </a:extLst>
            </p:cNvPr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Google Shape;9822;p92">
              <a:extLst>
                <a:ext uri="{FF2B5EF4-FFF2-40B4-BE49-F238E27FC236}">
                  <a16:creationId xmlns:a16="http://schemas.microsoft.com/office/drawing/2014/main" id="{118D4420-7FCA-42BF-8358-904E6C587400}"/>
                </a:ext>
              </a:extLst>
            </p:cNvPr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Google Shape;9823;p92">
              <a:extLst>
                <a:ext uri="{FF2B5EF4-FFF2-40B4-BE49-F238E27FC236}">
                  <a16:creationId xmlns:a16="http://schemas.microsoft.com/office/drawing/2014/main" id="{6CB73491-9390-40BC-80DD-24473D725D65}"/>
                </a:ext>
              </a:extLst>
            </p:cNvPr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Google Shape;9824;p92">
              <a:extLst>
                <a:ext uri="{FF2B5EF4-FFF2-40B4-BE49-F238E27FC236}">
                  <a16:creationId xmlns:a16="http://schemas.microsoft.com/office/drawing/2014/main" id="{7CEB39F8-0BA4-4696-B5AA-C317147329A4}"/>
                </a:ext>
              </a:extLst>
            </p:cNvPr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Итоги конференции</a:t>
            </a:r>
            <a:endParaRPr dirty="0"/>
          </a:p>
        </p:txBody>
      </p:sp>
      <p:sp>
        <p:nvSpPr>
          <p:cNvPr id="308" name="Google Shape;308;p46"/>
          <p:cNvSpPr txBox="1">
            <a:spLocks noGrp="1"/>
          </p:cNvSpPr>
          <p:nvPr>
            <p:ph type="subTitle" idx="2"/>
          </p:nvPr>
        </p:nvSpPr>
        <p:spPr>
          <a:xfrm>
            <a:off x="351744" y="2646470"/>
            <a:ext cx="4929000" cy="15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-RU" dirty="0"/>
              <a:t>Контрибуция для СССР была сокращена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-RU" dirty="0"/>
              <a:t>Промышленность делилась не в равной мере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-RU" dirty="0"/>
              <a:t>Признавалось нелегитимным польское правительство в Лондоне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-RU" dirty="0"/>
              <a:t>Восточная Пруссия передавалась СССР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-RU" dirty="0"/>
              <a:t>В ООН были приняты страны, сменившие сторону во время войны</a:t>
            </a:r>
            <a:endParaRPr dirty="0"/>
          </a:p>
        </p:txBody>
      </p:sp>
      <p:pic>
        <p:nvPicPr>
          <p:cNvPr id="3076" name="Picture 4" descr="Организация Объединённых Наций PNG, ООН логотип PNG">
            <a:extLst>
              <a:ext uri="{FF2B5EF4-FFF2-40B4-BE49-F238E27FC236}">
                <a16:creationId xmlns:a16="http://schemas.microsoft.com/office/drawing/2014/main" id="{E16A2502-DD53-4077-88D2-5360347C6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861" y="1765005"/>
            <a:ext cx="3583111" cy="303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3"/>
          <p:cNvSpPr txBox="1">
            <a:spLocks noGrp="1"/>
          </p:cNvSpPr>
          <p:nvPr>
            <p:ph type="title"/>
          </p:nvPr>
        </p:nvSpPr>
        <p:spPr>
          <a:xfrm>
            <a:off x="713225" y="1354500"/>
            <a:ext cx="3421200" cy="14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Список литературы</a:t>
            </a:r>
            <a:endParaRPr dirty="0"/>
          </a:p>
        </p:txBody>
      </p:sp>
      <p:pic>
        <p:nvPicPr>
          <p:cNvPr id="444" name="Google Shape;444;p53"/>
          <p:cNvPicPr preferRelativeResize="0"/>
          <p:nvPr/>
        </p:nvPicPr>
        <p:blipFill rotWithShape="1">
          <a:blip r:embed="rId3">
            <a:alphaModFix/>
          </a:blip>
          <a:srcRect t="78018"/>
          <a:stretch/>
        </p:blipFill>
        <p:spPr>
          <a:xfrm>
            <a:off x="277100" y="3823848"/>
            <a:ext cx="8596726" cy="1063349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3"/>
          <p:cNvSpPr txBox="1">
            <a:spLocks noGrp="1"/>
          </p:cNvSpPr>
          <p:nvPr>
            <p:ph type="subTitle" idx="2"/>
          </p:nvPr>
        </p:nvSpPr>
        <p:spPr>
          <a:xfrm>
            <a:off x="4572000" y="1354500"/>
            <a:ext cx="3824700" cy="16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Каноатов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Г.И., Тегеранская конференция и ее исторические итоги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Полынов М.Ф., Ялтинская конференция 1945 года: борьба, компромиссы, результаты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Грозин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С.Ю., Грошев С.Н., Потсдамская (Берлинская) конференция 1945 года. К 75-летию Великой Победы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914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9"/>
          <p:cNvSpPr txBox="1">
            <a:spLocks noGrp="1"/>
          </p:cNvSpPr>
          <p:nvPr>
            <p:ph type="title"/>
          </p:nvPr>
        </p:nvSpPr>
        <p:spPr>
          <a:xfrm>
            <a:off x="1388100" y="626100"/>
            <a:ext cx="6367800" cy="38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2"/>
          <p:cNvSpPr txBox="1">
            <a:spLocks noGrp="1"/>
          </p:cNvSpPr>
          <p:nvPr>
            <p:ph type="title"/>
          </p:nvPr>
        </p:nvSpPr>
        <p:spPr>
          <a:xfrm>
            <a:off x="713225" y="939775"/>
            <a:ext cx="3421200" cy="17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«Большая Тройка»</a:t>
            </a:r>
            <a:endParaRPr sz="4000" dirty="0"/>
          </a:p>
        </p:txBody>
      </p:sp>
      <p:sp>
        <p:nvSpPr>
          <p:cNvPr id="436" name="Google Shape;436;p52"/>
          <p:cNvSpPr txBox="1">
            <a:spLocks noGrp="1"/>
          </p:cNvSpPr>
          <p:nvPr>
            <p:ph type="subTitle" idx="1"/>
          </p:nvPr>
        </p:nvSpPr>
        <p:spPr>
          <a:xfrm>
            <a:off x="713225" y="2577204"/>
            <a:ext cx="3421200" cy="25662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У. Черчилль - премьер-министр Великобритании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Ф. Д. Рузвельт - президент Соединенных Штатов Америки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И. В. Сталин – глава правительства СССР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33D2BEA-10B5-472C-BC55-CB6CBC776E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52" r="17924"/>
          <a:stretch/>
        </p:blipFill>
        <p:spPr>
          <a:xfrm>
            <a:off x="4572000" y="265793"/>
            <a:ext cx="4295554" cy="46119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>
            <a:spLocks noGrp="1"/>
          </p:cNvSpPr>
          <p:nvPr>
            <p:ph type="title"/>
          </p:nvPr>
        </p:nvSpPr>
        <p:spPr>
          <a:xfrm>
            <a:off x="1195400" y="1393012"/>
            <a:ext cx="49809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Тегеранская конференция</a:t>
            </a:r>
            <a:endParaRPr dirty="0"/>
          </a:p>
        </p:txBody>
      </p:sp>
      <p:pic>
        <p:nvPicPr>
          <p:cNvPr id="385" name="Google Shape;385;p50"/>
          <p:cNvPicPr preferRelativeResize="0"/>
          <p:nvPr/>
        </p:nvPicPr>
        <p:blipFill rotWithShape="1">
          <a:blip r:embed="rId3">
            <a:alphaModFix/>
          </a:blip>
          <a:srcRect l="1423" t="56678" r="2404" b="12017"/>
          <a:stretch/>
        </p:blipFill>
        <p:spPr>
          <a:xfrm>
            <a:off x="254000" y="3632200"/>
            <a:ext cx="68637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0"/>
          <p:cNvSpPr/>
          <p:nvPr/>
        </p:nvSpPr>
        <p:spPr>
          <a:xfrm>
            <a:off x="7591034" y="2229946"/>
            <a:ext cx="859226" cy="963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Oswald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39B5F1-10D1-423C-B503-31A76E4CB204}"/>
              </a:ext>
            </a:extLst>
          </p:cNvPr>
          <p:cNvSpPr txBox="1"/>
          <p:nvPr/>
        </p:nvSpPr>
        <p:spPr>
          <a:xfrm>
            <a:off x="7272496" y="1913212"/>
            <a:ext cx="1496302" cy="775684"/>
          </a:xfrm>
          <a:custGeom>
            <a:avLst/>
            <a:gdLst>
              <a:gd name="connsiteX0" fmla="*/ 0 w 4572000"/>
              <a:gd name="connsiteY0" fmla="*/ 0 h 307777"/>
              <a:gd name="connsiteX1" fmla="*/ 4572000 w 4572000"/>
              <a:gd name="connsiteY1" fmla="*/ 0 h 307777"/>
              <a:gd name="connsiteX2" fmla="*/ 4572000 w 4572000"/>
              <a:gd name="connsiteY2" fmla="*/ 307777 h 307777"/>
              <a:gd name="connsiteX3" fmla="*/ 0 w 4572000"/>
              <a:gd name="connsiteY3" fmla="*/ 307777 h 307777"/>
              <a:gd name="connsiteX4" fmla="*/ 0 w 4572000"/>
              <a:gd name="connsiteY4" fmla="*/ 0 h 307777"/>
              <a:gd name="connsiteX0" fmla="*/ 0 w 4572000"/>
              <a:gd name="connsiteY0" fmla="*/ 1212679 h 1520456"/>
              <a:gd name="connsiteX1" fmla="*/ 4572000 w 4572000"/>
              <a:gd name="connsiteY1" fmla="*/ 1212679 h 1520456"/>
              <a:gd name="connsiteX2" fmla="*/ 3242930 w 4572000"/>
              <a:gd name="connsiteY2" fmla="*/ 0 h 1520456"/>
              <a:gd name="connsiteX3" fmla="*/ 0 w 4572000"/>
              <a:gd name="connsiteY3" fmla="*/ 1520456 h 1520456"/>
              <a:gd name="connsiteX4" fmla="*/ 0 w 4572000"/>
              <a:gd name="connsiteY4" fmla="*/ 1212679 h 1520456"/>
              <a:gd name="connsiteX0" fmla="*/ 0 w 4572000"/>
              <a:gd name="connsiteY0" fmla="*/ 0 h 307777"/>
              <a:gd name="connsiteX1" fmla="*/ 4572000 w 4572000"/>
              <a:gd name="connsiteY1" fmla="*/ 0 h 307777"/>
              <a:gd name="connsiteX2" fmla="*/ 3253563 w 4572000"/>
              <a:gd name="connsiteY2" fmla="*/ 286512 h 307777"/>
              <a:gd name="connsiteX3" fmla="*/ 0 w 4572000"/>
              <a:gd name="connsiteY3" fmla="*/ 307777 h 307777"/>
              <a:gd name="connsiteX4" fmla="*/ 0 w 4572000"/>
              <a:gd name="connsiteY4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307777">
                <a:moveTo>
                  <a:pt x="0" y="0"/>
                </a:moveTo>
                <a:lnTo>
                  <a:pt x="4572000" y="0"/>
                </a:lnTo>
                <a:lnTo>
                  <a:pt x="3253563" y="286512"/>
                </a:lnTo>
                <a:lnTo>
                  <a:pt x="0" y="307777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>
            <a:prstTxWarp prst="textArchUp">
              <a:avLst>
                <a:gd name="adj" fmla="val 10786333"/>
              </a:avLst>
            </a:prstTxWarp>
            <a:spAutoFit/>
          </a:bodyPr>
          <a:lstStyle/>
          <a:p>
            <a:r>
              <a:rPr lang="ru-RU" sz="5400" dirty="0"/>
              <a:t>28.11 – 01.12 1943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5"/>
          <p:cNvSpPr txBox="1">
            <a:spLocks noGrp="1"/>
          </p:cNvSpPr>
          <p:nvPr>
            <p:ph type="title"/>
          </p:nvPr>
        </p:nvSpPr>
        <p:spPr>
          <a:xfrm>
            <a:off x="713225" y="1097700"/>
            <a:ext cx="2544000" cy="29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Что было на фронте</a:t>
            </a:r>
            <a:r>
              <a:rPr lang="en" dirty="0"/>
              <a:t>?</a:t>
            </a:r>
            <a:endParaRPr dirty="0"/>
          </a:p>
        </p:txBody>
      </p:sp>
      <p:sp>
        <p:nvSpPr>
          <p:cNvPr id="489" name="Google Shape;489;p55"/>
          <p:cNvSpPr txBox="1">
            <a:spLocks noGrp="1"/>
          </p:cNvSpPr>
          <p:nvPr>
            <p:ph type="subTitle" idx="3"/>
          </p:nvPr>
        </p:nvSpPr>
        <p:spPr>
          <a:xfrm>
            <a:off x="5038350" y="2148641"/>
            <a:ext cx="30318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Сталинградская битва</a:t>
            </a:r>
            <a:endParaRPr dirty="0"/>
          </a:p>
        </p:txBody>
      </p:sp>
      <p:sp>
        <p:nvSpPr>
          <p:cNvPr id="490" name="Google Shape;490;p55"/>
          <p:cNvSpPr txBox="1">
            <a:spLocks noGrp="1"/>
          </p:cNvSpPr>
          <p:nvPr>
            <p:ph type="subTitle" idx="1"/>
          </p:nvPr>
        </p:nvSpPr>
        <p:spPr>
          <a:xfrm>
            <a:off x="5038350" y="738367"/>
            <a:ext cx="30318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Битва за Москву</a:t>
            </a:r>
            <a:endParaRPr dirty="0"/>
          </a:p>
        </p:txBody>
      </p:sp>
      <p:sp>
        <p:nvSpPr>
          <p:cNvPr id="491" name="Google Shape;491;p55"/>
          <p:cNvSpPr txBox="1">
            <a:spLocks noGrp="1"/>
          </p:cNvSpPr>
          <p:nvPr>
            <p:ph type="subTitle" idx="2"/>
          </p:nvPr>
        </p:nvSpPr>
        <p:spPr>
          <a:xfrm>
            <a:off x="5038350" y="858283"/>
            <a:ext cx="3031800" cy="7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Montserrat" panose="020B0604020202020204" charset="-52"/>
              </a:rPr>
              <a:t>30.09.1941-20.04.1942</a:t>
            </a:r>
            <a:endParaRPr dirty="0">
              <a:solidFill>
                <a:schemeClr val="tx1"/>
              </a:solidFill>
              <a:latin typeface="Montserrat" panose="020B0604020202020204" charset="-52"/>
            </a:endParaRPr>
          </a:p>
        </p:txBody>
      </p:sp>
      <p:sp>
        <p:nvSpPr>
          <p:cNvPr id="492" name="Google Shape;492;p55"/>
          <p:cNvSpPr txBox="1">
            <a:spLocks noGrp="1"/>
          </p:cNvSpPr>
          <p:nvPr>
            <p:ph type="subTitle" idx="4"/>
          </p:nvPr>
        </p:nvSpPr>
        <p:spPr>
          <a:xfrm>
            <a:off x="5038350" y="2256707"/>
            <a:ext cx="3031800" cy="7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17.07.1942-02.02.1943</a:t>
            </a:r>
            <a:endParaRPr dirty="0"/>
          </a:p>
        </p:txBody>
      </p:sp>
      <p:sp>
        <p:nvSpPr>
          <p:cNvPr id="493" name="Google Shape;493;p55"/>
          <p:cNvSpPr txBox="1">
            <a:spLocks noGrp="1"/>
          </p:cNvSpPr>
          <p:nvPr>
            <p:ph type="subTitle" idx="5"/>
          </p:nvPr>
        </p:nvSpPr>
        <p:spPr>
          <a:xfrm>
            <a:off x="5038350" y="3508190"/>
            <a:ext cx="30318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Курская битва</a:t>
            </a:r>
            <a:endParaRPr dirty="0"/>
          </a:p>
        </p:txBody>
      </p:sp>
      <p:sp>
        <p:nvSpPr>
          <p:cNvPr id="494" name="Google Shape;494;p55"/>
          <p:cNvSpPr txBox="1">
            <a:spLocks noGrp="1"/>
          </p:cNvSpPr>
          <p:nvPr>
            <p:ph type="subTitle" idx="6"/>
          </p:nvPr>
        </p:nvSpPr>
        <p:spPr>
          <a:xfrm>
            <a:off x="5038350" y="3638775"/>
            <a:ext cx="3031800" cy="7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05.07-23.08.1943</a:t>
            </a:r>
            <a:endParaRPr dirty="0"/>
          </a:p>
        </p:txBody>
      </p:sp>
      <p:sp>
        <p:nvSpPr>
          <p:cNvPr id="495" name="Google Shape;495;p55"/>
          <p:cNvSpPr/>
          <p:nvPr/>
        </p:nvSpPr>
        <p:spPr>
          <a:xfrm>
            <a:off x="4224175" y="949825"/>
            <a:ext cx="481500" cy="4815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55"/>
          <p:cNvSpPr/>
          <p:nvPr/>
        </p:nvSpPr>
        <p:spPr>
          <a:xfrm>
            <a:off x="4224175" y="2351741"/>
            <a:ext cx="481500" cy="4815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5"/>
          <p:cNvSpPr/>
          <p:nvPr/>
        </p:nvSpPr>
        <p:spPr>
          <a:xfrm>
            <a:off x="4224175" y="3753683"/>
            <a:ext cx="481500" cy="4815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9782;p92">
            <a:extLst>
              <a:ext uri="{FF2B5EF4-FFF2-40B4-BE49-F238E27FC236}">
                <a16:creationId xmlns:a16="http://schemas.microsoft.com/office/drawing/2014/main" id="{445E37B5-AE0F-4494-87AC-D93E92F1A323}"/>
              </a:ext>
            </a:extLst>
          </p:cNvPr>
          <p:cNvGrpSpPr/>
          <p:nvPr/>
        </p:nvGrpSpPr>
        <p:grpSpPr>
          <a:xfrm>
            <a:off x="4291015" y="1006827"/>
            <a:ext cx="347819" cy="367496"/>
            <a:chOff x="5216456" y="3725487"/>
            <a:chExt cx="356189" cy="265628"/>
          </a:xfrm>
          <a:solidFill>
            <a:schemeClr val="accent2"/>
          </a:solidFill>
        </p:grpSpPr>
        <p:sp>
          <p:nvSpPr>
            <p:cNvPr id="28" name="Google Shape;9783;p92">
              <a:extLst>
                <a:ext uri="{FF2B5EF4-FFF2-40B4-BE49-F238E27FC236}">
                  <a16:creationId xmlns:a16="http://schemas.microsoft.com/office/drawing/2014/main" id="{E44ABBD0-254B-448F-B038-6C6B27DE8B8B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Google Shape;9784;p92">
              <a:extLst>
                <a:ext uri="{FF2B5EF4-FFF2-40B4-BE49-F238E27FC236}">
                  <a16:creationId xmlns:a16="http://schemas.microsoft.com/office/drawing/2014/main" id="{8177C29D-8B2B-4FD6-9ABA-F6C15CAD3A9A}"/>
                </a:ext>
              </a:extLst>
            </p:cNvPr>
            <p:cNvSpPr/>
            <p:nvPr/>
          </p:nvSpPr>
          <p:spPr>
            <a:xfrm>
              <a:off x="5304919" y="3725487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0" name="Google Shape;9782;p92">
            <a:extLst>
              <a:ext uri="{FF2B5EF4-FFF2-40B4-BE49-F238E27FC236}">
                <a16:creationId xmlns:a16="http://schemas.microsoft.com/office/drawing/2014/main" id="{763E3852-DBDC-4827-9AA6-CDE832869E88}"/>
              </a:ext>
            </a:extLst>
          </p:cNvPr>
          <p:cNvGrpSpPr/>
          <p:nvPr/>
        </p:nvGrpSpPr>
        <p:grpSpPr>
          <a:xfrm>
            <a:off x="4291015" y="2408743"/>
            <a:ext cx="347819" cy="367496"/>
            <a:chOff x="5216456" y="3725487"/>
            <a:chExt cx="356189" cy="265628"/>
          </a:xfrm>
          <a:solidFill>
            <a:schemeClr val="accent2"/>
          </a:solidFill>
        </p:grpSpPr>
        <p:sp>
          <p:nvSpPr>
            <p:cNvPr id="31" name="Google Shape;9783;p92">
              <a:extLst>
                <a:ext uri="{FF2B5EF4-FFF2-40B4-BE49-F238E27FC236}">
                  <a16:creationId xmlns:a16="http://schemas.microsoft.com/office/drawing/2014/main" id="{DAA01378-5BBA-4E60-8584-7D1F20804297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Google Shape;9784;p92">
              <a:extLst>
                <a:ext uri="{FF2B5EF4-FFF2-40B4-BE49-F238E27FC236}">
                  <a16:creationId xmlns:a16="http://schemas.microsoft.com/office/drawing/2014/main" id="{B7423C73-B1C0-4E3B-935F-CBF16A2BCC3B}"/>
                </a:ext>
              </a:extLst>
            </p:cNvPr>
            <p:cNvSpPr/>
            <p:nvPr/>
          </p:nvSpPr>
          <p:spPr>
            <a:xfrm>
              <a:off x="5304919" y="3725487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Google Shape;9782;p92">
            <a:extLst>
              <a:ext uri="{FF2B5EF4-FFF2-40B4-BE49-F238E27FC236}">
                <a16:creationId xmlns:a16="http://schemas.microsoft.com/office/drawing/2014/main" id="{1E162019-1AFE-4FFF-A0A1-BBB22C363B71}"/>
              </a:ext>
            </a:extLst>
          </p:cNvPr>
          <p:cNvGrpSpPr/>
          <p:nvPr/>
        </p:nvGrpSpPr>
        <p:grpSpPr>
          <a:xfrm>
            <a:off x="4291015" y="3810677"/>
            <a:ext cx="347819" cy="367496"/>
            <a:chOff x="5216456" y="3725487"/>
            <a:chExt cx="356189" cy="265628"/>
          </a:xfrm>
          <a:solidFill>
            <a:schemeClr val="accent2"/>
          </a:solidFill>
        </p:grpSpPr>
        <p:sp>
          <p:nvSpPr>
            <p:cNvPr id="34" name="Google Shape;9783;p92">
              <a:extLst>
                <a:ext uri="{FF2B5EF4-FFF2-40B4-BE49-F238E27FC236}">
                  <a16:creationId xmlns:a16="http://schemas.microsoft.com/office/drawing/2014/main" id="{0BE181FB-A531-43B3-87A7-98027A1F39C2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Google Shape;9784;p92">
              <a:extLst>
                <a:ext uri="{FF2B5EF4-FFF2-40B4-BE49-F238E27FC236}">
                  <a16:creationId xmlns:a16="http://schemas.microsoft.com/office/drawing/2014/main" id="{01AAB508-BEB1-4EEA-B033-CCCB490414B5}"/>
                </a:ext>
              </a:extLst>
            </p:cNvPr>
            <p:cNvSpPr/>
            <p:nvPr/>
          </p:nvSpPr>
          <p:spPr>
            <a:xfrm>
              <a:off x="5304919" y="3725487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>
            <a:spLocks noGrp="1"/>
          </p:cNvSpPr>
          <p:nvPr>
            <p:ph type="subTitle" idx="1"/>
          </p:nvPr>
        </p:nvSpPr>
        <p:spPr>
          <a:xfrm>
            <a:off x="571111" y="3288140"/>
            <a:ext cx="4968000" cy="4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ru-RU" dirty="0"/>
              <a:t>Лао-Цзы</a:t>
            </a:r>
            <a:endParaRPr dirty="0"/>
          </a:p>
        </p:txBody>
      </p:sp>
      <p:sp>
        <p:nvSpPr>
          <p:cNvPr id="378" name="Google Shape;378;p49"/>
          <p:cNvSpPr txBox="1">
            <a:spLocks noGrp="1"/>
          </p:cNvSpPr>
          <p:nvPr>
            <p:ph type="subTitle" idx="2"/>
          </p:nvPr>
        </p:nvSpPr>
        <p:spPr>
          <a:xfrm>
            <a:off x="571111" y="2061649"/>
            <a:ext cx="4968000" cy="12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ru-RU" dirty="0"/>
              <a:t>Путь в тысячу ли начинается с первого шага.</a:t>
            </a:r>
            <a:r>
              <a:rPr lang="en" dirty="0"/>
              <a:t>”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7F389A-1BF2-4349-B474-782FB8920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478" y="254383"/>
            <a:ext cx="3353204" cy="46347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Основная проблематика</a:t>
            </a:r>
            <a:endParaRPr dirty="0"/>
          </a:p>
        </p:txBody>
      </p:sp>
      <p:sp>
        <p:nvSpPr>
          <p:cNvPr id="353" name="Google Shape;353;p47"/>
          <p:cNvSpPr txBox="1">
            <a:spLocks noGrp="1"/>
          </p:cNvSpPr>
          <p:nvPr>
            <p:ph type="subTitle" idx="1"/>
          </p:nvPr>
        </p:nvSpPr>
        <p:spPr>
          <a:xfrm>
            <a:off x="1417775" y="1723725"/>
            <a:ext cx="2954400" cy="3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Второй фронт</a:t>
            </a:r>
            <a:endParaRPr dirty="0"/>
          </a:p>
        </p:txBody>
      </p:sp>
      <p:sp>
        <p:nvSpPr>
          <p:cNvPr id="354" name="Google Shape;354;p47"/>
          <p:cNvSpPr txBox="1">
            <a:spLocks noGrp="1"/>
          </p:cNvSpPr>
          <p:nvPr>
            <p:ph type="subTitle" idx="6"/>
          </p:nvPr>
        </p:nvSpPr>
        <p:spPr>
          <a:xfrm>
            <a:off x="1417788" y="2097525"/>
            <a:ext cx="2954400" cy="6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Второй фронт было решено открыть в мае 1944 года (открыт был 6 июня)</a:t>
            </a:r>
            <a:endParaRPr dirty="0"/>
          </a:p>
        </p:txBody>
      </p:sp>
      <p:sp>
        <p:nvSpPr>
          <p:cNvPr id="355" name="Google Shape;355;p47"/>
          <p:cNvSpPr txBox="1">
            <a:spLocks noGrp="1"/>
          </p:cNvSpPr>
          <p:nvPr>
            <p:ph type="title" idx="2"/>
          </p:nvPr>
        </p:nvSpPr>
        <p:spPr>
          <a:xfrm>
            <a:off x="264900" y="1305150"/>
            <a:ext cx="953100" cy="17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6" name="Google Shape;356;p47"/>
          <p:cNvSpPr txBox="1">
            <a:spLocks noGrp="1"/>
          </p:cNvSpPr>
          <p:nvPr>
            <p:ph type="title" idx="3"/>
          </p:nvPr>
        </p:nvSpPr>
        <p:spPr>
          <a:xfrm>
            <a:off x="264900" y="3092850"/>
            <a:ext cx="953100" cy="17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7" name="Google Shape;357;p47"/>
          <p:cNvSpPr txBox="1">
            <a:spLocks noGrp="1"/>
          </p:cNvSpPr>
          <p:nvPr>
            <p:ph type="title" idx="4"/>
          </p:nvPr>
        </p:nvSpPr>
        <p:spPr>
          <a:xfrm>
            <a:off x="4571963" y="1305150"/>
            <a:ext cx="953100" cy="17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8" name="Google Shape;358;p47"/>
          <p:cNvSpPr txBox="1">
            <a:spLocks noGrp="1"/>
          </p:cNvSpPr>
          <p:nvPr>
            <p:ph type="title" idx="5"/>
          </p:nvPr>
        </p:nvSpPr>
        <p:spPr>
          <a:xfrm>
            <a:off x="4571963" y="3092850"/>
            <a:ext cx="953100" cy="17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9" name="Google Shape;359;p47"/>
          <p:cNvSpPr txBox="1">
            <a:spLocks noGrp="1"/>
          </p:cNvSpPr>
          <p:nvPr>
            <p:ph type="subTitle" idx="7"/>
          </p:nvPr>
        </p:nvSpPr>
        <p:spPr>
          <a:xfrm>
            <a:off x="5724850" y="1723725"/>
            <a:ext cx="2954400" cy="3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Война с Германией</a:t>
            </a:r>
            <a:endParaRPr dirty="0"/>
          </a:p>
        </p:txBody>
      </p:sp>
      <p:sp>
        <p:nvSpPr>
          <p:cNvPr id="360" name="Google Shape;360;p47"/>
          <p:cNvSpPr txBox="1">
            <a:spLocks noGrp="1"/>
          </p:cNvSpPr>
          <p:nvPr>
            <p:ph type="subTitle" idx="8"/>
          </p:nvPr>
        </p:nvSpPr>
        <p:spPr>
          <a:xfrm>
            <a:off x="5724863" y="2097525"/>
            <a:ext cx="2954400" cy="6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Принята декларация о совместных действиях в войне против Германии</a:t>
            </a:r>
            <a:endParaRPr dirty="0"/>
          </a:p>
        </p:txBody>
      </p:sp>
      <p:sp>
        <p:nvSpPr>
          <p:cNvPr id="361" name="Google Shape;361;p47"/>
          <p:cNvSpPr txBox="1">
            <a:spLocks noGrp="1"/>
          </p:cNvSpPr>
          <p:nvPr>
            <p:ph type="subTitle" idx="9"/>
          </p:nvPr>
        </p:nvSpPr>
        <p:spPr>
          <a:xfrm>
            <a:off x="1329070" y="3516075"/>
            <a:ext cx="3043105" cy="3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Послевоенные границы Польши</a:t>
            </a:r>
            <a:endParaRPr dirty="0"/>
          </a:p>
        </p:txBody>
      </p:sp>
      <p:sp>
        <p:nvSpPr>
          <p:cNvPr id="362" name="Google Shape;362;p47"/>
          <p:cNvSpPr txBox="1">
            <a:spLocks noGrp="1"/>
          </p:cNvSpPr>
          <p:nvPr>
            <p:ph type="subTitle" idx="13"/>
          </p:nvPr>
        </p:nvSpPr>
        <p:spPr>
          <a:xfrm>
            <a:off x="1417788" y="3889868"/>
            <a:ext cx="2954400" cy="6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Принято требование Сталина о границах 1939 года</a:t>
            </a:r>
            <a:endParaRPr dirty="0"/>
          </a:p>
        </p:txBody>
      </p:sp>
      <p:sp>
        <p:nvSpPr>
          <p:cNvPr id="363" name="Google Shape;363;p47"/>
          <p:cNvSpPr txBox="1">
            <a:spLocks noGrp="1"/>
          </p:cNvSpPr>
          <p:nvPr>
            <p:ph type="subTitle" idx="14"/>
          </p:nvPr>
        </p:nvSpPr>
        <p:spPr>
          <a:xfrm>
            <a:off x="5724850" y="3516075"/>
            <a:ext cx="2954400" cy="37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Война с Японией</a:t>
            </a:r>
            <a:endParaRPr dirty="0"/>
          </a:p>
        </p:txBody>
      </p:sp>
      <p:sp>
        <p:nvSpPr>
          <p:cNvPr id="364" name="Google Shape;364;p47"/>
          <p:cNvSpPr txBox="1">
            <a:spLocks noGrp="1"/>
          </p:cNvSpPr>
          <p:nvPr>
            <p:ph type="subTitle" idx="15"/>
          </p:nvPr>
        </p:nvSpPr>
        <p:spPr>
          <a:xfrm>
            <a:off x="5724838" y="3986700"/>
            <a:ext cx="2954400" cy="6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СССР обязалось вступить в войну не позднее, чем через три месяца после победы над Германией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>
            <a:spLocks noGrp="1"/>
          </p:cNvSpPr>
          <p:nvPr>
            <p:ph type="title"/>
          </p:nvPr>
        </p:nvSpPr>
        <p:spPr>
          <a:xfrm>
            <a:off x="2962274" y="2571750"/>
            <a:ext cx="49809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Ялтинская конференция</a:t>
            </a:r>
            <a:endParaRPr dirty="0"/>
          </a:p>
        </p:txBody>
      </p:sp>
      <p:pic>
        <p:nvPicPr>
          <p:cNvPr id="554" name="Google Shape;554;p57"/>
          <p:cNvPicPr preferRelativeResize="0"/>
          <p:nvPr/>
        </p:nvPicPr>
        <p:blipFill rotWithShape="1">
          <a:blip r:embed="rId3">
            <a:alphaModFix/>
          </a:blip>
          <a:srcRect t="13776" b="53855"/>
          <a:stretch/>
        </p:blipFill>
        <p:spPr>
          <a:xfrm>
            <a:off x="2013500" y="243425"/>
            <a:ext cx="6878448" cy="12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57"/>
          <p:cNvSpPr/>
          <p:nvPr/>
        </p:nvSpPr>
        <p:spPr>
          <a:xfrm>
            <a:off x="645322" y="2366984"/>
            <a:ext cx="1050424" cy="9630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Oswald"/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98862F-D020-4452-B210-C566A320922C}"/>
              </a:ext>
            </a:extLst>
          </p:cNvPr>
          <p:cNvSpPr txBox="1"/>
          <p:nvPr/>
        </p:nvSpPr>
        <p:spPr>
          <a:xfrm>
            <a:off x="422383" y="2072800"/>
            <a:ext cx="1496302" cy="775684"/>
          </a:xfrm>
          <a:custGeom>
            <a:avLst/>
            <a:gdLst>
              <a:gd name="connsiteX0" fmla="*/ 0 w 4572000"/>
              <a:gd name="connsiteY0" fmla="*/ 0 h 307777"/>
              <a:gd name="connsiteX1" fmla="*/ 4572000 w 4572000"/>
              <a:gd name="connsiteY1" fmla="*/ 0 h 307777"/>
              <a:gd name="connsiteX2" fmla="*/ 4572000 w 4572000"/>
              <a:gd name="connsiteY2" fmla="*/ 307777 h 307777"/>
              <a:gd name="connsiteX3" fmla="*/ 0 w 4572000"/>
              <a:gd name="connsiteY3" fmla="*/ 307777 h 307777"/>
              <a:gd name="connsiteX4" fmla="*/ 0 w 4572000"/>
              <a:gd name="connsiteY4" fmla="*/ 0 h 307777"/>
              <a:gd name="connsiteX0" fmla="*/ 0 w 4572000"/>
              <a:gd name="connsiteY0" fmla="*/ 1212679 h 1520456"/>
              <a:gd name="connsiteX1" fmla="*/ 4572000 w 4572000"/>
              <a:gd name="connsiteY1" fmla="*/ 1212679 h 1520456"/>
              <a:gd name="connsiteX2" fmla="*/ 3242930 w 4572000"/>
              <a:gd name="connsiteY2" fmla="*/ 0 h 1520456"/>
              <a:gd name="connsiteX3" fmla="*/ 0 w 4572000"/>
              <a:gd name="connsiteY3" fmla="*/ 1520456 h 1520456"/>
              <a:gd name="connsiteX4" fmla="*/ 0 w 4572000"/>
              <a:gd name="connsiteY4" fmla="*/ 1212679 h 1520456"/>
              <a:gd name="connsiteX0" fmla="*/ 0 w 4572000"/>
              <a:gd name="connsiteY0" fmla="*/ 0 h 307777"/>
              <a:gd name="connsiteX1" fmla="*/ 4572000 w 4572000"/>
              <a:gd name="connsiteY1" fmla="*/ 0 h 307777"/>
              <a:gd name="connsiteX2" fmla="*/ 3253563 w 4572000"/>
              <a:gd name="connsiteY2" fmla="*/ 286512 h 307777"/>
              <a:gd name="connsiteX3" fmla="*/ 0 w 4572000"/>
              <a:gd name="connsiteY3" fmla="*/ 307777 h 307777"/>
              <a:gd name="connsiteX4" fmla="*/ 0 w 4572000"/>
              <a:gd name="connsiteY4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307777">
                <a:moveTo>
                  <a:pt x="0" y="0"/>
                </a:moveTo>
                <a:lnTo>
                  <a:pt x="4572000" y="0"/>
                </a:lnTo>
                <a:lnTo>
                  <a:pt x="3253563" y="286512"/>
                </a:lnTo>
                <a:lnTo>
                  <a:pt x="0" y="307777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>
            <a:prstTxWarp prst="textArchUp">
              <a:avLst>
                <a:gd name="adj" fmla="val 10786333"/>
              </a:avLst>
            </a:prstTxWarp>
            <a:spAutoFit/>
          </a:bodyPr>
          <a:lstStyle/>
          <a:p>
            <a:r>
              <a:rPr lang="ru-RU" sz="5400" dirty="0"/>
              <a:t>04.02 – 11.02 1945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8"/>
          <p:cNvPicPr preferRelativeResize="0"/>
          <p:nvPr/>
        </p:nvPicPr>
        <p:blipFill rotWithShape="1">
          <a:blip r:embed="rId3">
            <a:alphaModFix/>
          </a:blip>
          <a:srcRect l="2840" t="64038" r="2802" b="4850"/>
          <a:stretch/>
        </p:blipFill>
        <p:spPr>
          <a:xfrm>
            <a:off x="259775" y="3293925"/>
            <a:ext cx="8624450" cy="1600201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8"/>
          <p:cNvSpPr txBox="1">
            <a:spLocks noGrp="1"/>
          </p:cNvSpPr>
          <p:nvPr>
            <p:ph type="subTitle" idx="1"/>
          </p:nvPr>
        </p:nvSpPr>
        <p:spPr>
          <a:xfrm>
            <a:off x="4572000" y="1287942"/>
            <a:ext cx="411254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Контрибуции 20 млрд (50% СССР)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Германская рабочая сила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Единоразовая репарация большинством военной техники и промышленных станков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Оккупационные зоны (четвертой стала Франция)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72" name="Google Shape;372;p48"/>
          <p:cNvSpPr/>
          <p:nvPr/>
        </p:nvSpPr>
        <p:spPr>
          <a:xfrm>
            <a:off x="798287" y="1159734"/>
            <a:ext cx="3008168" cy="141201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ru-RU" b="0" i="0" dirty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Oswald"/>
              </a:rPr>
              <a:t>Германский </a:t>
            </a:r>
          </a:p>
          <a:p>
            <a:pPr lvl="0" algn="ctr"/>
            <a:r>
              <a:rPr lang="ru-RU" b="0" i="0" dirty="0"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1"/>
                </a:solidFill>
                <a:latin typeface="Oswald"/>
              </a:rPr>
              <a:t>вопрос</a:t>
            </a:r>
            <a:endParaRPr b="0" i="0" dirty="0"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1"/>
              </a:solidFill>
              <a:latin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3"/>
          <p:cNvSpPr txBox="1">
            <a:spLocks noGrp="1"/>
          </p:cNvSpPr>
          <p:nvPr>
            <p:ph type="title"/>
          </p:nvPr>
        </p:nvSpPr>
        <p:spPr>
          <a:xfrm>
            <a:off x="713225" y="1354500"/>
            <a:ext cx="3421200" cy="14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Направления мысли!</a:t>
            </a:r>
            <a:endParaRPr dirty="0"/>
          </a:p>
        </p:txBody>
      </p:sp>
      <p:pic>
        <p:nvPicPr>
          <p:cNvPr id="444" name="Google Shape;444;p53"/>
          <p:cNvPicPr preferRelativeResize="0"/>
          <p:nvPr/>
        </p:nvPicPr>
        <p:blipFill rotWithShape="1">
          <a:blip r:embed="rId3">
            <a:alphaModFix/>
          </a:blip>
          <a:srcRect t="78018"/>
          <a:stretch/>
        </p:blipFill>
        <p:spPr>
          <a:xfrm>
            <a:off x="277100" y="3823848"/>
            <a:ext cx="8596726" cy="1063349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3"/>
          <p:cNvSpPr txBox="1">
            <a:spLocks noGrp="1"/>
          </p:cNvSpPr>
          <p:nvPr>
            <p:ph type="subTitle" idx="2"/>
          </p:nvPr>
        </p:nvSpPr>
        <p:spPr>
          <a:xfrm>
            <a:off x="4572000" y="1354500"/>
            <a:ext cx="3824700" cy="16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dirty="0"/>
              <a:t>Польский вопрос (судьбу Польши решает Польша)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dirty="0"/>
              <a:t>Японский вопрос (серьезные уступки СССР для борьбы с Японией)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dirty="0"/>
              <a:t>Мировой вопрос (создание ООН)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ional Trails Day by Slidesgo">
  <a:themeElements>
    <a:clrScheme name="Simple Light">
      <a:dk1>
        <a:srgbClr val="000000"/>
      </a:dk1>
      <a:lt1>
        <a:srgbClr val="FFFCF2"/>
      </a:lt1>
      <a:dk2>
        <a:srgbClr val="000000"/>
      </a:dk2>
      <a:lt2>
        <a:srgbClr val="FFFFFF"/>
      </a:lt2>
      <a:accent1>
        <a:srgbClr val="FFFCF2"/>
      </a:accent1>
      <a:accent2>
        <a:srgbClr val="000000"/>
      </a:accent2>
      <a:accent3>
        <a:srgbClr val="FFF3CC"/>
      </a:accent3>
      <a:accent4>
        <a:srgbClr val="000000"/>
      </a:accent4>
      <a:accent5>
        <a:srgbClr val="FFF3CC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312</Words>
  <Application>Microsoft Office PowerPoint</Application>
  <PresentationFormat>Экран (16:9)</PresentationFormat>
  <Paragraphs>67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Montserrat</vt:lpstr>
      <vt:lpstr>Oswald</vt:lpstr>
      <vt:lpstr>Calibri</vt:lpstr>
      <vt:lpstr>Times New Roman</vt:lpstr>
      <vt:lpstr>National Trails Day by Slidesgo</vt:lpstr>
      <vt:lpstr>Три конференции Второй Мировой Войны</vt:lpstr>
      <vt:lpstr>«Большая Тройка»</vt:lpstr>
      <vt:lpstr>Тегеранская конференция</vt:lpstr>
      <vt:lpstr>Что было на фронте?</vt:lpstr>
      <vt:lpstr>Презентация PowerPoint</vt:lpstr>
      <vt:lpstr>Основная проблематика</vt:lpstr>
      <vt:lpstr>Ялтинская конференция</vt:lpstr>
      <vt:lpstr>Презентация PowerPoint</vt:lpstr>
      <vt:lpstr>Направления мысли!</vt:lpstr>
      <vt:lpstr>Потсдамская конференция</vt:lpstr>
      <vt:lpstr>Гарри Трумэн</vt:lpstr>
      <vt:lpstr>Когда все пошло не так или заряд динамита</vt:lpstr>
      <vt:lpstr>Итоги конференции</vt:lpstr>
      <vt:lpstr>Список литературы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Три конференции Второй Мировой Войны</dc:title>
  <cp:lastModifiedBy>Чернухин Виктор Сергеевич</cp:lastModifiedBy>
  <cp:revision>12</cp:revision>
  <dcterms:modified xsi:type="dcterms:W3CDTF">2021-05-14T14:04:18Z</dcterms:modified>
</cp:coreProperties>
</file>