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58" r:id="rId3"/>
    <p:sldId id="259" r:id="rId4"/>
    <p:sldId id="281" r:id="rId5"/>
    <p:sldId id="265" r:id="rId6"/>
    <p:sldId id="261" r:id="rId7"/>
    <p:sldId id="266" r:id="rId8"/>
    <p:sldId id="310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Centaur" panose="02030504050205020304" pitchFamily="18" charset="0"/>
      <p:regular r:id="rId12"/>
    </p:embeddedFont>
    <p:embeddedFont>
      <p:font typeface="Karla" pitchFamily="2" charset="0"/>
      <p:regular r:id="rId13"/>
      <p:bold r:id="rId14"/>
      <p:italic r:id="rId15"/>
      <p:boldItalic r:id="rId16"/>
    </p:embeddedFont>
    <p:embeddedFont>
      <p:font typeface="Libre Baskerville" panose="02000000000000000000" pitchFamily="2" charset="0"/>
      <p:regular r:id="rId17"/>
      <p:bold r:id="rId18"/>
      <p:italic r:id="rId19"/>
    </p:embeddedFont>
    <p:embeddedFont>
      <p:font typeface="Segoe UI Semilight" panose="020B0402040204020203" pitchFamily="34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BFCEE9-18A5-4B08-8E92-7C2FBAAA4130}">
  <a:tblStyle styleId="{CCBFCEE9-18A5-4B08-8E92-7C2FBAAA41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e7810a78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e7810a78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8e45646df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8e45646df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0e4c06831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0e4c06831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d9b92432d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0d9b92432d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8e45646df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8e45646df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b1395f5f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b1395f5f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d9b92432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0d9b92432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27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863275"/>
            <a:ext cx="4542300" cy="20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41669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259625" y="213225"/>
            <a:ext cx="4500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434449" y="214263"/>
            <a:ext cx="1556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sldNum" idx="12"/>
          </p:nvPr>
        </p:nvSpPr>
        <p:spPr>
          <a:xfrm>
            <a:off x="8381051" y="213213"/>
            <a:ext cx="3285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1"/>
          </p:nvPr>
        </p:nvSpPr>
        <p:spPr>
          <a:xfrm>
            <a:off x="434449" y="214263"/>
            <a:ext cx="1556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/>
          <p:nvPr/>
        </p:nvSpPr>
        <p:spPr>
          <a:xfrm>
            <a:off x="-27282" y="4604000"/>
            <a:ext cx="91848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ldNum" idx="12"/>
          </p:nvPr>
        </p:nvSpPr>
        <p:spPr>
          <a:xfrm>
            <a:off x="8381051" y="213213"/>
            <a:ext cx="3285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1"/>
          </p:nvPr>
        </p:nvSpPr>
        <p:spPr>
          <a:xfrm>
            <a:off x="434449" y="214263"/>
            <a:ext cx="1556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272175" y="2173212"/>
            <a:ext cx="315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424425" y="3233200"/>
            <a:ext cx="2854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259625" y="213225"/>
            <a:ext cx="4500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2"/>
          </p:nvPr>
        </p:nvSpPr>
        <p:spPr>
          <a:xfrm>
            <a:off x="434449" y="214263"/>
            <a:ext cx="1556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812030" y="3103115"/>
            <a:ext cx="25350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4796970" y="3103115"/>
            <a:ext cx="25350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1851180" y="3637502"/>
            <a:ext cx="2456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4836120" y="3637502"/>
            <a:ext cx="2456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0000" y="5603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259625" y="213225"/>
            <a:ext cx="4500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5"/>
          </p:nvPr>
        </p:nvSpPr>
        <p:spPr>
          <a:xfrm>
            <a:off x="434449" y="214263"/>
            <a:ext cx="1556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707500" y="1455100"/>
            <a:ext cx="5716800" cy="14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259625" y="213225"/>
            <a:ext cx="4500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1"/>
          </p:nvPr>
        </p:nvSpPr>
        <p:spPr>
          <a:xfrm>
            <a:off x="434449" y="214263"/>
            <a:ext cx="1556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847380" y="2736200"/>
            <a:ext cx="3680700" cy="10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847380" y="1380700"/>
            <a:ext cx="3680700" cy="14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259625" y="213225"/>
            <a:ext cx="4500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2"/>
          </p:nvPr>
        </p:nvSpPr>
        <p:spPr>
          <a:xfrm>
            <a:off x="434449" y="214263"/>
            <a:ext cx="1556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670995" y="1619500"/>
            <a:ext cx="283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670995" y="2149883"/>
            <a:ext cx="2837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2"/>
          </p:nvPr>
        </p:nvSpPr>
        <p:spPr>
          <a:xfrm>
            <a:off x="5563141" y="1619500"/>
            <a:ext cx="283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3"/>
          </p:nvPr>
        </p:nvSpPr>
        <p:spPr>
          <a:xfrm>
            <a:off x="5563141" y="2149883"/>
            <a:ext cx="2837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4"/>
          </p:nvPr>
        </p:nvSpPr>
        <p:spPr>
          <a:xfrm>
            <a:off x="1670995" y="3240843"/>
            <a:ext cx="283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5"/>
          </p:nvPr>
        </p:nvSpPr>
        <p:spPr>
          <a:xfrm>
            <a:off x="1670995" y="3766957"/>
            <a:ext cx="2837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6"/>
          </p:nvPr>
        </p:nvSpPr>
        <p:spPr>
          <a:xfrm>
            <a:off x="5563141" y="3240843"/>
            <a:ext cx="283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7"/>
          </p:nvPr>
        </p:nvSpPr>
        <p:spPr>
          <a:xfrm>
            <a:off x="5563141" y="3766957"/>
            <a:ext cx="2837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8"/>
          </p:nvPr>
        </p:nvSpPr>
        <p:spPr>
          <a:xfrm>
            <a:off x="720000" y="5603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259625" y="213225"/>
            <a:ext cx="4500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434449" y="214263"/>
            <a:ext cx="1556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554702" y="557775"/>
            <a:ext cx="47322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554702" y="2495550"/>
            <a:ext cx="4453500" cy="20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259625" y="213225"/>
            <a:ext cx="4500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2"/>
          </p:nvPr>
        </p:nvSpPr>
        <p:spPr>
          <a:xfrm>
            <a:off x="434449" y="214263"/>
            <a:ext cx="1556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5262087" y="548797"/>
            <a:ext cx="2903400" cy="10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1"/>
          </p:nvPr>
        </p:nvSpPr>
        <p:spPr>
          <a:xfrm>
            <a:off x="5105937" y="1428889"/>
            <a:ext cx="3215700" cy="11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ldNum" idx="12"/>
          </p:nvPr>
        </p:nvSpPr>
        <p:spPr>
          <a:xfrm>
            <a:off x="8259625" y="213225"/>
            <a:ext cx="4500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2"/>
          </p:nvPr>
        </p:nvSpPr>
        <p:spPr>
          <a:xfrm>
            <a:off x="434449" y="214263"/>
            <a:ext cx="1556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5005137" y="3505025"/>
            <a:ext cx="34173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8" r:id="rId6"/>
    <p:sldLayoutId id="2147483659" r:id="rId7"/>
    <p:sldLayoutId id="2147483666" r:id="rId8"/>
    <p:sldLayoutId id="2147483672" r:id="rId9"/>
    <p:sldLayoutId id="2147483673" r:id="rId10"/>
    <p:sldLayoutId id="214748367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/>
          <p:nvPr/>
        </p:nvSpPr>
        <p:spPr>
          <a:xfrm>
            <a:off x="434450" y="4102025"/>
            <a:ext cx="6432600" cy="53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ctrTitle"/>
          </p:nvPr>
        </p:nvSpPr>
        <p:spPr>
          <a:xfrm>
            <a:off x="713225" y="1248865"/>
            <a:ext cx="5445204" cy="20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Особенности политической социализации современной российской молодежи</a:t>
            </a:r>
            <a:endParaRPr sz="4000" i="1" dirty="0">
              <a:latin typeface="Centaur" panose="02030504050205020304" pitchFamily="18" charset="0"/>
            </a:endParaRPr>
          </a:p>
        </p:txBody>
      </p:sp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713225" y="41669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Светличная Алина</a:t>
            </a:r>
            <a:r>
              <a:rPr lang="ru-RU">
                <a:latin typeface="Segoe UI Semilight" panose="020B0402040204020203" pitchFamily="34" charset="0"/>
                <a:cs typeface="Segoe UI Semilight" panose="020B0402040204020203" pitchFamily="34" charset="0"/>
              </a:rPr>
              <a:t>, ИУ7-43Б</a:t>
            </a:r>
            <a:endParaRPr dirty="0">
              <a:latin typeface="Libre Baskerville" panose="02000000000000000000" pitchFamily="2" charset="0"/>
              <a:cs typeface="Segoe UI Semilight" panose="020B0402040204020203" pitchFamily="34" charset="0"/>
            </a:endParaRPr>
          </a:p>
        </p:txBody>
      </p:sp>
      <p:pic>
        <p:nvPicPr>
          <p:cNvPr id="11" name="Google Shape;664;p53">
            <a:extLst>
              <a:ext uri="{FF2B5EF4-FFF2-40B4-BE49-F238E27FC236}">
                <a16:creationId xmlns:a16="http://schemas.microsoft.com/office/drawing/2014/main" id="{28721C21-6952-444B-B11B-DEE9153DA29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054" t="2752" r="39318"/>
          <a:stretch/>
        </p:blipFill>
        <p:spPr>
          <a:xfrm>
            <a:off x="4769842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/>
          <p:nvPr/>
        </p:nvSpPr>
        <p:spPr>
          <a:xfrm>
            <a:off x="0" y="2571750"/>
            <a:ext cx="2217900" cy="257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>
            <a:off x="3849052" y="2473516"/>
            <a:ext cx="4453500" cy="20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Batang" panose="02030600000101010101" pitchFamily="18" charset="-127"/>
                <a:cs typeface="Segoe UI Semilight" panose="020B0402040204020203" pitchFamily="34" charset="0"/>
              </a:rPr>
              <a:t>обозначает весь комплекс изменений количественных и качественных характеристик человека, связанных с развитием его политического сознания, поведения и ценностно-ориентационной системы</a:t>
            </a:r>
            <a:endParaRPr sz="1800" dirty="0">
              <a:solidFill>
                <a:schemeClr val="tx1"/>
              </a:solidFill>
              <a:latin typeface="Libre Baskerville" panose="02000000000000000000" pitchFamily="2" charset="0"/>
              <a:ea typeface="Batang" panose="02030600000101010101" pitchFamily="18" charset="-127"/>
              <a:cs typeface="Segoe UI Semilight" panose="020B0402040204020203" pitchFamily="34" charset="0"/>
            </a:endParaRPr>
          </a:p>
        </p:txBody>
      </p:sp>
      <p:sp>
        <p:nvSpPr>
          <p:cNvPr id="209" name="Google Shape;209;p34"/>
          <p:cNvSpPr/>
          <p:nvPr/>
        </p:nvSpPr>
        <p:spPr>
          <a:xfrm>
            <a:off x="3172858" y="760165"/>
            <a:ext cx="5805889" cy="148458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b="1" dirty="0"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Политическая социализация</a:t>
            </a:r>
            <a:endParaRPr b="1" i="0" dirty="0"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entaur" panose="02030504050205020304" pitchFamily="18" charset="0"/>
            </a:endParaRPr>
          </a:p>
        </p:txBody>
      </p:sp>
      <p:pic>
        <p:nvPicPr>
          <p:cNvPr id="210" name="Google Shape;210;p34"/>
          <p:cNvPicPr preferRelativeResize="0"/>
          <p:nvPr/>
        </p:nvPicPr>
        <p:blipFill rotWithShape="1">
          <a:blip r:embed="rId3">
            <a:alphaModFix/>
          </a:blip>
          <a:srcRect l="211" t="-450" r="7639" b="450"/>
          <a:stretch/>
        </p:blipFill>
        <p:spPr>
          <a:xfrm>
            <a:off x="532714" y="539449"/>
            <a:ext cx="2497300" cy="4064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1980654" y="1607747"/>
            <a:ext cx="281041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Система образования</a:t>
            </a:r>
            <a:endParaRPr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title" idx="2"/>
          </p:nvPr>
        </p:nvSpPr>
        <p:spPr>
          <a:xfrm>
            <a:off x="5980001" y="1607747"/>
            <a:ext cx="283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Средства массовой информации</a:t>
            </a:r>
            <a:endParaRPr dirty="0"/>
          </a:p>
        </p:txBody>
      </p:sp>
      <p:sp>
        <p:nvSpPr>
          <p:cNvPr id="220" name="Google Shape;220;p35"/>
          <p:cNvSpPr txBox="1">
            <a:spLocks noGrp="1"/>
          </p:cNvSpPr>
          <p:nvPr>
            <p:ph type="title" idx="4"/>
          </p:nvPr>
        </p:nvSpPr>
        <p:spPr>
          <a:xfrm>
            <a:off x="2011836" y="2655480"/>
            <a:ext cx="283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Органы власти</a:t>
            </a:r>
            <a:endParaRPr dirty="0"/>
          </a:p>
        </p:txBody>
      </p:sp>
      <p:sp>
        <p:nvSpPr>
          <p:cNvPr id="222" name="Google Shape;222;p35"/>
          <p:cNvSpPr txBox="1">
            <a:spLocks noGrp="1"/>
          </p:cNvSpPr>
          <p:nvPr>
            <p:ph type="title" idx="6"/>
          </p:nvPr>
        </p:nvSpPr>
        <p:spPr>
          <a:xfrm>
            <a:off x="6035908" y="2655480"/>
            <a:ext cx="283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Общественные организации</a:t>
            </a:r>
            <a:endParaRPr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title" idx="8"/>
          </p:nvPr>
        </p:nvSpPr>
        <p:spPr>
          <a:xfrm>
            <a:off x="720000" y="5603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Агенты политической социализации</a:t>
            </a:r>
            <a:endParaRPr dirty="0"/>
          </a:p>
        </p:txBody>
      </p:sp>
      <p:sp>
        <p:nvSpPr>
          <p:cNvPr id="226" name="Google Shape;226;p35"/>
          <p:cNvSpPr/>
          <p:nvPr/>
        </p:nvSpPr>
        <p:spPr>
          <a:xfrm>
            <a:off x="1179370" y="1629660"/>
            <a:ext cx="690000" cy="6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5"/>
          <p:cNvSpPr/>
          <p:nvPr/>
        </p:nvSpPr>
        <p:spPr>
          <a:xfrm>
            <a:off x="1081593" y="1526597"/>
            <a:ext cx="690000" cy="690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5"/>
          <p:cNvSpPr/>
          <p:nvPr/>
        </p:nvSpPr>
        <p:spPr>
          <a:xfrm>
            <a:off x="1193329" y="1692089"/>
            <a:ext cx="480501" cy="3392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01</a:t>
            </a:r>
          </a:p>
        </p:txBody>
      </p:sp>
      <p:sp>
        <p:nvSpPr>
          <p:cNvPr id="229" name="Google Shape;229;p35"/>
          <p:cNvSpPr/>
          <p:nvPr/>
        </p:nvSpPr>
        <p:spPr>
          <a:xfrm>
            <a:off x="1170318" y="2676158"/>
            <a:ext cx="690000" cy="6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5"/>
          <p:cNvSpPr/>
          <p:nvPr/>
        </p:nvSpPr>
        <p:spPr>
          <a:xfrm>
            <a:off x="1072540" y="2576864"/>
            <a:ext cx="690000" cy="690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1146047" y="2757675"/>
            <a:ext cx="556935" cy="3392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03</a:t>
            </a:r>
          </a:p>
        </p:txBody>
      </p:sp>
      <p:sp>
        <p:nvSpPr>
          <p:cNvPr id="232" name="Google Shape;232;p35"/>
          <p:cNvSpPr/>
          <p:nvPr/>
        </p:nvSpPr>
        <p:spPr>
          <a:xfrm>
            <a:off x="5137073" y="1625284"/>
            <a:ext cx="690000" cy="6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5049708" y="1576458"/>
            <a:ext cx="690000" cy="690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/>
          <p:nvPr/>
        </p:nvSpPr>
        <p:spPr>
          <a:xfrm>
            <a:off x="5112809" y="1741950"/>
            <a:ext cx="562947" cy="3392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02</a:t>
            </a:r>
          </a:p>
        </p:txBody>
      </p:sp>
      <p:sp>
        <p:nvSpPr>
          <p:cNvPr id="235" name="Google Shape;235;p35"/>
          <p:cNvSpPr/>
          <p:nvPr/>
        </p:nvSpPr>
        <p:spPr>
          <a:xfrm>
            <a:off x="5137073" y="2673625"/>
            <a:ext cx="690000" cy="6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5"/>
          <p:cNvSpPr/>
          <p:nvPr/>
        </p:nvSpPr>
        <p:spPr>
          <a:xfrm>
            <a:off x="5049708" y="2574330"/>
            <a:ext cx="690000" cy="690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5"/>
          <p:cNvSpPr/>
          <p:nvPr/>
        </p:nvSpPr>
        <p:spPr>
          <a:xfrm>
            <a:off x="5112809" y="2755141"/>
            <a:ext cx="571535" cy="3392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04</a:t>
            </a:r>
          </a:p>
        </p:txBody>
      </p:sp>
      <p:sp>
        <p:nvSpPr>
          <p:cNvPr id="35" name="Google Shape;220;p35">
            <a:extLst>
              <a:ext uri="{FF2B5EF4-FFF2-40B4-BE49-F238E27FC236}">
                <a16:creationId xmlns:a16="http://schemas.microsoft.com/office/drawing/2014/main" id="{EB3368AB-D96C-442D-B418-862135B4E60C}"/>
              </a:ext>
            </a:extLst>
          </p:cNvPr>
          <p:cNvSpPr txBox="1">
            <a:spLocks/>
          </p:cNvSpPr>
          <p:nvPr/>
        </p:nvSpPr>
        <p:spPr>
          <a:xfrm>
            <a:off x="2011836" y="3784363"/>
            <a:ext cx="2837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rPr lang="ru-RU" dirty="0"/>
              <a:t>Церковь</a:t>
            </a:r>
          </a:p>
        </p:txBody>
      </p:sp>
      <p:sp>
        <p:nvSpPr>
          <p:cNvPr id="36" name="Google Shape;222;p35">
            <a:extLst>
              <a:ext uri="{FF2B5EF4-FFF2-40B4-BE49-F238E27FC236}">
                <a16:creationId xmlns:a16="http://schemas.microsoft.com/office/drawing/2014/main" id="{9EAADA71-020D-437E-91C5-2D84F83ACA9A}"/>
              </a:ext>
            </a:extLst>
          </p:cNvPr>
          <p:cNvSpPr txBox="1">
            <a:spLocks/>
          </p:cNvSpPr>
          <p:nvPr/>
        </p:nvSpPr>
        <p:spPr>
          <a:xfrm>
            <a:off x="6035908" y="3784363"/>
            <a:ext cx="2837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rPr lang="ru-RU" dirty="0"/>
              <a:t>Семья</a:t>
            </a:r>
          </a:p>
        </p:txBody>
      </p:sp>
      <p:sp>
        <p:nvSpPr>
          <p:cNvPr id="37" name="Google Shape;229;p35">
            <a:extLst>
              <a:ext uri="{FF2B5EF4-FFF2-40B4-BE49-F238E27FC236}">
                <a16:creationId xmlns:a16="http://schemas.microsoft.com/office/drawing/2014/main" id="{BB6CB771-295E-4AC7-AB85-8821E5166410}"/>
              </a:ext>
            </a:extLst>
          </p:cNvPr>
          <p:cNvSpPr/>
          <p:nvPr/>
        </p:nvSpPr>
        <p:spPr>
          <a:xfrm>
            <a:off x="1170318" y="3805041"/>
            <a:ext cx="690000" cy="6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230;p35">
            <a:extLst>
              <a:ext uri="{FF2B5EF4-FFF2-40B4-BE49-F238E27FC236}">
                <a16:creationId xmlns:a16="http://schemas.microsoft.com/office/drawing/2014/main" id="{81240EEF-A1E3-488D-A4C7-4DF047BC7780}"/>
              </a:ext>
            </a:extLst>
          </p:cNvPr>
          <p:cNvSpPr/>
          <p:nvPr/>
        </p:nvSpPr>
        <p:spPr>
          <a:xfrm>
            <a:off x="1072540" y="3705747"/>
            <a:ext cx="690000" cy="690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31;p35">
            <a:extLst>
              <a:ext uri="{FF2B5EF4-FFF2-40B4-BE49-F238E27FC236}">
                <a16:creationId xmlns:a16="http://schemas.microsoft.com/office/drawing/2014/main" id="{22C85CEF-154E-4A98-889F-0A0421090FC2}"/>
              </a:ext>
            </a:extLst>
          </p:cNvPr>
          <p:cNvSpPr/>
          <p:nvPr/>
        </p:nvSpPr>
        <p:spPr>
          <a:xfrm>
            <a:off x="1146047" y="3886558"/>
            <a:ext cx="556935" cy="3392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0</a:t>
            </a:r>
            <a:r>
              <a:rPr lang="ru-RU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5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ibre Baskerville"/>
            </a:endParaRPr>
          </a:p>
        </p:txBody>
      </p:sp>
      <p:sp>
        <p:nvSpPr>
          <p:cNvPr id="40" name="Google Shape;235;p35">
            <a:extLst>
              <a:ext uri="{FF2B5EF4-FFF2-40B4-BE49-F238E27FC236}">
                <a16:creationId xmlns:a16="http://schemas.microsoft.com/office/drawing/2014/main" id="{57708DC9-17D7-4C65-BC4D-39BC7A867E23}"/>
              </a:ext>
            </a:extLst>
          </p:cNvPr>
          <p:cNvSpPr/>
          <p:nvPr/>
        </p:nvSpPr>
        <p:spPr>
          <a:xfrm>
            <a:off x="5137073" y="3802508"/>
            <a:ext cx="690000" cy="6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36;p35">
            <a:extLst>
              <a:ext uri="{FF2B5EF4-FFF2-40B4-BE49-F238E27FC236}">
                <a16:creationId xmlns:a16="http://schemas.microsoft.com/office/drawing/2014/main" id="{50459009-1E74-44F2-B3F9-E7B146F000DB}"/>
              </a:ext>
            </a:extLst>
          </p:cNvPr>
          <p:cNvSpPr/>
          <p:nvPr/>
        </p:nvSpPr>
        <p:spPr>
          <a:xfrm>
            <a:off x="5049708" y="3703213"/>
            <a:ext cx="690000" cy="690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237;p35">
            <a:extLst>
              <a:ext uri="{FF2B5EF4-FFF2-40B4-BE49-F238E27FC236}">
                <a16:creationId xmlns:a16="http://schemas.microsoft.com/office/drawing/2014/main" id="{2C1DC544-7942-41E2-99FF-018952579EC6}"/>
              </a:ext>
            </a:extLst>
          </p:cNvPr>
          <p:cNvSpPr/>
          <p:nvPr/>
        </p:nvSpPr>
        <p:spPr>
          <a:xfrm>
            <a:off x="5112809" y="3884024"/>
            <a:ext cx="571535" cy="3392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0</a:t>
            </a:r>
            <a:r>
              <a:rPr lang="ru-RU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6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ibre Baskervil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9D44FAF-BF1F-420D-B5A8-08AA055207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491" t="86351"/>
          <a:stretch/>
        </p:blipFill>
        <p:spPr>
          <a:xfrm>
            <a:off x="5105937" y="3327653"/>
            <a:ext cx="3426246" cy="1595716"/>
          </a:xfrm>
          <a:prstGeom prst="rect">
            <a:avLst/>
          </a:prstGeom>
        </p:spPr>
      </p:pic>
      <p:sp>
        <p:nvSpPr>
          <p:cNvPr id="743" name="Google Shape;743;p57"/>
          <p:cNvSpPr txBox="1">
            <a:spLocks noGrp="1"/>
          </p:cNvSpPr>
          <p:nvPr>
            <p:ph type="subTitle" idx="2"/>
          </p:nvPr>
        </p:nvSpPr>
        <p:spPr>
          <a:xfrm>
            <a:off x="434449" y="214263"/>
            <a:ext cx="1556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Thesis Defense</a:t>
            </a:r>
            <a:endParaRPr/>
          </a:p>
        </p:txBody>
      </p:sp>
      <p:sp>
        <p:nvSpPr>
          <p:cNvPr id="744" name="Google Shape;744;p57"/>
          <p:cNvSpPr txBox="1">
            <a:spLocks noGrp="1"/>
          </p:cNvSpPr>
          <p:nvPr>
            <p:ph type="title"/>
          </p:nvPr>
        </p:nvSpPr>
        <p:spPr>
          <a:xfrm>
            <a:off x="4572000" y="265785"/>
            <a:ext cx="4383424" cy="10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Система образования</a:t>
            </a:r>
            <a:endParaRPr dirty="0"/>
          </a:p>
        </p:txBody>
      </p:sp>
      <p:sp>
        <p:nvSpPr>
          <p:cNvPr id="745" name="Google Shape;745;p57"/>
          <p:cNvSpPr txBox="1">
            <a:spLocks noGrp="1"/>
          </p:cNvSpPr>
          <p:nvPr>
            <p:ph type="subTitle" idx="1"/>
          </p:nvPr>
        </p:nvSpPr>
        <p:spPr>
          <a:xfrm>
            <a:off x="4760578" y="2728103"/>
            <a:ext cx="4194846" cy="11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Роль системы образования в политической социализации молодёжи во многом определяются характером политической системы общества и особенностями политического режима страны. В нашей стране всё более отчётливо проявляется тенденция по формированию у молодёжи качеству гражданской политико-правовой культуры и патриотизма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64" name="Google Shape;764;p57"/>
          <p:cNvPicPr preferRelativeResize="0"/>
          <p:nvPr/>
        </p:nvPicPr>
        <p:blipFill rotWithShape="1">
          <a:blip r:embed="rId4">
            <a:alphaModFix/>
          </a:blip>
          <a:srcRect l="6931" t="400" r="36253" b="-400"/>
          <a:stretch/>
        </p:blipFill>
        <p:spPr>
          <a:xfrm>
            <a:off x="0" y="-9000"/>
            <a:ext cx="43834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57"/>
          <p:cNvSpPr/>
          <p:nvPr/>
        </p:nvSpPr>
        <p:spPr>
          <a:xfrm>
            <a:off x="0" y="4799900"/>
            <a:ext cx="4383300" cy="3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"/>
          <p:cNvSpPr/>
          <p:nvPr/>
        </p:nvSpPr>
        <p:spPr>
          <a:xfrm>
            <a:off x="8082600" y="0"/>
            <a:ext cx="1061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41"/>
          <p:cNvSpPr/>
          <p:nvPr/>
        </p:nvSpPr>
        <p:spPr>
          <a:xfrm>
            <a:off x="1704184" y="280138"/>
            <a:ext cx="3541972" cy="9471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b="1" i="0" dirty="0"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Семья</a:t>
            </a:r>
            <a:endParaRPr b="1" i="0" dirty="0"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ibre Baskerville"/>
            </a:endParaRPr>
          </a:p>
        </p:txBody>
      </p:sp>
      <p:pic>
        <p:nvPicPr>
          <p:cNvPr id="355" name="Google Shape;355;p41"/>
          <p:cNvPicPr preferRelativeResize="0"/>
          <p:nvPr/>
        </p:nvPicPr>
        <p:blipFill rotWithShape="1">
          <a:blip r:embed="rId3">
            <a:alphaModFix/>
          </a:blip>
          <a:srcRect l="21563" r="3118"/>
          <a:stretch/>
        </p:blipFill>
        <p:spPr>
          <a:xfrm>
            <a:off x="6663650" y="529175"/>
            <a:ext cx="2046047" cy="40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745;p57">
            <a:extLst>
              <a:ext uri="{FF2B5EF4-FFF2-40B4-BE49-F238E27FC236}">
                <a16:creationId xmlns:a16="http://schemas.microsoft.com/office/drawing/2014/main" id="{9271939F-ABFF-47FF-B024-E137CE7C4C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74095" y="2566625"/>
            <a:ext cx="4802151" cy="11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Семья играет важную роль и в политической социализации подрастающего поколения. Именно в ней человек приобщается к политике, и именно от родителей дети получают первые политические знания и стереотипы поведения. В процессе политической социализации семья воспитывает в ребенке восприимчивость к тому, что он изучает в школе, смотрит по телевидению и с чем сталкиваются в повседневной жизни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7"/>
          <p:cNvSpPr txBox="1">
            <a:spLocks noGrp="1"/>
          </p:cNvSpPr>
          <p:nvPr>
            <p:ph type="title"/>
          </p:nvPr>
        </p:nvSpPr>
        <p:spPr>
          <a:xfrm>
            <a:off x="5283191" y="1515812"/>
            <a:ext cx="315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СМИ</a:t>
            </a:r>
            <a:endParaRPr dirty="0"/>
          </a:p>
        </p:txBody>
      </p:sp>
      <p:pic>
        <p:nvPicPr>
          <p:cNvPr id="257" name="Google Shape;257;p37"/>
          <p:cNvPicPr preferRelativeResize="0"/>
          <p:nvPr/>
        </p:nvPicPr>
        <p:blipFill rotWithShape="1">
          <a:blip r:embed="rId3">
            <a:alphaModFix/>
          </a:blip>
          <a:srcRect l="22681" r="21037" b="1039"/>
          <a:stretch/>
        </p:blipFill>
        <p:spPr>
          <a:xfrm>
            <a:off x="552401" y="539500"/>
            <a:ext cx="3467199" cy="406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37"/>
          <p:cNvCxnSpPr/>
          <p:nvPr/>
        </p:nvCxnSpPr>
        <p:spPr>
          <a:xfrm>
            <a:off x="6347171" y="2343916"/>
            <a:ext cx="1030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" name="Google Shape;259;p37"/>
          <p:cNvSpPr/>
          <p:nvPr/>
        </p:nvSpPr>
        <p:spPr>
          <a:xfrm>
            <a:off x="6541871" y="652462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7"/>
          <p:cNvSpPr/>
          <p:nvPr/>
        </p:nvSpPr>
        <p:spPr>
          <a:xfrm>
            <a:off x="6444641" y="539500"/>
            <a:ext cx="900000" cy="900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45;p57">
            <a:extLst>
              <a:ext uri="{FF2B5EF4-FFF2-40B4-BE49-F238E27FC236}">
                <a16:creationId xmlns:a16="http://schemas.microsoft.com/office/drawing/2014/main" id="{402F7E09-90F5-4307-8C6B-4F5275B930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95650" y="2941199"/>
            <a:ext cx="3916546" cy="11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Средства массовой информации служат для молодых россиян одним из основных источников сведений о политике, оказывая значительное воздействие в силу частоты и продолжительности взаимодействия</a:t>
            </a:r>
            <a:endParaRPr lang="ru-RU" dirty="0"/>
          </a:p>
        </p:txBody>
      </p:sp>
      <p:grpSp>
        <p:nvGrpSpPr>
          <p:cNvPr id="30" name="Google Shape;17818;p80">
            <a:extLst>
              <a:ext uri="{FF2B5EF4-FFF2-40B4-BE49-F238E27FC236}">
                <a16:creationId xmlns:a16="http://schemas.microsoft.com/office/drawing/2014/main" id="{56005FA9-4BA4-41C3-B21E-477E4939B990}"/>
              </a:ext>
            </a:extLst>
          </p:cNvPr>
          <p:cNvGrpSpPr/>
          <p:nvPr/>
        </p:nvGrpSpPr>
        <p:grpSpPr>
          <a:xfrm>
            <a:off x="6528071" y="661201"/>
            <a:ext cx="756000" cy="684000"/>
            <a:chOff x="1054485" y="3639637"/>
            <a:chExt cx="344722" cy="259492"/>
          </a:xfrm>
          <a:noFill/>
        </p:grpSpPr>
        <p:sp>
          <p:nvSpPr>
            <p:cNvPr id="31" name="Google Shape;17819;p80">
              <a:extLst>
                <a:ext uri="{FF2B5EF4-FFF2-40B4-BE49-F238E27FC236}">
                  <a16:creationId xmlns:a16="http://schemas.microsoft.com/office/drawing/2014/main" id="{9A51D7AB-5F9F-46E4-A274-C722B7892823}"/>
                </a:ext>
              </a:extLst>
            </p:cNvPr>
            <p:cNvSpPr/>
            <p:nvPr/>
          </p:nvSpPr>
          <p:spPr>
            <a:xfrm>
              <a:off x="1320892" y="3711779"/>
              <a:ext cx="78315" cy="187350"/>
            </a:xfrm>
            <a:custGeom>
              <a:avLst/>
              <a:gdLst/>
              <a:ahLst/>
              <a:cxnLst/>
              <a:rect l="l" t="t" r="r" b="b"/>
              <a:pathLst>
                <a:path w="3930" h="5812" extrusionOk="0">
                  <a:moveTo>
                    <a:pt x="3287" y="1"/>
                  </a:moveTo>
                  <a:lnTo>
                    <a:pt x="0" y="25"/>
                  </a:lnTo>
                  <a:lnTo>
                    <a:pt x="0" y="5811"/>
                  </a:lnTo>
                  <a:lnTo>
                    <a:pt x="2691" y="5811"/>
                  </a:lnTo>
                  <a:cubicBezTo>
                    <a:pt x="3382" y="5811"/>
                    <a:pt x="3930" y="5240"/>
                    <a:pt x="3930" y="4549"/>
                  </a:cubicBezTo>
                  <a:lnTo>
                    <a:pt x="3930" y="668"/>
                  </a:lnTo>
                  <a:cubicBezTo>
                    <a:pt x="3930" y="310"/>
                    <a:pt x="3644" y="1"/>
                    <a:pt x="3287" y="1"/>
                  </a:cubicBez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820;p80">
              <a:extLst>
                <a:ext uri="{FF2B5EF4-FFF2-40B4-BE49-F238E27FC236}">
                  <a16:creationId xmlns:a16="http://schemas.microsoft.com/office/drawing/2014/main" id="{CC911CD1-175D-4884-BD6F-0E4E0A3ED714}"/>
                </a:ext>
              </a:extLst>
            </p:cNvPr>
            <p:cNvSpPr/>
            <p:nvPr/>
          </p:nvSpPr>
          <p:spPr>
            <a:xfrm>
              <a:off x="1054485" y="3639637"/>
              <a:ext cx="304041" cy="258718"/>
            </a:xfrm>
            <a:custGeom>
              <a:avLst/>
              <a:gdLst/>
              <a:ahLst/>
              <a:cxnLst/>
              <a:rect l="l" t="t" r="r" b="b"/>
              <a:pathLst>
                <a:path w="9432" h="8026" extrusionOk="0">
                  <a:moveTo>
                    <a:pt x="1" y="0"/>
                  </a:moveTo>
                  <a:lnTo>
                    <a:pt x="1" y="6764"/>
                  </a:lnTo>
                  <a:cubicBezTo>
                    <a:pt x="1" y="7454"/>
                    <a:pt x="549" y="8026"/>
                    <a:pt x="1239" y="8026"/>
                  </a:cubicBezTo>
                  <a:lnTo>
                    <a:pt x="9431" y="8026"/>
                  </a:lnTo>
                  <a:cubicBezTo>
                    <a:pt x="8741" y="8026"/>
                    <a:pt x="8217" y="7454"/>
                    <a:pt x="8217" y="6764"/>
                  </a:cubicBezTo>
                  <a:lnTo>
                    <a:pt x="8217" y="0"/>
                  </a:ln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822;p80">
              <a:extLst>
                <a:ext uri="{FF2B5EF4-FFF2-40B4-BE49-F238E27FC236}">
                  <a16:creationId xmlns:a16="http://schemas.microsoft.com/office/drawing/2014/main" id="{02C71D98-D39D-440E-82F0-60D4B04A7313}"/>
                </a:ext>
              </a:extLst>
            </p:cNvPr>
            <p:cNvSpPr/>
            <p:nvPr/>
          </p:nvSpPr>
          <p:spPr>
            <a:xfrm>
              <a:off x="1320892" y="3711779"/>
              <a:ext cx="57587" cy="129778"/>
            </a:xfrm>
            <a:custGeom>
              <a:avLst/>
              <a:gdLst/>
              <a:ahLst/>
              <a:cxnLst/>
              <a:rect l="l" t="t" r="r" b="b"/>
              <a:pathLst>
                <a:path w="1835" h="4026" extrusionOk="0">
                  <a:moveTo>
                    <a:pt x="1" y="1"/>
                  </a:moveTo>
                  <a:lnTo>
                    <a:pt x="1" y="4025"/>
                  </a:lnTo>
                  <a:lnTo>
                    <a:pt x="1192" y="4025"/>
                  </a:lnTo>
                  <a:lnTo>
                    <a:pt x="1192" y="668"/>
                  </a:lnTo>
                  <a:cubicBezTo>
                    <a:pt x="1192" y="310"/>
                    <a:pt x="1477" y="1"/>
                    <a:pt x="1835" y="1"/>
                  </a:cubicBez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823;p80">
              <a:extLst>
                <a:ext uri="{FF2B5EF4-FFF2-40B4-BE49-F238E27FC236}">
                  <a16:creationId xmlns:a16="http://schemas.microsoft.com/office/drawing/2014/main" id="{2CDD3AD1-1680-4529-9E3F-FFF8BA1DE6E1}"/>
                </a:ext>
              </a:extLst>
            </p:cNvPr>
            <p:cNvSpPr/>
            <p:nvPr/>
          </p:nvSpPr>
          <p:spPr>
            <a:xfrm>
              <a:off x="1091362" y="3783180"/>
              <a:ext cx="64502" cy="75269"/>
            </a:xfrm>
            <a:custGeom>
              <a:avLst/>
              <a:gdLst/>
              <a:ahLst/>
              <a:cxnLst/>
              <a:rect l="l" t="t" r="r" b="b"/>
              <a:pathLst>
                <a:path w="2001" h="2335" extrusionOk="0">
                  <a:moveTo>
                    <a:pt x="0" y="1"/>
                  </a:moveTo>
                  <a:lnTo>
                    <a:pt x="0" y="2334"/>
                  </a:lnTo>
                  <a:lnTo>
                    <a:pt x="2000" y="2334"/>
                  </a:lnTo>
                  <a:lnTo>
                    <a:pt x="2000" y="1"/>
                  </a:ln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824;p80">
              <a:extLst>
                <a:ext uri="{FF2B5EF4-FFF2-40B4-BE49-F238E27FC236}">
                  <a16:creationId xmlns:a16="http://schemas.microsoft.com/office/drawing/2014/main" id="{033C0595-EBEC-4F92-A7CC-58FAA1D38489}"/>
                </a:ext>
              </a:extLst>
            </p:cNvPr>
            <p:cNvSpPr/>
            <p:nvPr/>
          </p:nvSpPr>
          <p:spPr>
            <a:xfrm>
              <a:off x="1091362" y="3680318"/>
              <a:ext cx="191927" cy="66823"/>
            </a:xfrm>
            <a:custGeom>
              <a:avLst/>
              <a:gdLst/>
              <a:ahLst/>
              <a:cxnLst/>
              <a:rect l="l" t="t" r="r" b="b"/>
              <a:pathLst>
                <a:path w="5954" h="2073" extrusionOk="0">
                  <a:moveTo>
                    <a:pt x="0" y="0"/>
                  </a:moveTo>
                  <a:lnTo>
                    <a:pt x="0" y="2072"/>
                  </a:lnTo>
                  <a:lnTo>
                    <a:pt x="5954" y="2072"/>
                  </a:lnTo>
                  <a:lnTo>
                    <a:pt x="5954" y="0"/>
                  </a:ln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826;p80">
              <a:extLst>
                <a:ext uri="{FF2B5EF4-FFF2-40B4-BE49-F238E27FC236}">
                  <a16:creationId xmlns:a16="http://schemas.microsoft.com/office/drawing/2014/main" id="{0A04328A-C366-4BF3-A0E7-2B8A7F14CDE3}"/>
                </a:ext>
              </a:extLst>
            </p:cNvPr>
            <p:cNvSpPr/>
            <p:nvPr/>
          </p:nvSpPr>
          <p:spPr>
            <a:xfrm>
              <a:off x="1171986" y="3786700"/>
              <a:ext cx="114155" cy="21264"/>
            </a:xfrm>
            <a:custGeom>
              <a:avLst/>
              <a:gdLst/>
              <a:ahLst/>
              <a:cxnLst/>
              <a:rect l="l" t="t" r="r" b="b"/>
              <a:pathLst>
                <a:path w="3454" h="335" extrusionOk="0">
                  <a:moveTo>
                    <a:pt x="215" y="1"/>
                  </a:moveTo>
                  <a:cubicBezTo>
                    <a:pt x="1" y="1"/>
                    <a:pt x="1" y="334"/>
                    <a:pt x="215" y="334"/>
                  </a:cubicBezTo>
                  <a:lnTo>
                    <a:pt x="3240" y="334"/>
                  </a:lnTo>
                  <a:cubicBezTo>
                    <a:pt x="3454" y="334"/>
                    <a:pt x="3454" y="1"/>
                    <a:pt x="3240" y="1"/>
                  </a:cubicBez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828;p80">
              <a:extLst>
                <a:ext uri="{FF2B5EF4-FFF2-40B4-BE49-F238E27FC236}">
                  <a16:creationId xmlns:a16="http://schemas.microsoft.com/office/drawing/2014/main" id="{F2FCD872-928E-4832-93F1-524A6C4338C7}"/>
                </a:ext>
              </a:extLst>
            </p:cNvPr>
            <p:cNvSpPr/>
            <p:nvPr/>
          </p:nvSpPr>
          <p:spPr>
            <a:xfrm>
              <a:off x="1171986" y="3830163"/>
              <a:ext cx="111303" cy="21264"/>
            </a:xfrm>
            <a:custGeom>
              <a:avLst/>
              <a:gdLst/>
              <a:ahLst/>
              <a:cxnLst/>
              <a:rect l="l" t="t" r="r" b="b"/>
              <a:pathLst>
                <a:path w="3454" h="335" extrusionOk="0">
                  <a:moveTo>
                    <a:pt x="215" y="1"/>
                  </a:moveTo>
                  <a:cubicBezTo>
                    <a:pt x="1" y="1"/>
                    <a:pt x="1" y="334"/>
                    <a:pt x="215" y="334"/>
                  </a:cubicBezTo>
                  <a:lnTo>
                    <a:pt x="3240" y="334"/>
                  </a:lnTo>
                  <a:cubicBezTo>
                    <a:pt x="3454" y="334"/>
                    <a:pt x="3454" y="1"/>
                    <a:pt x="3240" y="1"/>
                  </a:cubicBez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/>
          <p:nvPr/>
        </p:nvSpPr>
        <p:spPr>
          <a:xfrm>
            <a:off x="-2000" y="4518786"/>
            <a:ext cx="1626600" cy="62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2"/>
          <p:cNvSpPr/>
          <p:nvPr/>
        </p:nvSpPr>
        <p:spPr>
          <a:xfrm>
            <a:off x="7519425" y="0"/>
            <a:ext cx="1626600" cy="62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2" name="Google Shape;362;p42"/>
          <p:cNvPicPr preferRelativeResize="0"/>
          <p:nvPr/>
        </p:nvPicPr>
        <p:blipFill rotWithShape="1">
          <a:blip r:embed="rId3">
            <a:alphaModFix/>
          </a:blip>
          <a:srcRect l="32826" r="40356"/>
          <a:stretch/>
        </p:blipFill>
        <p:spPr>
          <a:xfrm>
            <a:off x="7517425" y="549913"/>
            <a:ext cx="1626574" cy="40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2"/>
          <p:cNvPicPr preferRelativeResize="0"/>
          <p:nvPr/>
        </p:nvPicPr>
        <p:blipFill rotWithShape="1">
          <a:blip r:embed="rId4">
            <a:alphaModFix/>
          </a:blip>
          <a:srcRect l="19833" r="19827"/>
          <a:stretch/>
        </p:blipFill>
        <p:spPr>
          <a:xfrm>
            <a:off x="0" y="549913"/>
            <a:ext cx="1626573" cy="404367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2"/>
          <p:cNvSpPr txBox="1">
            <a:spLocks noGrp="1"/>
          </p:cNvSpPr>
          <p:nvPr>
            <p:ph type="title"/>
          </p:nvPr>
        </p:nvSpPr>
        <p:spPr>
          <a:xfrm>
            <a:off x="720000" y="5603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Органы власти</a:t>
            </a:r>
            <a:endParaRPr dirty="0"/>
          </a:p>
        </p:txBody>
      </p:sp>
      <p:sp>
        <p:nvSpPr>
          <p:cNvPr id="371" name="Google Shape;371;p42"/>
          <p:cNvSpPr/>
          <p:nvPr/>
        </p:nvSpPr>
        <p:spPr>
          <a:xfrm>
            <a:off x="4094911" y="1334568"/>
            <a:ext cx="1051200" cy="1051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3997887" y="1237544"/>
            <a:ext cx="1051200" cy="1051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975;p58">
            <a:extLst>
              <a:ext uri="{FF2B5EF4-FFF2-40B4-BE49-F238E27FC236}">
                <a16:creationId xmlns:a16="http://schemas.microsoft.com/office/drawing/2014/main" id="{645D7AC4-030B-42CE-9CA0-41B895597D0D}"/>
              </a:ext>
            </a:extLst>
          </p:cNvPr>
          <p:cNvGrpSpPr/>
          <p:nvPr/>
        </p:nvGrpSpPr>
        <p:grpSpPr>
          <a:xfrm>
            <a:off x="4226452" y="1427665"/>
            <a:ext cx="630509" cy="627945"/>
            <a:chOff x="5549449" y="1352843"/>
            <a:chExt cx="646146" cy="643519"/>
          </a:xfrm>
        </p:grpSpPr>
        <p:sp>
          <p:nvSpPr>
            <p:cNvPr id="30" name="Google Shape;976;p58">
              <a:extLst>
                <a:ext uri="{FF2B5EF4-FFF2-40B4-BE49-F238E27FC236}">
                  <a16:creationId xmlns:a16="http://schemas.microsoft.com/office/drawing/2014/main" id="{FC3933C6-AF0C-40B9-AB73-DB8208AFB819}"/>
                </a:ext>
              </a:extLst>
            </p:cNvPr>
            <p:cNvSpPr/>
            <p:nvPr/>
          </p:nvSpPr>
          <p:spPr>
            <a:xfrm>
              <a:off x="5549449" y="1352843"/>
              <a:ext cx="646146" cy="643519"/>
            </a:xfrm>
            <a:custGeom>
              <a:avLst/>
              <a:gdLst/>
              <a:ahLst/>
              <a:cxnLst/>
              <a:rect l="l" t="t" r="r" b="b"/>
              <a:pathLst>
                <a:path w="24594" h="24494" extrusionOk="0">
                  <a:moveTo>
                    <a:pt x="12341" y="714"/>
                  </a:moveTo>
                  <a:cubicBezTo>
                    <a:pt x="12459" y="714"/>
                    <a:pt x="12580" y="751"/>
                    <a:pt x="12685" y="824"/>
                  </a:cubicBezTo>
                  <a:lnTo>
                    <a:pt x="23795" y="8469"/>
                  </a:lnTo>
                  <a:cubicBezTo>
                    <a:pt x="23837" y="8490"/>
                    <a:pt x="23837" y="8532"/>
                    <a:pt x="23837" y="8553"/>
                  </a:cubicBezTo>
                  <a:cubicBezTo>
                    <a:pt x="23858" y="8553"/>
                    <a:pt x="23858" y="8595"/>
                    <a:pt x="23837" y="8637"/>
                  </a:cubicBezTo>
                  <a:lnTo>
                    <a:pt x="23291" y="9414"/>
                  </a:lnTo>
                  <a:cubicBezTo>
                    <a:pt x="23268" y="9449"/>
                    <a:pt x="23239" y="9464"/>
                    <a:pt x="23206" y="9464"/>
                  </a:cubicBezTo>
                  <a:cubicBezTo>
                    <a:pt x="23180" y="9464"/>
                    <a:pt x="23151" y="9454"/>
                    <a:pt x="23123" y="9435"/>
                  </a:cubicBezTo>
                  <a:lnTo>
                    <a:pt x="18965" y="6579"/>
                  </a:lnTo>
                  <a:cubicBezTo>
                    <a:pt x="18898" y="6529"/>
                    <a:pt x="18822" y="6506"/>
                    <a:pt x="18748" y="6506"/>
                  </a:cubicBezTo>
                  <a:cubicBezTo>
                    <a:pt x="18634" y="6506"/>
                    <a:pt x="18524" y="6561"/>
                    <a:pt x="18461" y="6663"/>
                  </a:cubicBezTo>
                  <a:cubicBezTo>
                    <a:pt x="18335" y="6831"/>
                    <a:pt x="18377" y="7041"/>
                    <a:pt x="18545" y="7167"/>
                  </a:cubicBezTo>
                  <a:lnTo>
                    <a:pt x="20246" y="8322"/>
                  </a:lnTo>
                  <a:lnTo>
                    <a:pt x="4453" y="8322"/>
                  </a:lnTo>
                  <a:lnTo>
                    <a:pt x="12349" y="2883"/>
                  </a:lnTo>
                  <a:lnTo>
                    <a:pt x="17159" y="6201"/>
                  </a:lnTo>
                  <a:cubicBezTo>
                    <a:pt x="17221" y="6248"/>
                    <a:pt x="17289" y="6268"/>
                    <a:pt x="17357" y="6268"/>
                  </a:cubicBezTo>
                  <a:cubicBezTo>
                    <a:pt x="17471" y="6268"/>
                    <a:pt x="17583" y="6209"/>
                    <a:pt x="17663" y="6117"/>
                  </a:cubicBezTo>
                  <a:cubicBezTo>
                    <a:pt x="17768" y="5949"/>
                    <a:pt x="17726" y="5718"/>
                    <a:pt x="17558" y="5613"/>
                  </a:cubicBezTo>
                  <a:lnTo>
                    <a:pt x="12559" y="2169"/>
                  </a:lnTo>
                  <a:cubicBezTo>
                    <a:pt x="12496" y="2127"/>
                    <a:pt x="12423" y="2105"/>
                    <a:pt x="12349" y="2105"/>
                  </a:cubicBezTo>
                  <a:cubicBezTo>
                    <a:pt x="12276" y="2105"/>
                    <a:pt x="12202" y="2127"/>
                    <a:pt x="12139" y="2169"/>
                  </a:cubicBezTo>
                  <a:lnTo>
                    <a:pt x="1554" y="9435"/>
                  </a:lnTo>
                  <a:cubicBezTo>
                    <a:pt x="1544" y="9456"/>
                    <a:pt x="1528" y="9461"/>
                    <a:pt x="1512" y="9461"/>
                  </a:cubicBezTo>
                  <a:cubicBezTo>
                    <a:pt x="1497" y="9461"/>
                    <a:pt x="1481" y="9456"/>
                    <a:pt x="1470" y="9456"/>
                  </a:cubicBezTo>
                  <a:cubicBezTo>
                    <a:pt x="1449" y="9456"/>
                    <a:pt x="1428" y="9456"/>
                    <a:pt x="1407" y="9414"/>
                  </a:cubicBezTo>
                  <a:lnTo>
                    <a:pt x="861" y="8637"/>
                  </a:lnTo>
                  <a:cubicBezTo>
                    <a:pt x="819" y="8574"/>
                    <a:pt x="840" y="8511"/>
                    <a:pt x="882" y="8469"/>
                  </a:cubicBezTo>
                  <a:lnTo>
                    <a:pt x="12013" y="824"/>
                  </a:lnTo>
                  <a:cubicBezTo>
                    <a:pt x="12108" y="751"/>
                    <a:pt x="12223" y="714"/>
                    <a:pt x="12341" y="714"/>
                  </a:cubicBezTo>
                  <a:close/>
                  <a:moveTo>
                    <a:pt x="6700" y="9057"/>
                  </a:moveTo>
                  <a:lnTo>
                    <a:pt x="6700" y="9897"/>
                  </a:lnTo>
                  <a:cubicBezTo>
                    <a:pt x="6700" y="9939"/>
                    <a:pt x="6658" y="10002"/>
                    <a:pt x="6595" y="10002"/>
                  </a:cubicBezTo>
                  <a:lnTo>
                    <a:pt x="3633" y="10002"/>
                  </a:lnTo>
                  <a:cubicBezTo>
                    <a:pt x="3570" y="10002"/>
                    <a:pt x="3528" y="9939"/>
                    <a:pt x="3528" y="9897"/>
                  </a:cubicBezTo>
                  <a:lnTo>
                    <a:pt x="3528" y="9057"/>
                  </a:lnTo>
                  <a:close/>
                  <a:moveTo>
                    <a:pt x="13924" y="9057"/>
                  </a:moveTo>
                  <a:lnTo>
                    <a:pt x="13924" y="9897"/>
                  </a:lnTo>
                  <a:lnTo>
                    <a:pt x="13945" y="9897"/>
                  </a:lnTo>
                  <a:cubicBezTo>
                    <a:pt x="13945" y="9939"/>
                    <a:pt x="13882" y="10002"/>
                    <a:pt x="13840" y="10002"/>
                  </a:cubicBezTo>
                  <a:lnTo>
                    <a:pt x="10858" y="10002"/>
                  </a:lnTo>
                  <a:cubicBezTo>
                    <a:pt x="10795" y="10002"/>
                    <a:pt x="10753" y="9939"/>
                    <a:pt x="10753" y="9897"/>
                  </a:cubicBezTo>
                  <a:lnTo>
                    <a:pt x="10753" y="9057"/>
                  </a:lnTo>
                  <a:close/>
                  <a:moveTo>
                    <a:pt x="21170" y="9057"/>
                  </a:moveTo>
                  <a:lnTo>
                    <a:pt x="21170" y="9897"/>
                  </a:lnTo>
                  <a:cubicBezTo>
                    <a:pt x="21170" y="9939"/>
                    <a:pt x="21128" y="10002"/>
                    <a:pt x="21065" y="10002"/>
                  </a:cubicBezTo>
                  <a:lnTo>
                    <a:pt x="18104" y="10002"/>
                  </a:lnTo>
                  <a:cubicBezTo>
                    <a:pt x="18041" y="10002"/>
                    <a:pt x="17999" y="9939"/>
                    <a:pt x="17999" y="9897"/>
                  </a:cubicBezTo>
                  <a:lnTo>
                    <a:pt x="17999" y="9057"/>
                  </a:lnTo>
                  <a:close/>
                  <a:moveTo>
                    <a:pt x="6406" y="10716"/>
                  </a:moveTo>
                  <a:lnTo>
                    <a:pt x="6763" y="19012"/>
                  </a:lnTo>
                  <a:lnTo>
                    <a:pt x="3465" y="19012"/>
                  </a:lnTo>
                  <a:lnTo>
                    <a:pt x="3801" y="10716"/>
                  </a:lnTo>
                  <a:close/>
                  <a:moveTo>
                    <a:pt x="13651" y="10716"/>
                  </a:moveTo>
                  <a:lnTo>
                    <a:pt x="13987" y="19012"/>
                  </a:lnTo>
                  <a:lnTo>
                    <a:pt x="10690" y="19012"/>
                  </a:lnTo>
                  <a:lnTo>
                    <a:pt x="11047" y="10716"/>
                  </a:lnTo>
                  <a:close/>
                  <a:moveTo>
                    <a:pt x="7267" y="19726"/>
                  </a:moveTo>
                  <a:cubicBezTo>
                    <a:pt x="7330" y="19726"/>
                    <a:pt x="7372" y="19768"/>
                    <a:pt x="7372" y="19831"/>
                  </a:cubicBezTo>
                  <a:lnTo>
                    <a:pt x="7372" y="20377"/>
                  </a:lnTo>
                  <a:lnTo>
                    <a:pt x="2835" y="20377"/>
                  </a:lnTo>
                  <a:lnTo>
                    <a:pt x="2835" y="19831"/>
                  </a:lnTo>
                  <a:cubicBezTo>
                    <a:pt x="2835" y="19768"/>
                    <a:pt x="2898" y="19726"/>
                    <a:pt x="2940" y="19726"/>
                  </a:cubicBezTo>
                  <a:close/>
                  <a:moveTo>
                    <a:pt x="10039" y="9057"/>
                  </a:moveTo>
                  <a:lnTo>
                    <a:pt x="10039" y="9897"/>
                  </a:lnTo>
                  <a:cubicBezTo>
                    <a:pt x="10039" y="10149"/>
                    <a:pt x="10165" y="10359"/>
                    <a:pt x="10333" y="10527"/>
                  </a:cubicBezTo>
                  <a:lnTo>
                    <a:pt x="9976" y="19033"/>
                  </a:lnTo>
                  <a:cubicBezTo>
                    <a:pt x="9640" y="19117"/>
                    <a:pt x="9367" y="19453"/>
                    <a:pt x="9367" y="19831"/>
                  </a:cubicBezTo>
                  <a:lnTo>
                    <a:pt x="9367" y="20377"/>
                  </a:lnTo>
                  <a:lnTo>
                    <a:pt x="8107" y="20377"/>
                  </a:lnTo>
                  <a:lnTo>
                    <a:pt x="8107" y="19831"/>
                  </a:lnTo>
                  <a:cubicBezTo>
                    <a:pt x="8086" y="19453"/>
                    <a:pt x="7834" y="19117"/>
                    <a:pt x="7477" y="19033"/>
                  </a:cubicBezTo>
                  <a:lnTo>
                    <a:pt x="7120" y="10527"/>
                  </a:lnTo>
                  <a:cubicBezTo>
                    <a:pt x="7309" y="10359"/>
                    <a:pt x="7414" y="10149"/>
                    <a:pt x="7414" y="9897"/>
                  </a:cubicBezTo>
                  <a:lnTo>
                    <a:pt x="7414" y="9057"/>
                  </a:lnTo>
                  <a:close/>
                  <a:moveTo>
                    <a:pt x="14512" y="19726"/>
                  </a:moveTo>
                  <a:cubicBezTo>
                    <a:pt x="14575" y="19726"/>
                    <a:pt x="14617" y="19768"/>
                    <a:pt x="14617" y="19831"/>
                  </a:cubicBezTo>
                  <a:lnTo>
                    <a:pt x="14617" y="20377"/>
                  </a:lnTo>
                  <a:lnTo>
                    <a:pt x="10081" y="20377"/>
                  </a:lnTo>
                  <a:lnTo>
                    <a:pt x="10081" y="19831"/>
                  </a:lnTo>
                  <a:cubicBezTo>
                    <a:pt x="10081" y="19768"/>
                    <a:pt x="10123" y="19726"/>
                    <a:pt x="10186" y="19726"/>
                  </a:cubicBezTo>
                  <a:close/>
                  <a:moveTo>
                    <a:pt x="17285" y="9057"/>
                  </a:moveTo>
                  <a:lnTo>
                    <a:pt x="17285" y="9897"/>
                  </a:lnTo>
                  <a:cubicBezTo>
                    <a:pt x="17285" y="10149"/>
                    <a:pt x="17390" y="10359"/>
                    <a:pt x="17579" y="10527"/>
                  </a:cubicBezTo>
                  <a:lnTo>
                    <a:pt x="17516" y="11808"/>
                  </a:lnTo>
                  <a:cubicBezTo>
                    <a:pt x="17516" y="11997"/>
                    <a:pt x="17663" y="12165"/>
                    <a:pt x="17873" y="12186"/>
                  </a:cubicBezTo>
                  <a:cubicBezTo>
                    <a:pt x="18062" y="12186"/>
                    <a:pt x="18230" y="12039"/>
                    <a:pt x="18230" y="11829"/>
                  </a:cubicBezTo>
                  <a:lnTo>
                    <a:pt x="18293" y="10716"/>
                  </a:lnTo>
                  <a:lnTo>
                    <a:pt x="20897" y="10716"/>
                  </a:lnTo>
                  <a:lnTo>
                    <a:pt x="21233" y="19012"/>
                  </a:lnTo>
                  <a:lnTo>
                    <a:pt x="17936" y="19012"/>
                  </a:lnTo>
                  <a:lnTo>
                    <a:pt x="18167" y="13530"/>
                  </a:lnTo>
                  <a:cubicBezTo>
                    <a:pt x="18167" y="13341"/>
                    <a:pt x="18020" y="13173"/>
                    <a:pt x="17831" y="13152"/>
                  </a:cubicBezTo>
                  <a:cubicBezTo>
                    <a:pt x="17621" y="13152"/>
                    <a:pt x="17453" y="13299"/>
                    <a:pt x="17453" y="13509"/>
                  </a:cubicBezTo>
                  <a:lnTo>
                    <a:pt x="17222" y="19033"/>
                  </a:lnTo>
                  <a:cubicBezTo>
                    <a:pt x="16865" y="19117"/>
                    <a:pt x="16592" y="19453"/>
                    <a:pt x="16592" y="19831"/>
                  </a:cubicBezTo>
                  <a:lnTo>
                    <a:pt x="16592" y="20377"/>
                  </a:lnTo>
                  <a:lnTo>
                    <a:pt x="15331" y="20377"/>
                  </a:lnTo>
                  <a:lnTo>
                    <a:pt x="15331" y="19831"/>
                  </a:lnTo>
                  <a:cubicBezTo>
                    <a:pt x="15331" y="19453"/>
                    <a:pt x="15058" y="19117"/>
                    <a:pt x="14722" y="19033"/>
                  </a:cubicBezTo>
                  <a:lnTo>
                    <a:pt x="14365" y="10527"/>
                  </a:lnTo>
                  <a:cubicBezTo>
                    <a:pt x="14533" y="10359"/>
                    <a:pt x="14659" y="10149"/>
                    <a:pt x="14659" y="9897"/>
                  </a:cubicBezTo>
                  <a:lnTo>
                    <a:pt x="14659" y="9057"/>
                  </a:lnTo>
                  <a:close/>
                  <a:moveTo>
                    <a:pt x="21737" y="19726"/>
                  </a:moveTo>
                  <a:cubicBezTo>
                    <a:pt x="21800" y="19726"/>
                    <a:pt x="21842" y="19768"/>
                    <a:pt x="21842" y="19831"/>
                  </a:cubicBezTo>
                  <a:lnTo>
                    <a:pt x="21842" y="20377"/>
                  </a:lnTo>
                  <a:lnTo>
                    <a:pt x="17306" y="20377"/>
                  </a:lnTo>
                  <a:lnTo>
                    <a:pt x="17306" y="19831"/>
                  </a:lnTo>
                  <a:cubicBezTo>
                    <a:pt x="17306" y="19768"/>
                    <a:pt x="17369" y="19726"/>
                    <a:pt x="17411" y="19726"/>
                  </a:cubicBezTo>
                  <a:close/>
                  <a:moveTo>
                    <a:pt x="22766" y="21091"/>
                  </a:moveTo>
                  <a:cubicBezTo>
                    <a:pt x="22808" y="21091"/>
                    <a:pt x="22871" y="21133"/>
                    <a:pt x="22871" y="21196"/>
                  </a:cubicBezTo>
                  <a:lnTo>
                    <a:pt x="22871" y="21637"/>
                  </a:lnTo>
                  <a:lnTo>
                    <a:pt x="5041" y="21637"/>
                  </a:lnTo>
                  <a:cubicBezTo>
                    <a:pt x="4831" y="21637"/>
                    <a:pt x="4684" y="21805"/>
                    <a:pt x="4684" y="22015"/>
                  </a:cubicBezTo>
                  <a:cubicBezTo>
                    <a:pt x="4684" y="22204"/>
                    <a:pt x="4831" y="22372"/>
                    <a:pt x="5041" y="22372"/>
                  </a:cubicBezTo>
                  <a:lnTo>
                    <a:pt x="23669" y="22372"/>
                  </a:lnTo>
                  <a:cubicBezTo>
                    <a:pt x="23711" y="22372"/>
                    <a:pt x="23774" y="22414"/>
                    <a:pt x="23774" y="22477"/>
                  </a:cubicBezTo>
                  <a:lnTo>
                    <a:pt x="23774" y="23674"/>
                  </a:lnTo>
                  <a:cubicBezTo>
                    <a:pt x="23774" y="23737"/>
                    <a:pt x="23711" y="23779"/>
                    <a:pt x="23669" y="23779"/>
                  </a:cubicBezTo>
                  <a:lnTo>
                    <a:pt x="1029" y="23779"/>
                  </a:lnTo>
                  <a:cubicBezTo>
                    <a:pt x="966" y="23779"/>
                    <a:pt x="924" y="23737"/>
                    <a:pt x="924" y="23674"/>
                  </a:cubicBezTo>
                  <a:lnTo>
                    <a:pt x="924" y="22477"/>
                  </a:lnTo>
                  <a:cubicBezTo>
                    <a:pt x="924" y="22414"/>
                    <a:pt x="966" y="22372"/>
                    <a:pt x="1029" y="22372"/>
                  </a:cubicBezTo>
                  <a:lnTo>
                    <a:pt x="3339" y="22372"/>
                  </a:lnTo>
                  <a:cubicBezTo>
                    <a:pt x="3528" y="22372"/>
                    <a:pt x="3696" y="22204"/>
                    <a:pt x="3696" y="22015"/>
                  </a:cubicBezTo>
                  <a:cubicBezTo>
                    <a:pt x="3696" y="21805"/>
                    <a:pt x="3528" y="21637"/>
                    <a:pt x="3339" y="21637"/>
                  </a:cubicBezTo>
                  <a:lnTo>
                    <a:pt x="1827" y="21637"/>
                  </a:lnTo>
                  <a:lnTo>
                    <a:pt x="1827" y="21196"/>
                  </a:lnTo>
                  <a:cubicBezTo>
                    <a:pt x="1827" y="21133"/>
                    <a:pt x="1869" y="21091"/>
                    <a:pt x="1932" y="21091"/>
                  </a:cubicBezTo>
                  <a:close/>
                  <a:moveTo>
                    <a:pt x="12349" y="0"/>
                  </a:moveTo>
                  <a:cubicBezTo>
                    <a:pt x="12092" y="0"/>
                    <a:pt x="11835" y="79"/>
                    <a:pt x="11614" y="236"/>
                  </a:cubicBezTo>
                  <a:lnTo>
                    <a:pt x="483" y="7881"/>
                  </a:lnTo>
                  <a:cubicBezTo>
                    <a:pt x="105" y="8133"/>
                    <a:pt x="0" y="8658"/>
                    <a:pt x="273" y="9036"/>
                  </a:cubicBezTo>
                  <a:lnTo>
                    <a:pt x="798" y="9813"/>
                  </a:lnTo>
                  <a:cubicBezTo>
                    <a:pt x="924" y="10002"/>
                    <a:pt x="1113" y="10128"/>
                    <a:pt x="1344" y="10170"/>
                  </a:cubicBezTo>
                  <a:cubicBezTo>
                    <a:pt x="1386" y="10170"/>
                    <a:pt x="1449" y="10191"/>
                    <a:pt x="1491" y="10191"/>
                  </a:cubicBezTo>
                  <a:cubicBezTo>
                    <a:pt x="1659" y="10191"/>
                    <a:pt x="1827" y="10128"/>
                    <a:pt x="1953" y="10044"/>
                  </a:cubicBezTo>
                  <a:lnTo>
                    <a:pt x="2793" y="9456"/>
                  </a:lnTo>
                  <a:lnTo>
                    <a:pt x="2793" y="9876"/>
                  </a:lnTo>
                  <a:cubicBezTo>
                    <a:pt x="2793" y="10128"/>
                    <a:pt x="2919" y="10359"/>
                    <a:pt x="3108" y="10506"/>
                  </a:cubicBezTo>
                  <a:lnTo>
                    <a:pt x="2751" y="19033"/>
                  </a:lnTo>
                  <a:cubicBezTo>
                    <a:pt x="2394" y="19117"/>
                    <a:pt x="2121" y="19432"/>
                    <a:pt x="2121" y="19831"/>
                  </a:cubicBezTo>
                  <a:lnTo>
                    <a:pt x="2121" y="20377"/>
                  </a:lnTo>
                  <a:lnTo>
                    <a:pt x="1932" y="20377"/>
                  </a:lnTo>
                  <a:cubicBezTo>
                    <a:pt x="1470" y="20377"/>
                    <a:pt x="1113" y="20734"/>
                    <a:pt x="1113" y="21196"/>
                  </a:cubicBezTo>
                  <a:lnTo>
                    <a:pt x="1113" y="21637"/>
                  </a:lnTo>
                  <a:lnTo>
                    <a:pt x="1029" y="21637"/>
                  </a:lnTo>
                  <a:cubicBezTo>
                    <a:pt x="567" y="21637"/>
                    <a:pt x="210" y="22015"/>
                    <a:pt x="210" y="22477"/>
                  </a:cubicBezTo>
                  <a:lnTo>
                    <a:pt x="210" y="23674"/>
                  </a:lnTo>
                  <a:cubicBezTo>
                    <a:pt x="210" y="24136"/>
                    <a:pt x="567" y="24493"/>
                    <a:pt x="1029" y="24493"/>
                  </a:cubicBezTo>
                  <a:lnTo>
                    <a:pt x="23669" y="24493"/>
                  </a:lnTo>
                  <a:cubicBezTo>
                    <a:pt x="24110" y="24493"/>
                    <a:pt x="24488" y="24136"/>
                    <a:pt x="24488" y="23674"/>
                  </a:cubicBezTo>
                  <a:lnTo>
                    <a:pt x="24488" y="22477"/>
                  </a:lnTo>
                  <a:cubicBezTo>
                    <a:pt x="24488" y="22015"/>
                    <a:pt x="24110" y="21637"/>
                    <a:pt x="23669" y="21637"/>
                  </a:cubicBezTo>
                  <a:lnTo>
                    <a:pt x="23585" y="21637"/>
                  </a:lnTo>
                  <a:lnTo>
                    <a:pt x="23585" y="21196"/>
                  </a:lnTo>
                  <a:cubicBezTo>
                    <a:pt x="23585" y="20734"/>
                    <a:pt x="23207" y="20377"/>
                    <a:pt x="22766" y="20377"/>
                  </a:cubicBezTo>
                  <a:lnTo>
                    <a:pt x="22577" y="20377"/>
                  </a:lnTo>
                  <a:lnTo>
                    <a:pt x="22577" y="19831"/>
                  </a:lnTo>
                  <a:cubicBezTo>
                    <a:pt x="22577" y="19453"/>
                    <a:pt x="22304" y="19117"/>
                    <a:pt x="21947" y="19033"/>
                  </a:cubicBezTo>
                  <a:lnTo>
                    <a:pt x="21590" y="10506"/>
                  </a:lnTo>
                  <a:cubicBezTo>
                    <a:pt x="21779" y="10359"/>
                    <a:pt x="21884" y="10128"/>
                    <a:pt x="21884" y="9876"/>
                  </a:cubicBezTo>
                  <a:lnTo>
                    <a:pt x="21884" y="9456"/>
                  </a:lnTo>
                  <a:lnTo>
                    <a:pt x="22724" y="10044"/>
                  </a:lnTo>
                  <a:cubicBezTo>
                    <a:pt x="22864" y="10137"/>
                    <a:pt x="23023" y="10182"/>
                    <a:pt x="23181" y="10182"/>
                  </a:cubicBezTo>
                  <a:cubicBezTo>
                    <a:pt x="23452" y="10182"/>
                    <a:pt x="23720" y="10052"/>
                    <a:pt x="23879" y="9813"/>
                  </a:cubicBezTo>
                  <a:lnTo>
                    <a:pt x="24425" y="9036"/>
                  </a:lnTo>
                  <a:cubicBezTo>
                    <a:pt x="24551" y="8847"/>
                    <a:pt x="24593" y="8637"/>
                    <a:pt x="24551" y="8406"/>
                  </a:cubicBezTo>
                  <a:cubicBezTo>
                    <a:pt x="24530" y="8196"/>
                    <a:pt x="24404" y="8007"/>
                    <a:pt x="24215" y="7881"/>
                  </a:cubicBezTo>
                  <a:lnTo>
                    <a:pt x="13084" y="236"/>
                  </a:lnTo>
                  <a:cubicBezTo>
                    <a:pt x="12864" y="79"/>
                    <a:pt x="12606" y="0"/>
                    <a:pt x="12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77;p58">
              <a:extLst>
                <a:ext uri="{FF2B5EF4-FFF2-40B4-BE49-F238E27FC236}">
                  <a16:creationId xmlns:a16="http://schemas.microsoft.com/office/drawing/2014/main" id="{D4588584-7B56-4B8D-B1BC-B41618C158CB}"/>
                </a:ext>
              </a:extLst>
            </p:cNvPr>
            <p:cNvSpPr/>
            <p:nvPr/>
          </p:nvSpPr>
          <p:spPr>
            <a:xfrm>
              <a:off x="5818716" y="1462215"/>
              <a:ext cx="110371" cy="93267"/>
            </a:xfrm>
            <a:custGeom>
              <a:avLst/>
              <a:gdLst/>
              <a:ahLst/>
              <a:cxnLst/>
              <a:rect l="l" t="t" r="r" b="b"/>
              <a:pathLst>
                <a:path w="4201" h="3550" extrusionOk="0">
                  <a:moveTo>
                    <a:pt x="2100" y="1"/>
                  </a:moveTo>
                  <a:cubicBezTo>
                    <a:pt x="1911" y="1"/>
                    <a:pt x="1743" y="169"/>
                    <a:pt x="1743" y="358"/>
                  </a:cubicBezTo>
                  <a:lnTo>
                    <a:pt x="567" y="358"/>
                  </a:lnTo>
                  <a:cubicBezTo>
                    <a:pt x="378" y="358"/>
                    <a:pt x="210" y="526"/>
                    <a:pt x="210" y="715"/>
                  </a:cubicBezTo>
                  <a:cubicBezTo>
                    <a:pt x="210" y="841"/>
                    <a:pt x="273" y="946"/>
                    <a:pt x="357" y="1009"/>
                  </a:cubicBezTo>
                  <a:lnTo>
                    <a:pt x="357" y="1912"/>
                  </a:lnTo>
                  <a:cubicBezTo>
                    <a:pt x="168" y="1912"/>
                    <a:pt x="0" y="2080"/>
                    <a:pt x="0" y="2269"/>
                  </a:cubicBezTo>
                  <a:cubicBezTo>
                    <a:pt x="0" y="2458"/>
                    <a:pt x="168" y="2626"/>
                    <a:pt x="357" y="2626"/>
                  </a:cubicBezTo>
                  <a:lnTo>
                    <a:pt x="1092" y="2626"/>
                  </a:lnTo>
                  <a:cubicBezTo>
                    <a:pt x="1281" y="2626"/>
                    <a:pt x="1449" y="2479"/>
                    <a:pt x="1449" y="2269"/>
                  </a:cubicBezTo>
                  <a:cubicBezTo>
                    <a:pt x="1449" y="2080"/>
                    <a:pt x="1281" y="1912"/>
                    <a:pt x="1092" y="1912"/>
                  </a:cubicBezTo>
                  <a:lnTo>
                    <a:pt x="1071" y="1912"/>
                  </a:lnTo>
                  <a:lnTo>
                    <a:pt x="1071" y="1072"/>
                  </a:lnTo>
                  <a:lnTo>
                    <a:pt x="1743" y="1072"/>
                  </a:lnTo>
                  <a:lnTo>
                    <a:pt x="1743" y="2836"/>
                  </a:lnTo>
                  <a:lnTo>
                    <a:pt x="1344" y="2836"/>
                  </a:lnTo>
                  <a:cubicBezTo>
                    <a:pt x="1134" y="2836"/>
                    <a:pt x="966" y="3004"/>
                    <a:pt x="966" y="3193"/>
                  </a:cubicBezTo>
                  <a:cubicBezTo>
                    <a:pt x="966" y="3403"/>
                    <a:pt x="1134" y="3550"/>
                    <a:pt x="1344" y="3550"/>
                  </a:cubicBezTo>
                  <a:lnTo>
                    <a:pt x="2856" y="3550"/>
                  </a:lnTo>
                  <a:cubicBezTo>
                    <a:pt x="3045" y="3550"/>
                    <a:pt x="3213" y="3403"/>
                    <a:pt x="3213" y="3193"/>
                  </a:cubicBezTo>
                  <a:cubicBezTo>
                    <a:pt x="3213" y="3004"/>
                    <a:pt x="3045" y="2836"/>
                    <a:pt x="2856" y="2836"/>
                  </a:cubicBezTo>
                  <a:lnTo>
                    <a:pt x="2457" y="2836"/>
                  </a:lnTo>
                  <a:lnTo>
                    <a:pt x="2457" y="1072"/>
                  </a:lnTo>
                  <a:lnTo>
                    <a:pt x="3108" y="1072"/>
                  </a:lnTo>
                  <a:lnTo>
                    <a:pt x="3108" y="1912"/>
                  </a:lnTo>
                  <a:cubicBezTo>
                    <a:pt x="2898" y="1912"/>
                    <a:pt x="2751" y="2080"/>
                    <a:pt x="2751" y="2269"/>
                  </a:cubicBezTo>
                  <a:cubicBezTo>
                    <a:pt x="2751" y="2458"/>
                    <a:pt x="2898" y="2626"/>
                    <a:pt x="3108" y="2626"/>
                  </a:cubicBezTo>
                  <a:lnTo>
                    <a:pt x="3822" y="2626"/>
                  </a:lnTo>
                  <a:cubicBezTo>
                    <a:pt x="4032" y="2626"/>
                    <a:pt x="4200" y="2479"/>
                    <a:pt x="4200" y="2269"/>
                  </a:cubicBezTo>
                  <a:cubicBezTo>
                    <a:pt x="4200" y="2080"/>
                    <a:pt x="4032" y="1912"/>
                    <a:pt x="3843" y="1912"/>
                  </a:cubicBezTo>
                  <a:lnTo>
                    <a:pt x="3822" y="1912"/>
                  </a:lnTo>
                  <a:lnTo>
                    <a:pt x="3822" y="1009"/>
                  </a:lnTo>
                  <a:cubicBezTo>
                    <a:pt x="3927" y="946"/>
                    <a:pt x="3990" y="841"/>
                    <a:pt x="3990" y="715"/>
                  </a:cubicBezTo>
                  <a:cubicBezTo>
                    <a:pt x="3990" y="526"/>
                    <a:pt x="3822" y="358"/>
                    <a:pt x="3633" y="358"/>
                  </a:cubicBezTo>
                  <a:lnTo>
                    <a:pt x="2457" y="358"/>
                  </a:lnTo>
                  <a:cubicBezTo>
                    <a:pt x="2457" y="169"/>
                    <a:pt x="2289" y="1"/>
                    <a:pt x="2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745;p57">
            <a:extLst>
              <a:ext uri="{FF2B5EF4-FFF2-40B4-BE49-F238E27FC236}">
                <a16:creationId xmlns:a16="http://schemas.microsoft.com/office/drawing/2014/main" id="{33FB7AB4-3787-44DF-975E-54C08B7532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05188" y="3066929"/>
            <a:ext cx="4583430" cy="11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Роль государства (органов власти) в процессе политической социализации в последние годы значительно усиливается. И именно она всё больше задаёт формат процесса политической социализации молодёжи, структурируя и направляя различные общественные и политические институты на выполнение этой роли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7"/>
          <p:cNvSpPr/>
          <p:nvPr/>
        </p:nvSpPr>
        <p:spPr>
          <a:xfrm>
            <a:off x="6538700" y="1915800"/>
            <a:ext cx="2605200" cy="3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7"/>
          <p:cNvSpPr txBox="1">
            <a:spLocks noGrp="1"/>
          </p:cNvSpPr>
          <p:nvPr>
            <p:ph type="subTitle" idx="1"/>
          </p:nvPr>
        </p:nvSpPr>
        <p:spPr>
          <a:xfrm>
            <a:off x="847380" y="2503050"/>
            <a:ext cx="3680700" cy="10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Нынешняя ситуация в стране дает молодёжи новые возможности для политической самореализации, раскрытия их потенциала и открывает простор для политического развития и деятельности</a:t>
            </a:r>
            <a:endParaRPr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06" name="Google Shape;506;p47"/>
          <p:cNvPicPr preferRelativeResize="0"/>
          <p:nvPr/>
        </p:nvPicPr>
        <p:blipFill rotWithShape="1">
          <a:blip r:embed="rId3">
            <a:alphaModFix/>
          </a:blip>
          <a:srcRect t="11075" b="1512"/>
          <a:stretch/>
        </p:blipFill>
        <p:spPr>
          <a:xfrm>
            <a:off x="5380638" y="572186"/>
            <a:ext cx="3050125" cy="399912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54;p41">
            <a:extLst>
              <a:ext uri="{FF2B5EF4-FFF2-40B4-BE49-F238E27FC236}">
                <a16:creationId xmlns:a16="http://schemas.microsoft.com/office/drawing/2014/main" id="{3F768F1C-4159-4C1F-BAFA-908F930BE8C6}"/>
              </a:ext>
            </a:extLst>
          </p:cNvPr>
          <p:cNvSpPr/>
          <p:nvPr/>
        </p:nvSpPr>
        <p:spPr>
          <a:xfrm>
            <a:off x="916744" y="572186"/>
            <a:ext cx="3541972" cy="9471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b="1" i="0" dirty="0"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Вывод</a:t>
            </a:r>
            <a:endParaRPr b="1" i="0" dirty="0"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1118805260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ities and Political Activism Thesis by Slidesgo">
  <a:themeElements>
    <a:clrScheme name="Simple Light">
      <a:dk1>
        <a:srgbClr val="040404"/>
      </a:dk1>
      <a:lt1>
        <a:srgbClr val="C2C2C2"/>
      </a:lt1>
      <a:dk2>
        <a:srgbClr val="EEEEEE"/>
      </a:dk2>
      <a:lt2>
        <a:srgbClr val="FFFFFF"/>
      </a:lt2>
      <a:accent1>
        <a:srgbClr val="EB9134"/>
      </a:accent1>
      <a:accent2>
        <a:srgbClr val="696B6D"/>
      </a:accent2>
      <a:accent3>
        <a:srgbClr val="363738"/>
      </a:accent3>
      <a:accent4>
        <a:srgbClr val="FFFFFF"/>
      </a:accent4>
      <a:accent5>
        <a:srgbClr val="FFFFFF"/>
      </a:accent5>
      <a:accent6>
        <a:srgbClr val="FFFFFF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Экран (16:9)</PresentationFormat>
  <Paragraphs>28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Bebas Neue</vt:lpstr>
      <vt:lpstr>Karla</vt:lpstr>
      <vt:lpstr>Segoe UI Semilight</vt:lpstr>
      <vt:lpstr>Centaur</vt:lpstr>
      <vt:lpstr>Libre Baskerville</vt:lpstr>
      <vt:lpstr>Celebrities and Political Activism Thesis by Slidesgo</vt:lpstr>
      <vt:lpstr>Особенности политической социализации современной российской молодежи</vt:lpstr>
      <vt:lpstr>Презентация PowerPoint</vt:lpstr>
      <vt:lpstr>Система образования</vt:lpstr>
      <vt:lpstr>Система образования</vt:lpstr>
      <vt:lpstr>Презентация PowerPoint</vt:lpstr>
      <vt:lpstr>СМИ</vt:lpstr>
      <vt:lpstr>Органы власти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политической социализации современной российской молодежи</dc:title>
  <cp:lastModifiedBy>Чернухин Виктор Сергеевич</cp:lastModifiedBy>
  <cp:revision>2</cp:revision>
  <dcterms:modified xsi:type="dcterms:W3CDTF">2022-04-25T11:17:01Z</dcterms:modified>
</cp:coreProperties>
</file>