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62" r:id="rId3"/>
    <p:sldId id="258" r:id="rId4"/>
    <p:sldId id="264" r:id="rId5"/>
    <p:sldId id="261" r:id="rId6"/>
    <p:sldId id="304" r:id="rId7"/>
    <p:sldId id="302" r:id="rId8"/>
    <p:sldId id="263" r:id="rId9"/>
    <p:sldId id="270" r:id="rId10"/>
    <p:sldId id="265" r:id="rId11"/>
  </p:sldIdLst>
  <p:sldSz cx="9144000" cy="5143500" type="screen16x9"/>
  <p:notesSz cx="6858000" cy="9144000"/>
  <p:embeddedFontLst>
    <p:embeddedFont>
      <p:font typeface="Yu Gothic UI Light" panose="020B0300000000000000" pitchFamily="34" charset="-128"/>
      <p:regular r:id="rId13"/>
    </p:embeddedFont>
    <p:embeddedFont>
      <p:font typeface="Inter" panose="020B0604020202020204" charset="0"/>
      <p:regular r:id="rId14"/>
      <p:bold r:id="rId15"/>
    </p:embeddedFont>
    <p:embeddedFont>
      <p:font typeface="Prata" panose="020B0604020202020204" charset="-52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7">
          <p15:clr>
            <a:srgbClr val="9AA0A6"/>
          </p15:clr>
        </p15:guide>
        <p15:guide id="2" orient="horz" pos="337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900">
          <p15:clr>
            <a:srgbClr val="9AA0A6"/>
          </p15:clr>
        </p15:guide>
        <p15:guide id="5" orient="horz" pos="61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2C5D66-973C-4AF8-BB7F-D8A5B78FCEF5}">
  <a:tblStyle styleId="{812C5D66-973C-4AF8-BB7F-D8A5B78FCE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pos="457"/>
        <p:guide orient="horz" pos="337"/>
        <p:guide pos="5311"/>
        <p:guide orient="horz" pos="2900"/>
        <p:guide orient="horz" pos="6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fe098f78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fe098f78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599b788b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599b788b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599b788b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599b788b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599b788b3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599b788b3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599b788b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599b788b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fe098f78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fe098f78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615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599b788b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599b788b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564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fe098f78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cfe098f78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0599b788b3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0599b788b3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48050" y="1341913"/>
            <a:ext cx="5247900" cy="21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48050" y="3277180"/>
            <a:ext cx="52479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961" y="-171325"/>
            <a:ext cx="3280355" cy="2368823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69683" y="-104125"/>
            <a:ext cx="3280355" cy="2368823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0"/>
            <a:ext cx="2628292" cy="1897953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0"/>
            <a:ext cx="2433187" cy="795858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-18938" y="3719234"/>
            <a:ext cx="2843889" cy="1449828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157903" y="2692117"/>
            <a:ext cx="3194345" cy="2604061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968578" y="2739442"/>
            <a:ext cx="3194345" cy="2604061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973945" y="3383916"/>
            <a:ext cx="2170050" cy="1769046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363111" y="3725722"/>
            <a:ext cx="1780885" cy="1416115"/>
          </a:xfrm>
          <a:custGeom>
            <a:avLst/>
            <a:gdLst/>
            <a:ahLst/>
            <a:cxnLst/>
            <a:rect l="l" t="t" r="r" b="b"/>
            <a:pathLst>
              <a:path w="39712" h="31578" extrusionOk="0">
                <a:moveTo>
                  <a:pt x="1" y="31577"/>
                </a:moveTo>
                <a:cubicBezTo>
                  <a:pt x="7759" y="21114"/>
                  <a:pt x="20570" y="29981"/>
                  <a:pt x="28478" y="20945"/>
                </a:cubicBezTo>
                <a:cubicBezTo>
                  <a:pt x="34827" y="13713"/>
                  <a:pt x="27332" y="2856"/>
                  <a:pt x="39711" y="1"/>
                </a:cubicBezTo>
                <a:lnTo>
                  <a:pt x="39711" y="31577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flipH="1">
            <a:off x="7195832" y="-18925"/>
            <a:ext cx="1957617" cy="1595141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/>
          <p:nvPr/>
        </p:nvSpPr>
        <p:spPr>
          <a:xfrm rot="10800000" flipH="1">
            <a:off x="-32335" y="4079975"/>
            <a:ext cx="3366714" cy="1101234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-21726" y="-123600"/>
            <a:ext cx="2937849" cy="2121492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5"/>
          <p:cNvSpPr/>
          <p:nvPr/>
        </p:nvSpPr>
        <p:spPr>
          <a:xfrm rot="5400000">
            <a:off x="7034920" y="214780"/>
            <a:ext cx="2394726" cy="1903364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6775099" y="3234450"/>
            <a:ext cx="2457365" cy="2003268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/>
          <p:nvPr/>
        </p:nvSpPr>
        <p:spPr>
          <a:xfrm rot="-5400000">
            <a:off x="-624443" y="2405044"/>
            <a:ext cx="3280355" cy="2368823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"/>
          <p:cNvSpPr/>
          <p:nvPr/>
        </p:nvSpPr>
        <p:spPr>
          <a:xfrm rot="-5400000">
            <a:off x="-557243" y="2755766"/>
            <a:ext cx="3280355" cy="2368823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6"/>
          <p:cNvSpPr/>
          <p:nvPr/>
        </p:nvSpPr>
        <p:spPr>
          <a:xfrm rot="-5400000">
            <a:off x="-362521" y="2947549"/>
            <a:ext cx="2628292" cy="1897953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6"/>
          <p:cNvSpPr/>
          <p:nvPr/>
        </p:nvSpPr>
        <p:spPr>
          <a:xfrm rot="-5400000">
            <a:off x="-816016" y="3596149"/>
            <a:ext cx="2433187" cy="795858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6"/>
          <p:cNvSpPr/>
          <p:nvPr/>
        </p:nvSpPr>
        <p:spPr>
          <a:xfrm rot="10800000">
            <a:off x="-3" y="0"/>
            <a:ext cx="2843889" cy="1449828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  <a:effectLst>
            <a:outerShdw blurRad="57150" dist="38100" dir="88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"/>
          <p:cNvSpPr/>
          <p:nvPr/>
        </p:nvSpPr>
        <p:spPr>
          <a:xfrm rot="-5400000">
            <a:off x="6426069" y="24290"/>
            <a:ext cx="3194345" cy="2604061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6"/>
          <p:cNvSpPr/>
          <p:nvPr/>
        </p:nvSpPr>
        <p:spPr>
          <a:xfrm rot="-5400000">
            <a:off x="6473394" y="213615"/>
            <a:ext cx="3194345" cy="2604061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6"/>
          <p:cNvSpPr/>
          <p:nvPr/>
        </p:nvSpPr>
        <p:spPr>
          <a:xfrm rot="-5400000">
            <a:off x="7212507" y="137904"/>
            <a:ext cx="2170050" cy="1769046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6"/>
          <p:cNvSpPr/>
          <p:nvPr/>
        </p:nvSpPr>
        <p:spPr>
          <a:xfrm rot="-5400000">
            <a:off x="7572431" y="119785"/>
            <a:ext cx="1780885" cy="1416115"/>
          </a:xfrm>
          <a:custGeom>
            <a:avLst/>
            <a:gdLst/>
            <a:ahLst/>
            <a:cxnLst/>
            <a:rect l="l" t="t" r="r" b="b"/>
            <a:pathLst>
              <a:path w="39712" h="31578" extrusionOk="0">
                <a:moveTo>
                  <a:pt x="1" y="31577"/>
                </a:moveTo>
                <a:cubicBezTo>
                  <a:pt x="7759" y="21114"/>
                  <a:pt x="20570" y="29981"/>
                  <a:pt x="28478" y="20945"/>
                </a:cubicBezTo>
                <a:cubicBezTo>
                  <a:pt x="34827" y="13713"/>
                  <a:pt x="27332" y="2856"/>
                  <a:pt x="39711" y="1"/>
                </a:cubicBezTo>
                <a:lnTo>
                  <a:pt x="39711" y="31577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6"/>
          <p:cNvSpPr/>
          <p:nvPr/>
        </p:nvSpPr>
        <p:spPr>
          <a:xfrm rot="10800000">
            <a:off x="5656320" y="4033614"/>
            <a:ext cx="3487676" cy="1140765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/>
          <p:nvPr/>
        </p:nvSpPr>
        <p:spPr>
          <a:xfrm rot="10800000" flipH="1">
            <a:off x="-172025" y="3290461"/>
            <a:ext cx="2414094" cy="1918758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 rot="-5400000">
            <a:off x="6983124" y="-127093"/>
            <a:ext cx="2287283" cy="2083331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 rot="10800000" flipH="1">
            <a:off x="-10159" y="3290461"/>
            <a:ext cx="2414094" cy="1918758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 rot="-5400000">
            <a:off x="7050915" y="9883"/>
            <a:ext cx="2216366" cy="2018716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7239774" y="3896825"/>
            <a:ext cx="1918783" cy="1256580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  <a:effectLst>
            <a:outerShdw blurRad="57150" dist="28575" dir="11700000" algn="bl" rotWithShape="0">
              <a:srgbClr val="000000">
                <a:alpha val="4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-5400000" flipH="1">
            <a:off x="-143597" y="137319"/>
            <a:ext cx="1603403" cy="1306513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/>
          <p:nvPr/>
        </p:nvSpPr>
        <p:spPr>
          <a:xfrm rot="-5400000" flipH="1">
            <a:off x="-156958" y="156950"/>
            <a:ext cx="1529903" cy="1215990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 flipH="1">
            <a:off x="-18938" y="3719234"/>
            <a:ext cx="2843889" cy="1449828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 rot="10800000">
            <a:off x="7156615" y="4503850"/>
            <a:ext cx="2038435" cy="666740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38100" dir="19140000" algn="bl" rotWithShape="0">
              <a:srgbClr val="000000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7195832" y="-18925"/>
            <a:ext cx="1957617" cy="1595141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2385600" y="1560550"/>
            <a:ext cx="4372800" cy="2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4" name="Google Shape;64;p7"/>
          <p:cNvSpPr/>
          <p:nvPr/>
        </p:nvSpPr>
        <p:spPr>
          <a:xfrm rot="10800000" flipH="1">
            <a:off x="6357950" y="-6653"/>
            <a:ext cx="2829480" cy="2249854"/>
          </a:xfrm>
          <a:custGeom>
            <a:avLst/>
            <a:gdLst/>
            <a:ahLst/>
            <a:cxnLst/>
            <a:rect l="l" t="t" r="r" b="b"/>
            <a:pathLst>
              <a:path w="39712" h="31578" extrusionOk="0">
                <a:moveTo>
                  <a:pt x="1" y="31577"/>
                </a:moveTo>
                <a:cubicBezTo>
                  <a:pt x="7759" y="21114"/>
                  <a:pt x="20570" y="29981"/>
                  <a:pt x="28478" y="20945"/>
                </a:cubicBezTo>
                <a:cubicBezTo>
                  <a:pt x="34827" y="13713"/>
                  <a:pt x="27332" y="2856"/>
                  <a:pt x="39711" y="1"/>
                </a:cubicBezTo>
                <a:lnTo>
                  <a:pt x="39711" y="31577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57150" dir="63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/>
          <p:nvPr/>
        </p:nvSpPr>
        <p:spPr>
          <a:xfrm rot="10800000" flipH="1">
            <a:off x="-24147" y="4220978"/>
            <a:ext cx="2903304" cy="949626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20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 rot="10800000">
            <a:off x="-53538" y="-15350"/>
            <a:ext cx="2843889" cy="1449828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 rot="10800000">
            <a:off x="7237432" y="3577496"/>
            <a:ext cx="1957617" cy="1595141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2564250" y="1521300"/>
            <a:ext cx="40155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8"/>
          <p:cNvSpPr/>
          <p:nvPr/>
        </p:nvSpPr>
        <p:spPr>
          <a:xfrm rot="5400000">
            <a:off x="-235630" y="2422289"/>
            <a:ext cx="3137449" cy="2857860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 rot="5400000">
            <a:off x="-231321" y="2323090"/>
            <a:ext cx="3040210" cy="2769143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 rot="5400000">
            <a:off x="-167458" y="2871836"/>
            <a:ext cx="2404621" cy="2211736"/>
          </a:xfrm>
          <a:custGeom>
            <a:avLst/>
            <a:gdLst/>
            <a:ahLst/>
            <a:cxnLst/>
            <a:rect l="l" t="t" r="r" b="b"/>
            <a:pathLst>
              <a:path w="66610" h="47695" extrusionOk="0">
                <a:moveTo>
                  <a:pt x="0" y="47695"/>
                </a:moveTo>
                <a:cubicBezTo>
                  <a:pt x="3757" y="34320"/>
                  <a:pt x="28158" y="30770"/>
                  <a:pt x="40236" y="32385"/>
                </a:cubicBezTo>
                <a:cubicBezTo>
                  <a:pt x="55978" y="34508"/>
                  <a:pt x="59810" y="29887"/>
                  <a:pt x="58739" y="17846"/>
                </a:cubicBezTo>
                <a:cubicBezTo>
                  <a:pt x="57762" y="6914"/>
                  <a:pt x="66610" y="8304"/>
                  <a:pt x="66610" y="1"/>
                </a:cubicBezTo>
                <a:lnTo>
                  <a:pt x="66610" y="47601"/>
                </a:lnTo>
                <a:lnTo>
                  <a:pt x="10707" y="4760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 rot="5400000">
            <a:off x="-488796" y="3176955"/>
            <a:ext cx="2420902" cy="1585383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 rot="10800000">
            <a:off x="-18865" y="-18913"/>
            <a:ext cx="1868217" cy="1523087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/>
          <p:nvPr/>
        </p:nvSpPr>
        <p:spPr>
          <a:xfrm flipH="1">
            <a:off x="6002447" y="-107320"/>
            <a:ext cx="3394631" cy="2698103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/>
          <p:nvPr/>
        </p:nvSpPr>
        <p:spPr>
          <a:xfrm flipH="1">
            <a:off x="5774835" y="-107320"/>
            <a:ext cx="3394631" cy="2698103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/>
          <p:nvPr/>
        </p:nvSpPr>
        <p:spPr>
          <a:xfrm flipH="1">
            <a:off x="6528165" y="-27465"/>
            <a:ext cx="2620198" cy="2135036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flipH="1">
            <a:off x="6997082" y="-27465"/>
            <a:ext cx="2151280" cy="1709870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rot="10800000">
            <a:off x="7289382" y="3802150"/>
            <a:ext cx="1883724" cy="1360283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1143475" y="1509616"/>
            <a:ext cx="68571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1810256" y="2398768"/>
            <a:ext cx="5523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9"/>
          <p:cNvSpPr/>
          <p:nvPr/>
        </p:nvSpPr>
        <p:spPr>
          <a:xfrm flipH="1">
            <a:off x="-288109" y="2487550"/>
            <a:ext cx="3526058" cy="2874379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 flipH="1">
            <a:off x="-40641" y="2739442"/>
            <a:ext cx="3194345" cy="2604061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9"/>
          <p:cNvSpPr/>
          <p:nvPr/>
        </p:nvSpPr>
        <p:spPr>
          <a:xfrm flipH="1">
            <a:off x="-21713" y="3383916"/>
            <a:ext cx="2170050" cy="1769046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836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"/>
          <p:cNvSpPr/>
          <p:nvPr/>
        </p:nvSpPr>
        <p:spPr>
          <a:xfrm flipH="1">
            <a:off x="-21714" y="3725722"/>
            <a:ext cx="1780885" cy="1416115"/>
          </a:xfrm>
          <a:custGeom>
            <a:avLst/>
            <a:gdLst/>
            <a:ahLst/>
            <a:cxnLst/>
            <a:rect l="l" t="t" r="r" b="b"/>
            <a:pathLst>
              <a:path w="39712" h="31578" extrusionOk="0">
                <a:moveTo>
                  <a:pt x="1" y="31577"/>
                </a:moveTo>
                <a:cubicBezTo>
                  <a:pt x="7759" y="21114"/>
                  <a:pt x="20570" y="29981"/>
                  <a:pt x="28478" y="20945"/>
                </a:cubicBezTo>
                <a:cubicBezTo>
                  <a:pt x="34827" y="13713"/>
                  <a:pt x="27332" y="2856"/>
                  <a:pt x="39711" y="1"/>
                </a:cubicBezTo>
                <a:lnTo>
                  <a:pt x="39711" y="31577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836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5400000" flipH="1">
            <a:off x="-156958" y="156950"/>
            <a:ext cx="1529903" cy="1215990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 flipH="1">
            <a:off x="6339340" y="-36609"/>
            <a:ext cx="3377841" cy="2439221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 flipH="1">
            <a:off x="6186895" y="-104125"/>
            <a:ext cx="3280355" cy="2368823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 flipH="1">
            <a:off x="6512921" y="0"/>
            <a:ext cx="2628292" cy="1897953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6708027" y="0"/>
            <a:ext cx="2433187" cy="795858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rot="10800000">
            <a:off x="7156615" y="4503850"/>
            <a:ext cx="2038435" cy="666740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2"/>
          </p:nvPr>
        </p:nvSpPr>
        <p:spPr>
          <a:xfrm>
            <a:off x="1708464" y="1573674"/>
            <a:ext cx="26829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1708464" y="1941105"/>
            <a:ext cx="2682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3" hasCustomPrompt="1"/>
          </p:nvPr>
        </p:nvSpPr>
        <p:spPr>
          <a:xfrm>
            <a:off x="740690" y="1706200"/>
            <a:ext cx="8916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4"/>
          </p:nvPr>
        </p:nvSpPr>
        <p:spPr>
          <a:xfrm>
            <a:off x="5720408" y="1573674"/>
            <a:ext cx="26829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5"/>
          </p:nvPr>
        </p:nvSpPr>
        <p:spPr>
          <a:xfrm>
            <a:off x="5720408" y="1941105"/>
            <a:ext cx="2682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6" hasCustomPrompt="1"/>
          </p:nvPr>
        </p:nvSpPr>
        <p:spPr>
          <a:xfrm>
            <a:off x="4752790" y="1706200"/>
            <a:ext cx="8916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7"/>
          </p:nvPr>
        </p:nvSpPr>
        <p:spPr>
          <a:xfrm>
            <a:off x="1708464" y="3220945"/>
            <a:ext cx="26829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8"/>
          </p:nvPr>
        </p:nvSpPr>
        <p:spPr>
          <a:xfrm>
            <a:off x="1708464" y="3588376"/>
            <a:ext cx="2682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9" hasCustomPrompt="1"/>
          </p:nvPr>
        </p:nvSpPr>
        <p:spPr>
          <a:xfrm>
            <a:off x="740690" y="3353475"/>
            <a:ext cx="8916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3"/>
          </p:nvPr>
        </p:nvSpPr>
        <p:spPr>
          <a:xfrm>
            <a:off x="5720410" y="3220945"/>
            <a:ext cx="26829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4"/>
          </p:nvPr>
        </p:nvSpPr>
        <p:spPr>
          <a:xfrm>
            <a:off x="5720408" y="3588376"/>
            <a:ext cx="2682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2790" y="3353475"/>
            <a:ext cx="8916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/>
          <p:nvPr/>
        </p:nvSpPr>
        <p:spPr>
          <a:xfrm rot="10800000">
            <a:off x="-20671" y="-189716"/>
            <a:ext cx="2575921" cy="2099916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/>
          <p:nvPr/>
        </p:nvSpPr>
        <p:spPr>
          <a:xfrm rot="10800000">
            <a:off x="-3637" y="-16788"/>
            <a:ext cx="1970925" cy="1606717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2088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 rot="10800000">
            <a:off x="-3628" y="-6676"/>
            <a:ext cx="1617470" cy="1286172"/>
          </a:xfrm>
          <a:custGeom>
            <a:avLst/>
            <a:gdLst/>
            <a:ahLst/>
            <a:cxnLst/>
            <a:rect l="l" t="t" r="r" b="b"/>
            <a:pathLst>
              <a:path w="39712" h="31578" extrusionOk="0">
                <a:moveTo>
                  <a:pt x="1" y="31577"/>
                </a:moveTo>
                <a:cubicBezTo>
                  <a:pt x="7759" y="21114"/>
                  <a:pt x="20570" y="29981"/>
                  <a:pt x="28478" y="20945"/>
                </a:cubicBezTo>
                <a:cubicBezTo>
                  <a:pt x="34827" y="13713"/>
                  <a:pt x="27332" y="2856"/>
                  <a:pt x="39711" y="1"/>
                </a:cubicBezTo>
                <a:lnTo>
                  <a:pt x="39711" y="31577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2088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 rot="10800000" flipH="1">
            <a:off x="-11290" y="3577496"/>
            <a:ext cx="1957617" cy="1595141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 rot="10800000">
            <a:off x="6720003" y="3273286"/>
            <a:ext cx="2748197" cy="1984539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 rot="10800000">
            <a:off x="6993162" y="3580555"/>
            <a:ext cx="2201887" cy="1590035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9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 rot="10800000">
            <a:off x="7156615" y="4503850"/>
            <a:ext cx="2038435" cy="666740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9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 rot="10800000" flipH="1">
            <a:off x="6317208" y="-15350"/>
            <a:ext cx="2843889" cy="1449828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1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/>
          </p:cNvSpPr>
          <p:nvPr>
            <p:ph type="title"/>
          </p:nvPr>
        </p:nvSpPr>
        <p:spPr>
          <a:xfrm>
            <a:off x="2105188" y="2787375"/>
            <a:ext cx="4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1"/>
          </p:nvPr>
        </p:nvSpPr>
        <p:spPr>
          <a:xfrm>
            <a:off x="2105310" y="1783450"/>
            <a:ext cx="4933500" cy="10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4" name="Google Shape;184;p17"/>
          <p:cNvSpPr/>
          <p:nvPr/>
        </p:nvSpPr>
        <p:spPr>
          <a:xfrm rot="10800000" flipH="1">
            <a:off x="-21713" y="4503850"/>
            <a:ext cx="2038435" cy="666740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-21726" y="-123600"/>
            <a:ext cx="2937849" cy="2121492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-21727" y="0"/>
            <a:ext cx="2628292" cy="1897953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/>
          <p:nvPr/>
        </p:nvSpPr>
        <p:spPr>
          <a:xfrm rot="5400000">
            <a:off x="7800391" y="136645"/>
            <a:ext cx="1529903" cy="1215990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6775099" y="3234450"/>
            <a:ext cx="2457365" cy="2003268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7025000" y="3383916"/>
            <a:ext cx="2170050" cy="1769046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4680000" algn="bl" rotWithShape="0">
              <a:schemeClr val="dk1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A2A2A"/>
            </a:gs>
            <a:gs pos="37000">
              <a:srgbClr val="151515"/>
            </a:gs>
            <a:gs pos="100000">
              <a:srgbClr val="15151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3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ctrTitle"/>
          </p:nvPr>
        </p:nvSpPr>
        <p:spPr>
          <a:xfrm>
            <a:off x="661012" y="1431280"/>
            <a:ext cx="7821976" cy="21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Сущность и отличительные черты политики как общественного явления </a:t>
            </a:r>
            <a:endParaRPr sz="3600" dirty="0"/>
          </a:p>
        </p:txBody>
      </p:sp>
      <p:sp>
        <p:nvSpPr>
          <p:cNvPr id="293" name="Google Shape;293;p30"/>
          <p:cNvSpPr txBox="1">
            <a:spLocks noGrp="1"/>
          </p:cNvSpPr>
          <p:nvPr>
            <p:ph type="subTitle" idx="1"/>
          </p:nvPr>
        </p:nvSpPr>
        <p:spPr>
          <a:xfrm>
            <a:off x="1948050" y="3277180"/>
            <a:ext cx="52479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Светличная Алина</a:t>
            </a:r>
            <a:endParaRPr sz="16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>
            <a:spLocks noGrp="1"/>
          </p:cNvSpPr>
          <p:nvPr>
            <p:ph type="title"/>
          </p:nvPr>
        </p:nvSpPr>
        <p:spPr>
          <a:xfrm>
            <a:off x="2025763" y="1521300"/>
            <a:ext cx="5092473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title"/>
          </p:nvPr>
        </p:nvSpPr>
        <p:spPr>
          <a:xfrm>
            <a:off x="2105188" y="2787375"/>
            <a:ext cx="4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ru-RU" dirty="0"/>
              <a:t>Аристотель</a:t>
            </a:r>
            <a:endParaRPr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subTitle" idx="1"/>
          </p:nvPr>
        </p:nvSpPr>
        <p:spPr>
          <a:xfrm>
            <a:off x="2105310" y="1783450"/>
            <a:ext cx="4933500" cy="10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“</a:t>
            </a:r>
            <a:r>
              <a:rPr lang="ru-RU" sz="24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Человек по природе своей есть существо Политическое</a:t>
            </a:r>
            <a:r>
              <a:rPr lang="en-US" sz="2400" dirty="0"/>
              <a:t>”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/>
          <p:nvPr/>
        </p:nvSpPr>
        <p:spPr>
          <a:xfrm>
            <a:off x="391646" y="1633793"/>
            <a:ext cx="814200" cy="814200"/>
          </a:xfrm>
          <a:prstGeom prst="ellipse">
            <a:avLst/>
          </a:prstGeom>
          <a:gradFill>
            <a:gsLst>
              <a:gs pos="0">
                <a:srgbClr val="373737"/>
              </a:gs>
              <a:gs pos="37000">
                <a:srgbClr val="151515"/>
              </a:gs>
              <a:gs pos="100000">
                <a:srgbClr val="15151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2"/>
          <p:cNvSpPr/>
          <p:nvPr/>
        </p:nvSpPr>
        <p:spPr>
          <a:xfrm>
            <a:off x="2690619" y="3289725"/>
            <a:ext cx="814200" cy="814200"/>
          </a:xfrm>
          <a:prstGeom prst="ellipse">
            <a:avLst/>
          </a:prstGeom>
          <a:gradFill>
            <a:gsLst>
              <a:gs pos="0">
                <a:srgbClr val="373737"/>
              </a:gs>
              <a:gs pos="37000">
                <a:srgbClr val="151515"/>
              </a:gs>
              <a:gs pos="100000">
                <a:srgbClr val="15151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2"/>
          <p:cNvSpPr/>
          <p:nvPr/>
        </p:nvSpPr>
        <p:spPr>
          <a:xfrm>
            <a:off x="8141888" y="1618224"/>
            <a:ext cx="814200" cy="814200"/>
          </a:xfrm>
          <a:prstGeom prst="ellipse">
            <a:avLst/>
          </a:prstGeom>
          <a:gradFill>
            <a:gsLst>
              <a:gs pos="0">
                <a:srgbClr val="373737"/>
              </a:gs>
              <a:gs pos="37000">
                <a:srgbClr val="151515"/>
              </a:gs>
              <a:gs pos="100000">
                <a:srgbClr val="15151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title"/>
          </p:nvPr>
        </p:nvSpPr>
        <p:spPr>
          <a:xfrm>
            <a:off x="713250" y="52492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Сущность политики</a:t>
            </a:r>
            <a:endParaRPr dirty="0"/>
          </a:p>
        </p:txBody>
      </p:sp>
      <p:sp>
        <p:nvSpPr>
          <p:cNvPr id="309" name="Google Shape;309;p32"/>
          <p:cNvSpPr txBox="1">
            <a:spLocks noGrp="1"/>
          </p:cNvSpPr>
          <p:nvPr>
            <p:ph type="title" idx="2"/>
          </p:nvPr>
        </p:nvSpPr>
        <p:spPr>
          <a:xfrm>
            <a:off x="1205846" y="1355824"/>
            <a:ext cx="2969547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На обыденном уровне</a:t>
            </a:r>
            <a:endParaRPr sz="2000" dirty="0"/>
          </a:p>
        </p:txBody>
      </p:sp>
      <p:sp>
        <p:nvSpPr>
          <p:cNvPr id="310" name="Google Shape;310;p32"/>
          <p:cNvSpPr txBox="1">
            <a:spLocks noGrp="1"/>
          </p:cNvSpPr>
          <p:nvPr>
            <p:ph type="subTitle" idx="1"/>
          </p:nvPr>
        </p:nvSpPr>
        <p:spPr>
          <a:xfrm>
            <a:off x="1205846" y="1934974"/>
            <a:ext cx="3387118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Обыденное сознание рисует «естественную» картину политики на основе индивидуального эмпирического опыта и традиционно сложившихся идей, обычаев, стереотипов. </a:t>
            </a:r>
            <a:endParaRPr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11" name="Google Shape;311;p32"/>
          <p:cNvSpPr txBox="1">
            <a:spLocks noGrp="1"/>
          </p:cNvSpPr>
          <p:nvPr>
            <p:ph type="title" idx="3"/>
          </p:nvPr>
        </p:nvSpPr>
        <p:spPr>
          <a:xfrm>
            <a:off x="352397" y="1745724"/>
            <a:ext cx="8916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2" name="Google Shape;312;p32"/>
          <p:cNvSpPr txBox="1">
            <a:spLocks noGrp="1"/>
          </p:cNvSpPr>
          <p:nvPr>
            <p:ph type="title" idx="4"/>
          </p:nvPr>
        </p:nvSpPr>
        <p:spPr>
          <a:xfrm>
            <a:off x="4989593" y="1355828"/>
            <a:ext cx="3185926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На научно-теоретическом уровне</a:t>
            </a:r>
            <a:endParaRPr sz="2000" dirty="0"/>
          </a:p>
        </p:txBody>
      </p:sp>
      <p:sp>
        <p:nvSpPr>
          <p:cNvPr id="313" name="Google Shape;313;p32"/>
          <p:cNvSpPr txBox="1">
            <a:spLocks noGrp="1"/>
          </p:cNvSpPr>
          <p:nvPr>
            <p:ph type="subTitle" idx="5"/>
          </p:nvPr>
        </p:nvSpPr>
        <p:spPr>
          <a:xfrm>
            <a:off x="4791477" y="1930980"/>
            <a:ext cx="3387118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Специфика этого уровня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состоит в рационально-критическом осмыслении политической действительности и создании такой картины мира политики, которая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описывала бы и объясняла данное явление в целом. </a:t>
            </a:r>
            <a:endParaRPr lang="en-US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14" name="Google Shape;314;p32"/>
          <p:cNvSpPr txBox="1">
            <a:spLocks noGrp="1"/>
          </p:cNvSpPr>
          <p:nvPr>
            <p:ph type="title" idx="6"/>
          </p:nvPr>
        </p:nvSpPr>
        <p:spPr>
          <a:xfrm>
            <a:off x="8103188" y="1729080"/>
            <a:ext cx="8916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5" name="Google Shape;315;p32"/>
          <p:cNvSpPr txBox="1">
            <a:spLocks noGrp="1"/>
          </p:cNvSpPr>
          <p:nvPr>
            <p:ph type="title" idx="7"/>
          </p:nvPr>
        </p:nvSpPr>
        <p:spPr>
          <a:xfrm>
            <a:off x="2855475" y="3270767"/>
            <a:ext cx="3872004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На уровне технологического отражения</a:t>
            </a:r>
            <a:endParaRPr sz="2000" dirty="0"/>
          </a:p>
        </p:txBody>
      </p:sp>
      <p:sp>
        <p:nvSpPr>
          <p:cNvPr id="316" name="Google Shape;316;p32"/>
          <p:cNvSpPr txBox="1">
            <a:spLocks noGrp="1"/>
          </p:cNvSpPr>
          <p:nvPr>
            <p:ph type="subTitle" idx="8"/>
          </p:nvPr>
        </p:nvSpPr>
        <p:spPr>
          <a:xfrm>
            <a:off x="3060790" y="4103925"/>
            <a:ext cx="3384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Этот уровень существенно влияет на методы формирования и развития такого рода знаний, способы их организации и формы воплощения. </a:t>
            </a:r>
            <a:endParaRPr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17" name="Google Shape;317;p32"/>
          <p:cNvSpPr txBox="1">
            <a:spLocks noGrp="1"/>
          </p:cNvSpPr>
          <p:nvPr>
            <p:ph type="title" idx="9"/>
          </p:nvPr>
        </p:nvSpPr>
        <p:spPr>
          <a:xfrm>
            <a:off x="2651919" y="3417225"/>
            <a:ext cx="8916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/>
          <p:nvPr/>
        </p:nvSpPr>
        <p:spPr>
          <a:xfrm>
            <a:off x="742475" y="2053518"/>
            <a:ext cx="1353300" cy="400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A2A2A"/>
              </a:gs>
              <a:gs pos="37000">
                <a:srgbClr val="151515"/>
              </a:gs>
              <a:gs pos="100000">
                <a:srgbClr val="15151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8"/>
          <p:cNvSpPr/>
          <p:nvPr/>
        </p:nvSpPr>
        <p:spPr>
          <a:xfrm>
            <a:off x="742475" y="2538070"/>
            <a:ext cx="1353300" cy="400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A2A2A"/>
              </a:gs>
              <a:gs pos="37000">
                <a:srgbClr val="151515"/>
              </a:gs>
              <a:gs pos="100000">
                <a:srgbClr val="15151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8"/>
          <p:cNvSpPr/>
          <p:nvPr/>
        </p:nvSpPr>
        <p:spPr>
          <a:xfrm>
            <a:off x="742475" y="3022635"/>
            <a:ext cx="1353300" cy="400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A2A2A"/>
              </a:gs>
              <a:gs pos="37000">
                <a:srgbClr val="151515"/>
              </a:gs>
              <a:gs pos="100000">
                <a:srgbClr val="15151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Происхождение слова </a:t>
            </a:r>
            <a:r>
              <a:rPr lang="en-US" dirty="0"/>
              <a:t>“</a:t>
            </a:r>
            <a:r>
              <a:rPr lang="ru-RU" dirty="0"/>
              <a:t>политика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396" name="Google Shape;396;p38"/>
          <p:cNvSpPr txBox="1"/>
          <p:nvPr/>
        </p:nvSpPr>
        <p:spPr>
          <a:xfrm>
            <a:off x="713225" y="2061446"/>
            <a:ext cx="141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01</a:t>
            </a:r>
            <a:endParaRPr sz="2000" dirty="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713225" y="2538058"/>
            <a:ext cx="141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02</a:t>
            </a:r>
            <a:endParaRPr sz="1800" dirty="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713225" y="3022623"/>
            <a:ext cx="141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03</a:t>
            </a:r>
            <a:endParaRPr sz="1800" dirty="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407" name="Google Shape;407;p38"/>
          <p:cNvCxnSpPr>
            <a:stCxn id="389" idx="3"/>
          </p:cNvCxnSpPr>
          <p:nvPr/>
        </p:nvCxnSpPr>
        <p:spPr>
          <a:xfrm>
            <a:off x="2095775" y="2253618"/>
            <a:ext cx="6167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38"/>
          <p:cNvCxnSpPr>
            <a:stCxn id="390" idx="3"/>
          </p:cNvCxnSpPr>
          <p:nvPr/>
        </p:nvCxnSpPr>
        <p:spPr>
          <a:xfrm>
            <a:off x="2095775" y="2738170"/>
            <a:ext cx="62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38"/>
          <p:cNvCxnSpPr>
            <a:stCxn id="391" idx="3"/>
          </p:cNvCxnSpPr>
          <p:nvPr/>
        </p:nvCxnSpPr>
        <p:spPr>
          <a:xfrm>
            <a:off x="2095775" y="3222735"/>
            <a:ext cx="62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38"/>
          <p:cNvSpPr txBox="1"/>
          <p:nvPr/>
        </p:nvSpPr>
        <p:spPr>
          <a:xfrm>
            <a:off x="2095775" y="1900716"/>
            <a:ext cx="6167399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Inter"/>
                <a:sym typeface="Inter"/>
              </a:rPr>
              <a:t>«politeia»</a:t>
            </a:r>
            <a:r>
              <a:rPr lang="ru-RU" sz="2000" dirty="0">
                <a:solidFill>
                  <a:schemeClr val="lt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Inter"/>
                <a:sym typeface="Inter"/>
              </a:rPr>
              <a:t> - конституция</a:t>
            </a:r>
            <a:endParaRPr lang="en-US" sz="2000" dirty="0">
              <a:solidFill>
                <a:schemeClr val="lt1"/>
              </a:solidFill>
              <a:latin typeface="Yu Gothic UI Light" panose="020B0300000000000000" pitchFamily="34" charset="-128"/>
              <a:ea typeface="Yu Gothic UI Light" panose="020B0300000000000000" pitchFamily="34" charset="-128"/>
              <a:cs typeface="Inter"/>
              <a:sym typeface="Inter"/>
            </a:endParaRPr>
          </a:p>
        </p:txBody>
      </p:sp>
      <p:sp>
        <p:nvSpPr>
          <p:cNvPr id="39" name="Google Shape;414;p38">
            <a:extLst>
              <a:ext uri="{FF2B5EF4-FFF2-40B4-BE49-F238E27FC236}">
                <a16:creationId xmlns:a16="http://schemas.microsoft.com/office/drawing/2014/main" id="{41939A84-3D30-46D8-99A5-93351356201D}"/>
              </a:ext>
            </a:extLst>
          </p:cNvPr>
          <p:cNvSpPr txBox="1"/>
          <p:nvPr/>
        </p:nvSpPr>
        <p:spPr>
          <a:xfrm>
            <a:off x="2029672" y="2383641"/>
            <a:ext cx="6413048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Inter"/>
                <a:sym typeface="Inter"/>
              </a:rPr>
              <a:t>«</a:t>
            </a:r>
            <a:r>
              <a:rPr lang="en-US" sz="2000" dirty="0" err="1">
                <a:solidFill>
                  <a:schemeClr val="lt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Inter"/>
                <a:sym typeface="Inter"/>
              </a:rPr>
              <a:t>politike</a:t>
            </a:r>
            <a:r>
              <a:rPr lang="en-US" sz="2000" dirty="0">
                <a:solidFill>
                  <a:schemeClr val="lt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Inter"/>
                <a:sym typeface="Inter"/>
              </a:rPr>
              <a:t>»</a:t>
            </a:r>
            <a:r>
              <a:rPr lang="ru-RU" sz="2000" dirty="0">
                <a:solidFill>
                  <a:schemeClr val="lt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Inter"/>
                <a:sym typeface="Inter"/>
              </a:rPr>
              <a:t> - искусство отправления государственных дел</a:t>
            </a:r>
            <a:endParaRPr lang="en-US" sz="2000" dirty="0">
              <a:solidFill>
                <a:schemeClr val="lt1"/>
              </a:solidFill>
              <a:latin typeface="Yu Gothic UI Light" panose="020B0300000000000000" pitchFamily="34" charset="-128"/>
              <a:ea typeface="Yu Gothic UI Light" panose="020B0300000000000000" pitchFamily="34" charset="-128"/>
              <a:cs typeface="Inter"/>
              <a:sym typeface="Inter"/>
            </a:endParaRPr>
          </a:p>
        </p:txBody>
      </p:sp>
      <p:sp>
        <p:nvSpPr>
          <p:cNvPr id="40" name="Google Shape;414;p38">
            <a:extLst>
              <a:ext uri="{FF2B5EF4-FFF2-40B4-BE49-F238E27FC236}">
                <a16:creationId xmlns:a16="http://schemas.microsoft.com/office/drawing/2014/main" id="{944310A9-85D7-4A8E-8AF5-A71F3D15C447}"/>
              </a:ext>
            </a:extLst>
          </p:cNvPr>
          <p:cNvSpPr txBox="1"/>
          <p:nvPr/>
        </p:nvSpPr>
        <p:spPr>
          <a:xfrm>
            <a:off x="2106791" y="2877809"/>
            <a:ext cx="6167399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Inter"/>
                <a:sym typeface="Inter"/>
              </a:rPr>
              <a:t>«poli»</a:t>
            </a:r>
            <a:r>
              <a:rPr lang="ru-RU" sz="2000" dirty="0">
                <a:solidFill>
                  <a:schemeClr val="lt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Inter"/>
                <a:sym typeface="Inter"/>
              </a:rPr>
              <a:t> - много «</a:t>
            </a:r>
            <a:r>
              <a:rPr lang="en-US" sz="2000" dirty="0" err="1">
                <a:solidFill>
                  <a:schemeClr val="lt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Inter"/>
                <a:sym typeface="Inter"/>
              </a:rPr>
              <a:t>tikos</a:t>
            </a:r>
            <a:r>
              <a:rPr lang="ru-RU" sz="2000" dirty="0">
                <a:solidFill>
                  <a:schemeClr val="lt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Inter"/>
                <a:sym typeface="Inter"/>
              </a:rPr>
              <a:t>» - интересы</a:t>
            </a:r>
            <a:endParaRPr lang="en-US" sz="2000" dirty="0">
              <a:solidFill>
                <a:schemeClr val="lt1"/>
              </a:solidFill>
              <a:latin typeface="Yu Gothic UI Light" panose="020B0300000000000000" pitchFamily="34" charset="-128"/>
              <a:ea typeface="Yu Gothic UI Light" panose="020B0300000000000000" pitchFamily="34" charset="-128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>
            <a:spLocks noGrp="1"/>
          </p:cNvSpPr>
          <p:nvPr>
            <p:ph type="title"/>
          </p:nvPr>
        </p:nvSpPr>
        <p:spPr>
          <a:xfrm>
            <a:off x="4087075" y="1746019"/>
            <a:ext cx="1256180" cy="561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Платон</a:t>
            </a:r>
            <a:endParaRPr sz="1800" dirty="0"/>
          </a:p>
        </p:txBody>
      </p:sp>
      <p:sp>
        <p:nvSpPr>
          <p:cNvPr id="371" name="Google Shape;371;p35"/>
          <p:cNvSpPr txBox="1">
            <a:spLocks noGrp="1"/>
          </p:cNvSpPr>
          <p:nvPr>
            <p:ph type="subTitle" idx="1"/>
          </p:nvPr>
        </p:nvSpPr>
        <p:spPr>
          <a:xfrm>
            <a:off x="3240007" y="1190926"/>
            <a:ext cx="2033186" cy="784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«искусство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жить вместе»</a:t>
            </a:r>
            <a:endParaRPr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1026" name="Picture 2" descr="1.7 Платон - Психология как наука о душе">
            <a:extLst>
              <a:ext uri="{FF2B5EF4-FFF2-40B4-BE49-F238E27FC236}">
                <a16:creationId xmlns:a16="http://schemas.microsoft.com/office/drawing/2014/main" id="{5C5BA009-6814-452F-B88D-FA441B1C9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03" y="456010"/>
            <a:ext cx="2016000" cy="267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8C4947E-80EC-40C4-BD32-64D1BE2F4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317" y="2167186"/>
            <a:ext cx="2016000" cy="2544387"/>
          </a:xfrm>
          <a:prstGeom prst="rect">
            <a:avLst/>
          </a:prstGeom>
        </p:spPr>
      </p:pic>
      <p:sp>
        <p:nvSpPr>
          <p:cNvPr id="6" name="Google Shape;370;p35">
            <a:extLst>
              <a:ext uri="{FF2B5EF4-FFF2-40B4-BE49-F238E27FC236}">
                <a16:creationId xmlns:a16="http://schemas.microsoft.com/office/drawing/2014/main" id="{01FB51A8-2EFF-4395-8372-22F691FD1353}"/>
              </a:ext>
            </a:extLst>
          </p:cNvPr>
          <p:cNvSpPr txBox="1">
            <a:spLocks/>
          </p:cNvSpPr>
          <p:nvPr/>
        </p:nvSpPr>
        <p:spPr>
          <a:xfrm>
            <a:off x="6404835" y="4406579"/>
            <a:ext cx="2473417" cy="56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5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pPr algn="l"/>
            <a:r>
              <a:rPr lang="ru-RU" sz="1600" dirty="0" err="1"/>
              <a:t>Николло</a:t>
            </a:r>
            <a:r>
              <a:rPr lang="ru-RU" sz="1600" dirty="0"/>
              <a:t> Макиавелли</a:t>
            </a:r>
          </a:p>
        </p:txBody>
      </p:sp>
      <p:sp>
        <p:nvSpPr>
          <p:cNvPr id="7" name="Google Shape;371;p35">
            <a:extLst>
              <a:ext uri="{FF2B5EF4-FFF2-40B4-BE49-F238E27FC236}">
                <a16:creationId xmlns:a16="http://schemas.microsoft.com/office/drawing/2014/main" id="{B1840B72-37FE-4350-9C92-1ECB5461C044}"/>
              </a:ext>
            </a:extLst>
          </p:cNvPr>
          <p:cNvSpPr txBox="1">
            <a:spLocks/>
          </p:cNvSpPr>
          <p:nvPr/>
        </p:nvSpPr>
        <p:spPr>
          <a:xfrm>
            <a:off x="5413317" y="2928078"/>
            <a:ext cx="3337365" cy="78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None/>
              <a:defRPr sz="18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ru-RU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«совокупность средств, которые необходимы для того, чтобы прийти к власти, удерживаться у власти и полезно использовать ее»</a:t>
            </a:r>
          </a:p>
        </p:txBody>
      </p:sp>
      <p:sp>
        <p:nvSpPr>
          <p:cNvPr id="8" name="Google Shape;370;p35">
            <a:extLst>
              <a:ext uri="{FF2B5EF4-FFF2-40B4-BE49-F238E27FC236}">
                <a16:creationId xmlns:a16="http://schemas.microsoft.com/office/drawing/2014/main" id="{BE948257-CCDA-4889-95E2-8D787042A082}"/>
              </a:ext>
            </a:extLst>
          </p:cNvPr>
          <p:cNvSpPr txBox="1">
            <a:spLocks/>
          </p:cNvSpPr>
          <p:nvPr/>
        </p:nvSpPr>
        <p:spPr>
          <a:xfrm>
            <a:off x="3216606" y="456010"/>
            <a:ext cx="3433419" cy="56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5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pPr algn="l"/>
            <a:r>
              <a:rPr lang="ru-RU" sz="2400" dirty="0"/>
              <a:t>Коммуникационный подход</a:t>
            </a:r>
          </a:p>
        </p:txBody>
      </p:sp>
      <p:sp>
        <p:nvSpPr>
          <p:cNvPr id="9" name="Google Shape;370;p35">
            <a:extLst>
              <a:ext uri="{FF2B5EF4-FFF2-40B4-BE49-F238E27FC236}">
                <a16:creationId xmlns:a16="http://schemas.microsoft.com/office/drawing/2014/main" id="{545CA0BA-909B-4CAC-ACA8-C87AEDA14470}"/>
              </a:ext>
            </a:extLst>
          </p:cNvPr>
          <p:cNvSpPr txBox="1">
            <a:spLocks/>
          </p:cNvSpPr>
          <p:nvPr/>
        </p:nvSpPr>
        <p:spPr>
          <a:xfrm>
            <a:off x="5413317" y="2155939"/>
            <a:ext cx="2534229" cy="56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5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pPr algn="l"/>
            <a:r>
              <a:rPr lang="ru-RU" sz="2400" dirty="0"/>
              <a:t>Директивный подход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D08B8B-87D8-4CA4-BDCA-03BEFC235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50" t="73823" r="69189" b="14536"/>
          <a:stretch/>
        </p:blipFill>
        <p:spPr>
          <a:xfrm>
            <a:off x="2211419" y="4868906"/>
            <a:ext cx="642909" cy="299851"/>
          </a:xfrm>
          <a:prstGeom prst="rect">
            <a:avLst/>
          </a:prstGeom>
        </p:spPr>
      </p:pic>
      <p:sp>
        <p:nvSpPr>
          <p:cNvPr id="8" name="Google Shape;370;p35">
            <a:extLst>
              <a:ext uri="{FF2B5EF4-FFF2-40B4-BE49-F238E27FC236}">
                <a16:creationId xmlns:a16="http://schemas.microsoft.com/office/drawing/2014/main" id="{DCE858EC-0B97-4911-8221-FE3C9741D9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8055" y="2184525"/>
            <a:ext cx="1529004" cy="561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/>
              <a:t>Т.Парсонс</a:t>
            </a:r>
            <a:endParaRPr sz="1800" dirty="0"/>
          </a:p>
        </p:txBody>
      </p:sp>
      <p:sp>
        <p:nvSpPr>
          <p:cNvPr id="9" name="Google Shape;371;p35">
            <a:extLst>
              <a:ext uri="{FF2B5EF4-FFF2-40B4-BE49-F238E27FC236}">
                <a16:creationId xmlns:a16="http://schemas.microsoft.com/office/drawing/2014/main" id="{81A8F1F2-5AFB-4DDB-ABBA-0B81E3CCD8A4}"/>
              </a:ext>
            </a:extLst>
          </p:cNvPr>
          <p:cNvSpPr txBox="1">
            <a:spLocks/>
          </p:cNvSpPr>
          <p:nvPr/>
        </p:nvSpPr>
        <p:spPr>
          <a:xfrm>
            <a:off x="451692" y="873599"/>
            <a:ext cx="6565367" cy="78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r">
              <a:buFont typeface="Inter"/>
              <a:buNone/>
            </a:pPr>
            <a:r>
              <a:rPr lang="ru-RU" sz="1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«Политика представляет собой совокупность способов организации определенных элементов тотальной системы в соответствии с одной из ее фундаментальных функций, а именно: эффективного действия для достижения общих целей»</a:t>
            </a:r>
          </a:p>
        </p:txBody>
      </p:sp>
      <p:sp>
        <p:nvSpPr>
          <p:cNvPr id="11" name="Google Shape;370;p35">
            <a:extLst>
              <a:ext uri="{FF2B5EF4-FFF2-40B4-BE49-F238E27FC236}">
                <a16:creationId xmlns:a16="http://schemas.microsoft.com/office/drawing/2014/main" id="{B1412D4D-D4FC-498E-9CF1-75BF8671B6F4}"/>
              </a:ext>
            </a:extLst>
          </p:cNvPr>
          <p:cNvSpPr txBox="1">
            <a:spLocks/>
          </p:cNvSpPr>
          <p:nvPr/>
        </p:nvSpPr>
        <p:spPr>
          <a:xfrm>
            <a:off x="2230214" y="4320417"/>
            <a:ext cx="2473417" cy="56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5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pPr algn="l"/>
            <a:r>
              <a:rPr lang="ru-RU" sz="1600" dirty="0" err="1"/>
              <a:t>В.Ленин</a:t>
            </a:r>
            <a:endParaRPr lang="ru-RU" sz="1600" dirty="0"/>
          </a:p>
        </p:txBody>
      </p:sp>
      <p:sp>
        <p:nvSpPr>
          <p:cNvPr id="12" name="Google Shape;371;p35">
            <a:extLst>
              <a:ext uri="{FF2B5EF4-FFF2-40B4-BE49-F238E27FC236}">
                <a16:creationId xmlns:a16="http://schemas.microsoft.com/office/drawing/2014/main" id="{6769A235-F532-4EDD-B468-B52778A3E9E7}"/>
              </a:ext>
            </a:extLst>
          </p:cNvPr>
          <p:cNvSpPr txBox="1">
            <a:spLocks/>
          </p:cNvSpPr>
          <p:nvPr/>
        </p:nvSpPr>
        <p:spPr>
          <a:xfrm>
            <a:off x="2211419" y="3280949"/>
            <a:ext cx="7149947" cy="78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None/>
              <a:defRPr sz="18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None/>
              <a:defRPr sz="2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ru-RU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«область отношений между классами общества, их</a:t>
            </a:r>
          </a:p>
          <a:p>
            <a:pPr marL="0" indent="0" algn="l"/>
            <a:r>
              <a:rPr lang="ru-RU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отношения к государству как к орудию господствующего класса,</a:t>
            </a:r>
          </a:p>
          <a:p>
            <a:pPr marL="0" indent="0" algn="l"/>
            <a:r>
              <a:rPr lang="ru-RU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концентрированное выражение экономики»</a:t>
            </a:r>
          </a:p>
        </p:txBody>
      </p:sp>
      <p:sp>
        <p:nvSpPr>
          <p:cNvPr id="13" name="Google Shape;370;p35">
            <a:extLst>
              <a:ext uri="{FF2B5EF4-FFF2-40B4-BE49-F238E27FC236}">
                <a16:creationId xmlns:a16="http://schemas.microsoft.com/office/drawing/2014/main" id="{1A8F46D5-8A12-4DD5-A2DB-250D8DD261BB}"/>
              </a:ext>
            </a:extLst>
          </p:cNvPr>
          <p:cNvSpPr txBox="1">
            <a:spLocks/>
          </p:cNvSpPr>
          <p:nvPr/>
        </p:nvSpPr>
        <p:spPr>
          <a:xfrm>
            <a:off x="3694581" y="109264"/>
            <a:ext cx="3433419" cy="56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5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pPr algn="r"/>
            <a:r>
              <a:rPr lang="ru-RU" sz="2400" dirty="0"/>
              <a:t>Функциональный подход</a:t>
            </a:r>
          </a:p>
        </p:txBody>
      </p:sp>
      <p:sp>
        <p:nvSpPr>
          <p:cNvPr id="14" name="Google Shape;370;p35">
            <a:extLst>
              <a:ext uri="{FF2B5EF4-FFF2-40B4-BE49-F238E27FC236}">
                <a16:creationId xmlns:a16="http://schemas.microsoft.com/office/drawing/2014/main" id="{B771C6C4-5A8A-4C17-AB67-3A5541C99ABA}"/>
              </a:ext>
            </a:extLst>
          </p:cNvPr>
          <p:cNvSpPr txBox="1">
            <a:spLocks/>
          </p:cNvSpPr>
          <p:nvPr/>
        </p:nvSpPr>
        <p:spPr>
          <a:xfrm>
            <a:off x="2230214" y="2499077"/>
            <a:ext cx="3601873" cy="43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5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ata"/>
              <a:buNone/>
              <a:defRPr sz="42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pPr algn="l"/>
            <a:r>
              <a:rPr lang="ru-RU" sz="2400" dirty="0"/>
              <a:t>Институциональный подход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C787DBE-2DE3-4A35-AC74-69328B045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000" y="-28410"/>
            <a:ext cx="2016000" cy="27148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5C2639-0044-46AE-9E94-27B24DC69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43500"/>
            <a:ext cx="2211419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3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>
            <a:spLocks noGrp="1"/>
          </p:cNvSpPr>
          <p:nvPr>
            <p:ph type="title"/>
          </p:nvPr>
        </p:nvSpPr>
        <p:spPr>
          <a:xfrm>
            <a:off x="1140246" y="1243866"/>
            <a:ext cx="6863508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Сущность политики как социального явления </a:t>
            </a:r>
            <a:endParaRPr sz="3200" dirty="0"/>
          </a:p>
        </p:txBody>
      </p:sp>
      <p:sp>
        <p:nvSpPr>
          <p:cNvPr id="371" name="Google Shape;371;p35"/>
          <p:cNvSpPr txBox="1">
            <a:spLocks noGrp="1"/>
          </p:cNvSpPr>
          <p:nvPr>
            <p:ph type="subTitle" idx="1"/>
          </p:nvPr>
        </p:nvSpPr>
        <p:spPr>
          <a:xfrm>
            <a:off x="543673" y="2266566"/>
            <a:ext cx="8056654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«Политика есть сфера деятельности, связанная с отношениями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между классами, нациями, другими социальными группами,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имеющая целью завоевание, организацию и использование государственной власти, управление социальными процессами»</a:t>
            </a:r>
            <a:endParaRPr sz="2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997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>
            <a:spLocks noGrp="1"/>
          </p:cNvSpPr>
          <p:nvPr>
            <p:ph type="title"/>
          </p:nvPr>
        </p:nvSpPr>
        <p:spPr>
          <a:xfrm>
            <a:off x="713100" y="641203"/>
            <a:ext cx="7717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Классификации политики</a:t>
            </a:r>
            <a:endParaRPr dirty="0"/>
          </a:p>
        </p:txBody>
      </p:sp>
      <p:sp>
        <p:nvSpPr>
          <p:cNvPr id="383" name="Google Shape;383;p37"/>
          <p:cNvSpPr txBox="1">
            <a:spLocks noGrp="1"/>
          </p:cNvSpPr>
          <p:nvPr>
            <p:ph type="body" idx="1"/>
          </p:nvPr>
        </p:nvSpPr>
        <p:spPr>
          <a:xfrm>
            <a:off x="713225" y="1428347"/>
            <a:ext cx="7717800" cy="2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115000"/>
              <a:buFont typeface="Courier New" panose="02070309020205020404" pitchFamily="49" charset="0"/>
              <a:buChar char="o"/>
            </a:pPr>
            <a:r>
              <a:rPr lang="ru-RU" sz="1800" b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По сферам общественной жизни</a:t>
            </a:r>
            <a:r>
              <a:rPr lang="ru-RU" sz="1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: экономическая; социальная; национальная; научно-техническая; экологическая; культурная; военная</a:t>
            </a:r>
          </a:p>
          <a:p>
            <a:pPr marL="285750" indent="-285750">
              <a:buSzPct val="115000"/>
              <a:buFont typeface="Courier New" panose="02070309020205020404" pitchFamily="49" charset="0"/>
              <a:buChar char="o"/>
            </a:pPr>
            <a:r>
              <a:rPr lang="ru-RU" sz="1800" b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По объекту воздействия: </a:t>
            </a:r>
            <a:r>
              <a:rPr lang="ru-RU" sz="1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внутренняя и внешняя</a:t>
            </a:r>
          </a:p>
          <a:p>
            <a:pPr marL="285750" indent="-285750">
              <a:buSzPct val="115000"/>
              <a:buFont typeface="Courier New" panose="02070309020205020404" pitchFamily="49" charset="0"/>
              <a:buChar char="o"/>
            </a:pPr>
            <a:r>
              <a:rPr lang="ru-RU" sz="1800" b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По субъекту политики:</a:t>
            </a:r>
            <a:r>
              <a:rPr lang="ru-RU" sz="1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политика партий; политика общественных объединений и движений; государственная политика</a:t>
            </a:r>
          </a:p>
          <a:p>
            <a:pPr marL="285750" indent="-285750">
              <a:buSzPct val="115000"/>
              <a:buFont typeface="Courier New" panose="02070309020205020404" pitchFamily="49" charset="0"/>
              <a:buChar char="o"/>
            </a:pPr>
            <a:r>
              <a:rPr lang="ru-RU" sz="1800" b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По приоритету деятельности (цели): </a:t>
            </a:r>
            <a:r>
              <a:rPr lang="ru-RU" sz="1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политика нейтралитета; политика национального примирения; политика «открытых дверей»; политика «большого скачка»; политика компромиссов</a:t>
            </a:r>
            <a:endParaRPr sz="1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4"/>
          <p:cNvSpPr/>
          <p:nvPr/>
        </p:nvSpPr>
        <p:spPr>
          <a:xfrm>
            <a:off x="794225" y="1164802"/>
            <a:ext cx="7555500" cy="67501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93" name="Google Shape;593;p44"/>
          <p:cNvGraphicFramePr/>
          <p:nvPr>
            <p:extLst>
              <p:ext uri="{D42A27DB-BD31-4B8C-83A1-F6EECF244321}">
                <p14:modId xmlns:p14="http://schemas.microsoft.com/office/powerpoint/2010/main" val="4080594728"/>
              </p:ext>
            </p:extLst>
          </p:nvPr>
        </p:nvGraphicFramePr>
        <p:xfrm>
          <a:off x="875275" y="1223731"/>
          <a:ext cx="7393450" cy="36574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2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2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lt1"/>
                          </a:solidFill>
                          <a:latin typeface="Prata" panose="020B0604020202020204" charset="-52"/>
                          <a:sym typeface="Prata"/>
                        </a:rPr>
                        <a:t>Политический интерес</a:t>
                      </a:r>
                      <a:endParaRPr sz="1800" dirty="0">
                        <a:solidFill>
                          <a:schemeClr val="lt1"/>
                        </a:solidFill>
                        <a:latin typeface="Prata" panose="020B0604020202020204" charset="-52"/>
                        <a:ea typeface="Prata"/>
                        <a:cs typeface="Prata"/>
                        <a:sym typeface="Prat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  <a:latin typeface="Yu Gothic UI Light" panose="020B0300000000000000" pitchFamily="34" charset="-128"/>
                          <a:ea typeface="Yu Gothic UI Light" panose="020B0300000000000000" pitchFamily="34" charset="-128"/>
                          <a:sym typeface="Inter"/>
                        </a:rPr>
                        <a:t>внутренний, осознанный источник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  <a:latin typeface="Yu Gothic UI Light" panose="020B0300000000000000" pitchFamily="34" charset="-128"/>
                          <a:ea typeface="Yu Gothic UI Light" panose="020B0300000000000000" pitchFamily="34" charset="-128"/>
                          <a:sym typeface="Inter"/>
                        </a:rPr>
                        <a:t>политического поведения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Yu Gothic UI Light" panose="020B0300000000000000" pitchFamily="34" charset="-128"/>
                        <a:ea typeface="Yu Gothic UI Light" panose="020B0300000000000000" pitchFamily="34" charset="-128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lt1"/>
                          </a:solidFill>
                          <a:latin typeface="Prata" panose="020B0604020202020204" charset="-52"/>
                          <a:sym typeface="Prata"/>
                        </a:rPr>
                        <a:t>Политические отношения </a:t>
                      </a:r>
                      <a:endParaRPr sz="1800" dirty="0">
                        <a:solidFill>
                          <a:schemeClr val="lt1"/>
                        </a:solidFill>
                        <a:latin typeface="Prata" panose="020B0604020202020204" charset="-52"/>
                        <a:ea typeface="Prata"/>
                        <a:cs typeface="Prata"/>
                        <a:sym typeface="Prat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  <a:latin typeface="Yu Gothic UI Light" panose="020B0300000000000000" pitchFamily="34" charset="-128"/>
                          <a:ea typeface="Yu Gothic UI Light" panose="020B0300000000000000" pitchFamily="34" charset="-128"/>
                          <a:sym typeface="Inter"/>
                        </a:rPr>
                        <a:t>взаимосвязь общественных групп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  <a:latin typeface="Yu Gothic UI Light" panose="020B0300000000000000" pitchFamily="34" charset="-128"/>
                          <a:ea typeface="Yu Gothic UI Light" panose="020B0300000000000000" pitchFamily="34" charset="-128"/>
                          <a:sym typeface="Inter"/>
                        </a:rPr>
                        <a:t>между собой и институтами власти</a:t>
                      </a:r>
                      <a:endParaRPr dirty="0">
                        <a:solidFill>
                          <a:schemeClr val="lt1"/>
                        </a:solidFill>
                        <a:latin typeface="Yu Gothic UI Light" panose="020B0300000000000000" pitchFamily="34" charset="-128"/>
                        <a:ea typeface="Yu Gothic UI Light" panose="020B0300000000000000" pitchFamily="34" charset="-128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lt1"/>
                          </a:solidFill>
                          <a:latin typeface="Prata" panose="020B0604020202020204" charset="-52"/>
                          <a:sym typeface="Prata"/>
                        </a:rPr>
                        <a:t>Политическое сознание</a:t>
                      </a:r>
                      <a:endParaRPr sz="1800" dirty="0">
                        <a:solidFill>
                          <a:schemeClr val="lt1"/>
                        </a:solidFill>
                        <a:latin typeface="Prata" panose="020B0604020202020204" charset="-52"/>
                        <a:ea typeface="Prata"/>
                        <a:cs typeface="Prata"/>
                        <a:sym typeface="Prat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  <a:latin typeface="Yu Gothic UI Light" panose="020B0300000000000000" pitchFamily="34" charset="-128"/>
                          <a:ea typeface="Yu Gothic UI Light" panose="020B0300000000000000" pitchFamily="34" charset="-128"/>
                          <a:sym typeface="Inter"/>
                        </a:rPr>
                        <a:t>зависимость политической жизни от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  <a:latin typeface="Yu Gothic UI Light" panose="020B0300000000000000" pitchFamily="34" charset="-128"/>
                          <a:ea typeface="Yu Gothic UI Light" panose="020B0300000000000000" pitchFamily="34" charset="-128"/>
                          <a:sym typeface="Inter"/>
                        </a:rPr>
                        <a:t>осознанного отношения людей к своим властно-значимым интересам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Yu Gothic UI Light" panose="020B0300000000000000" pitchFamily="34" charset="-128"/>
                        <a:ea typeface="Yu Gothic UI Light" panose="020B0300000000000000" pitchFamily="34" charset="-128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lt1"/>
                          </a:solidFill>
                          <a:latin typeface="Prata" panose="020B0604020202020204" charset="-52"/>
                          <a:sym typeface="Prata"/>
                        </a:rPr>
                        <a:t>Политическая организация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  <a:latin typeface="Yu Gothic UI Light" panose="020B0300000000000000" pitchFamily="34" charset="-128"/>
                          <a:ea typeface="Yu Gothic UI Light" panose="020B0300000000000000" pitchFamily="34" charset="-128"/>
                          <a:sym typeface="Inter"/>
                        </a:rPr>
                        <a:t>совокупность институтов политической власти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800" dirty="0">
                        <a:solidFill>
                          <a:schemeClr val="lt1"/>
                        </a:solidFill>
                        <a:latin typeface="Prata" panose="020B0604020202020204" charset="-52"/>
                        <a:sym typeface="Pra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lt1"/>
                          </a:solidFill>
                          <a:latin typeface="Prata" panose="020B0604020202020204" charset="-52"/>
                          <a:sym typeface="Prata"/>
                        </a:rPr>
                        <a:t>Политическая деятельность</a:t>
                      </a:r>
                      <a:endParaRPr sz="1800" dirty="0">
                        <a:solidFill>
                          <a:schemeClr val="lt1"/>
                        </a:solidFill>
                        <a:latin typeface="Prata" panose="020B0604020202020204" charset="-52"/>
                        <a:ea typeface="Prata"/>
                        <a:cs typeface="Prata"/>
                        <a:sym typeface="Prat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  <a:latin typeface="Yu Gothic UI Light" panose="020B0300000000000000" pitchFamily="34" charset="-128"/>
                          <a:ea typeface="Yu Gothic UI Light" panose="020B0300000000000000" pitchFamily="34" charset="-128"/>
                          <a:sym typeface="Inter"/>
                        </a:rPr>
                        <a:t> социальная активность субъектов по реализации ими своих политических статусов</a:t>
                      </a:r>
                      <a:endParaRPr dirty="0">
                        <a:solidFill>
                          <a:schemeClr val="lt1"/>
                        </a:solidFill>
                        <a:latin typeface="Yu Gothic UI Light" panose="020B0300000000000000" pitchFamily="34" charset="-128"/>
                        <a:ea typeface="Yu Gothic UI Light" panose="020B0300000000000000" pitchFamily="34" charset="-128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4" name="Google Shape;594;p44"/>
          <p:cNvSpPr txBox="1">
            <a:spLocks noGrp="1"/>
          </p:cNvSpPr>
          <p:nvPr>
            <p:ph type="title"/>
          </p:nvPr>
        </p:nvSpPr>
        <p:spPr>
          <a:xfrm>
            <a:off x="713225" y="20135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Отличительные черты «политики» как общественного явления</a:t>
            </a:r>
            <a:endParaRPr dirty="0"/>
          </a:p>
        </p:txBody>
      </p:sp>
      <p:sp>
        <p:nvSpPr>
          <p:cNvPr id="17" name="Google Shape;587;p44">
            <a:extLst>
              <a:ext uri="{FF2B5EF4-FFF2-40B4-BE49-F238E27FC236}">
                <a16:creationId xmlns:a16="http://schemas.microsoft.com/office/drawing/2014/main" id="{08BA1DEF-FECC-42FC-B8A1-5CD80930A3C8}"/>
              </a:ext>
            </a:extLst>
          </p:cNvPr>
          <p:cNvSpPr/>
          <p:nvPr/>
        </p:nvSpPr>
        <p:spPr>
          <a:xfrm>
            <a:off x="794224" y="3490678"/>
            <a:ext cx="7555500" cy="67501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87;p44">
            <a:extLst>
              <a:ext uri="{FF2B5EF4-FFF2-40B4-BE49-F238E27FC236}">
                <a16:creationId xmlns:a16="http://schemas.microsoft.com/office/drawing/2014/main" id="{78ED7BE6-6FAD-4B12-8FBE-9A1C59EAC079}"/>
              </a:ext>
            </a:extLst>
          </p:cNvPr>
          <p:cNvSpPr/>
          <p:nvPr/>
        </p:nvSpPr>
        <p:spPr>
          <a:xfrm>
            <a:off x="794224" y="2714227"/>
            <a:ext cx="7555500" cy="67501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87;p44">
            <a:extLst>
              <a:ext uri="{FF2B5EF4-FFF2-40B4-BE49-F238E27FC236}">
                <a16:creationId xmlns:a16="http://schemas.microsoft.com/office/drawing/2014/main" id="{48731F79-8F6A-4A40-8452-B72BAF626232}"/>
              </a:ext>
            </a:extLst>
          </p:cNvPr>
          <p:cNvSpPr/>
          <p:nvPr/>
        </p:nvSpPr>
        <p:spPr>
          <a:xfrm>
            <a:off x="794224" y="1937776"/>
            <a:ext cx="7555500" cy="67501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87;p44">
            <a:extLst>
              <a:ext uri="{FF2B5EF4-FFF2-40B4-BE49-F238E27FC236}">
                <a16:creationId xmlns:a16="http://schemas.microsoft.com/office/drawing/2014/main" id="{A2837657-D1B7-4023-96DA-EAE17499672A}"/>
              </a:ext>
            </a:extLst>
          </p:cNvPr>
          <p:cNvSpPr/>
          <p:nvPr/>
        </p:nvSpPr>
        <p:spPr>
          <a:xfrm>
            <a:off x="713225" y="4267129"/>
            <a:ext cx="7555500" cy="67501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lver Waves Meeting by Slidesgo">
  <a:themeElements>
    <a:clrScheme name="Simple Light">
      <a:dk1>
        <a:srgbClr val="2A2A2A"/>
      </a:dk1>
      <a:lt1>
        <a:srgbClr val="FFFFFF"/>
      </a:lt1>
      <a:dk2>
        <a:srgbClr val="B8B8B8"/>
      </a:dk2>
      <a:lt2>
        <a:srgbClr val="86868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Экран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Prata</vt:lpstr>
      <vt:lpstr>Yu Gothic UI Light</vt:lpstr>
      <vt:lpstr>Inter</vt:lpstr>
      <vt:lpstr>Courier New</vt:lpstr>
      <vt:lpstr>Silver Waves Meeting by Slidesgo</vt:lpstr>
      <vt:lpstr>Сущность и отличительные черты политики как общественного явления </vt:lpstr>
      <vt:lpstr>—Аристотель</vt:lpstr>
      <vt:lpstr>Сущность политики</vt:lpstr>
      <vt:lpstr>Происхождение слова “политика”</vt:lpstr>
      <vt:lpstr>Платон</vt:lpstr>
      <vt:lpstr>Т.Парсонс</vt:lpstr>
      <vt:lpstr>Сущность политики как социального явления </vt:lpstr>
      <vt:lpstr>Классификации политики</vt:lpstr>
      <vt:lpstr>Отличительные черты «политики» как общественного явления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Сущность и отличительные черты политики как общественного явления </dc:title>
  <cp:lastModifiedBy>Чернухин Виктор Сергеевич</cp:lastModifiedBy>
  <cp:revision>1</cp:revision>
  <dcterms:modified xsi:type="dcterms:W3CDTF">2022-02-13T19:11:39Z</dcterms:modified>
</cp:coreProperties>
</file>