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4725F-63CB-44E8-AFD4-592C018D8A12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80C7D-D537-4C53-BB46-1E7CA1C1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1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0C7D-D537-4C53-BB46-1E7CA1C1A7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5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0C7D-D537-4C53-BB46-1E7CA1C1A7F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7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2D2E6-2EB1-4B32-B865-85CE6C9CD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3FBC48-F98D-44E2-89F2-7A66952F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27C06-20A5-479E-88AF-C802BB9C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1CCCA-B5C2-4DCE-A7CF-A1BE7215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F6421-1291-478D-BD22-0AAE34DE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5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9E90B-EE70-4B2D-AEC7-A680576B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2963B-61A0-433A-9664-CF1E8C90F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E00F05-9241-4925-A952-8729A94A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147BF-476C-4844-93F4-EAC06568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C6881-ADC2-4768-BD65-2DCF5076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5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B40D21-39B7-4CE8-8E21-9EDFF620F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6E44A-875E-40A2-8030-9D907EE0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F6CCA-795D-48FD-95F7-E8764DA9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BF938-D607-4101-B65F-5E52918E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21AC7-1190-4268-AB9E-25732FA6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2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35BD7-95CA-4CB6-BA52-BC3F2344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EEEBE-CB68-4838-89E9-DB48F4BE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EE7738-961C-410D-911D-0D4C0A2C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3B0314-A726-41D5-AF5F-6D175CC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275264-2C97-4394-A37A-29D65012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1EF41-8BF8-4B11-99B3-8A407B11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CFA9EB-AEA7-4F80-B0C7-402575620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2BC217-1AC8-4ACA-B934-202FEFB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E4F0F-3224-4760-B2C5-3DFF6B98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8C6FD-B2C9-4698-95D0-754B10B6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7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EA506-F462-41B1-AAC4-6C17D25F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87990-D694-4CCA-9838-5952E9A4B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24E26F-29E4-4F13-A14B-8CBD52229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D8337D-3C99-4E60-8C36-7F88C7DA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7839F-C7EB-4BF8-B877-ECE1D4F0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B2A0CF-A2AD-442E-81D1-C9325382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1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8F46E-A81E-4B03-A298-26D066D5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639A74-DE99-4980-943F-7E541989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BD9D59-1773-4110-B310-398CB95D2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2FD6C-A68C-40C9-9EE4-663921C0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3FD3AF-C9F5-49E3-BDD3-21AB7B4AE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C3D20C-CCF7-4EE7-BBC6-C55B578F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A7390C-7E43-4E80-A693-3E27C8C1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A82179-9032-4143-B1C1-91CC2FDA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7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45C9C-9CC6-417C-B878-22591FBB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A854C4-B5FF-4085-B224-F45A14C7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B962A8-14DA-4546-A167-A9AD2FA0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452EB2-0BB5-4AC9-8F10-D1CFEAA4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2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2D8205-1581-4759-994F-F7CC589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60755E-D746-428D-9D47-CCEAE941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ED6CF-EEDB-403A-921C-239AC6A6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20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4886A-A149-4C29-9BDF-A8AC2DED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675C-DF9C-42AB-AD2E-30152F14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612132-53FE-4BA1-BC33-4FEE096F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186B11-60CF-44C9-B501-D96DB110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26B032-8C16-4FAF-9961-931D12A8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19892-C532-4DD6-9AD2-1D965BFD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99F51-9CEC-48A9-9606-F9644614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3B8C5-0C60-467E-BC68-E042CA61E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6143BA-A63D-4ACE-AFA6-934422889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5D536C-B9A7-44B5-A363-EF737C6B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4B8DD-46A3-4322-BBB4-903D598C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382548-7DBB-4743-81C0-087AD763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2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DED80-2D2E-43D2-ADCA-96CE6FED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9FDE82-C84A-4A28-A685-94071845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E4943-C144-4D10-BD64-E3977E606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1C00-9531-4FCA-896D-9EC723D054C0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1BD12-50E3-458A-A5BA-FA32C207C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4E6C6-1A58-4AA0-8B56-44C2FBC04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32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86DD8-9D76-4805-98D1-EFCDE0CCD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Candara Light" panose="020E0502030303020204" pitchFamily="34" charset="0"/>
              </a:rPr>
              <a:t>Визуализация лесного массива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A5A519-F819-4095-A8CD-89C86E4F6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andara Light" panose="020E0502030303020204" pitchFamily="34" charset="0"/>
              </a:rPr>
              <a:t>Студент: Светличная Алина Алексеевна ИУ7-53Б</a:t>
            </a:r>
          </a:p>
          <a:p>
            <a:r>
              <a:rPr lang="ru-RU" dirty="0">
                <a:latin typeface="Candara Light" panose="020E0502030303020204" pitchFamily="34" charset="0"/>
              </a:rPr>
              <a:t>Научный руководитель: </a:t>
            </a:r>
            <a:r>
              <a:rPr lang="ru-RU" dirty="0" err="1">
                <a:latin typeface="Candara Light" panose="020E0502030303020204" pitchFamily="34" charset="0"/>
              </a:rPr>
              <a:t>Толпинская</a:t>
            </a:r>
            <a:r>
              <a:rPr lang="ru-RU" dirty="0">
                <a:latin typeface="Candara Light" panose="020E0502030303020204" pitchFamily="34" charset="0"/>
              </a:rPr>
              <a:t> Наталья Борисовна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4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E8D9B-AF93-4CAB-82E3-74BB753A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Примеры работы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41A44E-0585-4D58-A728-8B7BDB25D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8" t="1412" r="8448" b="26726"/>
          <a:stretch/>
        </p:blipFill>
        <p:spPr>
          <a:xfrm>
            <a:off x="108983" y="1137047"/>
            <a:ext cx="3904635" cy="34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5E64BA-2F3D-416B-A27F-1C4061F44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44" t="1350" r="9020" b="25983"/>
          <a:stretch/>
        </p:blipFill>
        <p:spPr>
          <a:xfrm>
            <a:off x="8164315" y="1137047"/>
            <a:ext cx="3901043" cy="34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2DDCC-B5B7-4907-BB70-F6392E7AA3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99" r="5730"/>
          <a:stretch/>
        </p:blipFill>
        <p:spPr>
          <a:xfrm>
            <a:off x="4059533" y="3316457"/>
            <a:ext cx="4072932" cy="34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56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EA148-D3BC-4A73-9D43-30B71337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Цель эксперимента </a:t>
            </a:r>
            <a:r>
              <a:rPr lang="ru-RU" b="1" dirty="0">
                <a:latin typeface="Candara Light" panose="020E0502030303020204" pitchFamily="34" charset="0"/>
                <a:sym typeface="Symbol" panose="05050102010706020507" pitchFamily="18" charset="2"/>
              </a:rPr>
              <a:t></a:t>
            </a:r>
            <a:r>
              <a:rPr lang="ru-RU" b="1" dirty="0">
                <a:latin typeface="Candara Light" panose="020E0502030303020204" pitchFamily="34" charset="0"/>
              </a:rPr>
              <a:t> оценка эффективности реализованной программы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5B7DAF8-9D68-4CED-B9FC-AB725CB27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14969"/>
              </p:ext>
            </p:extLst>
          </p:nvPr>
        </p:nvGraphicFramePr>
        <p:xfrm>
          <a:off x="245403" y="2253046"/>
          <a:ext cx="6633699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119">
                  <a:extLst>
                    <a:ext uri="{9D8B030D-6E8A-4147-A177-3AD203B41FA5}">
                      <a16:colId xmlns:a16="http://schemas.microsoft.com/office/drawing/2014/main" val="1951249103"/>
                    </a:ext>
                  </a:extLst>
                </a:gridCol>
                <a:gridCol w="2118421">
                  <a:extLst>
                    <a:ext uri="{9D8B030D-6E8A-4147-A177-3AD203B41FA5}">
                      <a16:colId xmlns:a16="http://schemas.microsoft.com/office/drawing/2014/main" val="745753113"/>
                    </a:ext>
                  </a:extLst>
                </a:gridCol>
                <a:gridCol w="1847159">
                  <a:extLst>
                    <a:ext uri="{9D8B030D-6E8A-4147-A177-3AD203B41FA5}">
                      <a16:colId xmlns:a16="http://schemas.microsoft.com/office/drawing/2014/main" val="3732559653"/>
                    </a:ext>
                  </a:extLst>
                </a:gridCol>
              </a:tblGrid>
              <a:tr h="829440">
                <a:tc rowSpan="2"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Количество </a:t>
                      </a:r>
                    </a:p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объектов сцены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Время выполнения алгоритма (в </a:t>
                      </a:r>
                      <a:r>
                        <a:rPr lang="ru-RU" sz="2800" dirty="0" err="1">
                          <a:latin typeface="Candara Light" panose="020E0502030303020204" pitchFamily="34" charset="0"/>
                        </a:rPr>
                        <a:t>мс</a:t>
                      </a:r>
                      <a:r>
                        <a:rPr lang="ru-RU" sz="2800" dirty="0">
                          <a:latin typeface="Candara Light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70724"/>
                  </a:ext>
                </a:extLst>
              </a:tr>
              <a:tr h="88295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ndara Light" panose="020E0502030303020204" pitchFamily="34" charset="0"/>
                        </a:rPr>
                        <a:t>Обычный рендеринг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ndara Light" panose="020E0502030303020204" pitchFamily="34" charset="0"/>
                        </a:rPr>
                        <a:t>Отбраковка </a:t>
                      </a:r>
                      <a:r>
                        <a:rPr lang="ru-RU" sz="2000" dirty="0" err="1">
                          <a:latin typeface="Candara Light" panose="020E0502030303020204" pitchFamily="34" charset="0"/>
                        </a:rPr>
                        <a:t>нелицевых</a:t>
                      </a:r>
                      <a:r>
                        <a:rPr lang="ru-RU" sz="2000" dirty="0">
                          <a:latin typeface="Candara Light" panose="020E0502030303020204" pitchFamily="34" charset="0"/>
                        </a:rPr>
                        <a:t> граней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4211924"/>
                  </a:ext>
                </a:extLst>
              </a:tr>
              <a:tr h="40134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ndara Light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</a:rPr>
                        <a:t>456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6699512"/>
                  </a:ext>
                </a:extLst>
              </a:tr>
              <a:tr h="40134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ndara Light" panose="020E0502030303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</a:rPr>
                        <a:t>536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</a:rPr>
                        <a:t>247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03244407"/>
                  </a:ext>
                </a:extLst>
              </a:tr>
              <a:tr h="40134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ndara Light" panose="020E0502030303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</a:rPr>
                        <a:t>590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</a:rPr>
                        <a:t>308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3553130"/>
                  </a:ext>
                </a:extLst>
              </a:tr>
              <a:tr h="40134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ndara Light" panose="020E0502030303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</a:rPr>
                        <a:t>673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 Light" panose="020E0502030303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5959878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96DA52-DBFF-41AF-97D7-1318BAFC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21" y="2253046"/>
            <a:ext cx="4623776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3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34ADB-1618-4D68-9C1E-C8D2DE2E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FF14A-AEE9-47CF-96B3-BFC72C82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ndara Light" panose="020E0502030303020204" pitchFamily="34" charset="0"/>
              </a:rPr>
              <a:t>В ходе выполнения курсовой работы была достигнута поставленная </a:t>
            </a:r>
            <a:r>
              <a:rPr lang="ru-RU" b="1" dirty="0">
                <a:latin typeface="Candara Light" panose="020E0502030303020204" pitchFamily="34" charset="0"/>
              </a:rPr>
              <a:t>цель</a:t>
            </a:r>
            <a:r>
              <a:rPr lang="ru-RU" dirty="0">
                <a:latin typeface="Candara Light" panose="020E0502030303020204" pitchFamily="34" charset="0"/>
              </a:rPr>
              <a:t>: реализовано программное обеспечения для визуализации лесного массива. </a:t>
            </a:r>
          </a:p>
          <a:p>
            <a:pPr marL="0" indent="0">
              <a:buNone/>
            </a:pPr>
            <a:r>
              <a:rPr lang="ru-RU" dirty="0">
                <a:latin typeface="Candara Light" panose="020E0502030303020204" pitchFamily="34" charset="0"/>
              </a:rPr>
              <a:t>Все </a:t>
            </a:r>
            <a:r>
              <a:rPr lang="ru-RU" b="1" dirty="0">
                <a:latin typeface="Candara Light" panose="020E0502030303020204" pitchFamily="34" charset="0"/>
              </a:rPr>
              <a:t>задачи</a:t>
            </a:r>
            <a:r>
              <a:rPr lang="ru-RU" dirty="0">
                <a:latin typeface="Candara Light" panose="020E0502030303020204" pitchFamily="34" charset="0"/>
              </a:rPr>
              <a:t> курсовой работы выполнены: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описаны и формализованы доступные модели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проанализированы и выбраны соответствующие алгоритмы компьютерной графики для визуализации сцены и объектов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проанализированы доступные языки программирования и выбран один из возможных для реализации курсовой работы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реализованы выбранные алгоритмы визуализации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реализовано программное обеспечение для визуализации и редактирования лесного массива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8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E4313-A1A6-49D0-958D-635E0F96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>
                <a:latin typeface="Candara Light" panose="020E0502030303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0228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7C810-E9AC-48B5-AB88-E7A816F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Цель - реализация программного обеспечения для визуализации лесного массива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AEEF2-CB21-419A-84F6-D1E7B74B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ndara Light" panose="020E0502030303020204" pitchFamily="34" charset="0"/>
              </a:rPr>
              <a:t>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ndara Light" panose="020E0502030303020204" pitchFamily="34" charset="0"/>
              </a:rPr>
              <a:t>описание и формализация доступных моделей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ndara Light" panose="020E0502030303020204" pitchFamily="34" charset="0"/>
              </a:rPr>
              <a:t>анализ и выбор соответствующих алгоритмов компьютерной графики для визуализации сцены и объектов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ndara Light" panose="020E0502030303020204" pitchFamily="34" charset="0"/>
              </a:rPr>
              <a:t>анализ и выбор языка программирования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ndara Light" panose="020E0502030303020204" pitchFamily="34" charset="0"/>
              </a:rPr>
              <a:t>реализация выбранных алгоритмов визуализации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ndara Light" panose="020E0502030303020204" pitchFamily="34" charset="0"/>
              </a:rPr>
              <a:t>реализация программного обеспечения для визуализации и редактирования лесного массива.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4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91FA626-0240-4065-84D1-10961783B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36269"/>
              </p:ext>
            </p:extLst>
          </p:nvPr>
        </p:nvGraphicFramePr>
        <p:xfrm>
          <a:off x="956603" y="1097280"/>
          <a:ext cx="10278794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9397">
                  <a:extLst>
                    <a:ext uri="{9D8B030D-6E8A-4147-A177-3AD203B41FA5}">
                      <a16:colId xmlns:a16="http://schemas.microsoft.com/office/drawing/2014/main" val="769554911"/>
                    </a:ext>
                  </a:extLst>
                </a:gridCol>
                <a:gridCol w="5139397">
                  <a:extLst>
                    <a:ext uri="{9D8B030D-6E8A-4147-A177-3AD203B41FA5}">
                      <a16:colId xmlns:a16="http://schemas.microsoft.com/office/drawing/2014/main" val="3571849588"/>
                    </a:ext>
                  </a:extLst>
                </a:gridCol>
              </a:tblGrid>
              <a:tr h="1263769"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>
                          <a:latin typeface="Candara Light" panose="020E0502030303020204" pitchFamily="34" charset="0"/>
                        </a:rPr>
                        <a:t>Объекты сцены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>
                          <a:latin typeface="Candara Light" panose="020E0502030303020204" pitchFamily="34" charset="0"/>
                        </a:rPr>
                        <a:t>Способы задания моделей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46284"/>
                  </a:ext>
                </a:extLst>
              </a:tr>
              <a:tr h="3193387"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Char char="o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Площадка сцены</a:t>
                      </a:r>
                    </a:p>
                    <a:p>
                      <a:pPr>
                        <a:buFont typeface="Courier New" panose="02070309020205020404" pitchFamily="49" charset="0"/>
                        <a:buChar char="o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 Источник света</a:t>
                      </a:r>
                    </a:p>
                    <a:p>
                      <a:pPr>
                        <a:buFont typeface="Courier New" panose="02070309020205020404" pitchFamily="49" charset="0"/>
                        <a:buChar char="o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 Модели сцены</a:t>
                      </a:r>
                      <a:r>
                        <a:rPr lang="en-US" sz="2800" dirty="0">
                          <a:latin typeface="Candara Light" panose="020E0502030303020204" pitchFamily="34" charset="0"/>
                        </a:rPr>
                        <a:t>:</a:t>
                      </a:r>
                      <a:r>
                        <a:rPr lang="ru-RU" sz="2800" dirty="0">
                          <a:latin typeface="Candara Light" panose="020E0502030303020204" pitchFamily="34" charset="0"/>
                        </a:rPr>
                        <a:t> 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лиственное дерево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хвойное дерево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кустарник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водоем</a:t>
                      </a:r>
                    </a:p>
                    <a:p>
                      <a:endParaRPr lang="ru-RU" dirty="0">
                        <a:latin typeface="Candara Light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Char char="o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Каркасный</a:t>
                      </a:r>
                    </a:p>
                    <a:p>
                      <a:pPr>
                        <a:buFont typeface="Courier New" panose="02070309020205020404" pitchFamily="49" charset="0"/>
                        <a:buChar char="o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 Твердотельный</a:t>
                      </a:r>
                    </a:p>
                    <a:p>
                      <a:pPr>
                        <a:buFont typeface="Courier New" panose="02070309020205020404" pitchFamily="49" charset="0"/>
                        <a:buChar char="o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 Поверхностный</a:t>
                      </a:r>
                      <a:r>
                        <a:rPr lang="en-US" sz="2800" dirty="0">
                          <a:latin typeface="Candara Light" panose="020E0502030303020204" pitchFamily="34" charset="0"/>
                        </a:rPr>
                        <a:t>: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вершинное представление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список граней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таблица углов</a:t>
                      </a:r>
                    </a:p>
                    <a:p>
                      <a:endParaRPr lang="ru-RU" dirty="0">
                        <a:latin typeface="Candara Light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4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0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45E7A-D11E-4F4D-A748-8225BF0C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ndara Light" panose="020E0502030303020204" pitchFamily="34" charset="0"/>
              </a:rPr>
              <a:t>Анализ и выбор алгоритмов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5A6EA-2399-4D42-93D4-9CB007BB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dirty="0">
                <a:latin typeface="Candara Light" panose="020E0502030303020204" pitchFamily="34" charset="0"/>
              </a:rPr>
              <a:t>Алгоритмы удаления невидимых линий и поверхностей</a:t>
            </a:r>
            <a:r>
              <a:rPr lang="en-US" dirty="0">
                <a:latin typeface="Candara Light" panose="020E0502030303020204" pitchFamily="34" charset="0"/>
              </a:rPr>
              <a:t>:</a:t>
            </a:r>
            <a:endParaRPr lang="ru-RU" dirty="0">
              <a:latin typeface="Candara Light" panose="020E0502030303020204" pitchFamily="34" charset="0"/>
            </a:endParaRP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>
                <a:latin typeface="Candara Light" panose="020E0502030303020204" pitchFamily="34" charset="0"/>
              </a:rPr>
              <a:t>Алгоритм Робертса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>
                <a:latin typeface="Candara Light" panose="020E0502030303020204" pitchFamily="34" charset="0"/>
              </a:rPr>
              <a:t>Алгоритм обратной трассировки лучей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b="1" dirty="0">
                <a:latin typeface="Candara Light" panose="020E0502030303020204" pitchFamily="34" charset="0"/>
              </a:rPr>
              <a:t>Алгоритм </a:t>
            </a:r>
            <a:r>
              <a:rPr lang="en-US" sz="2800" b="1" dirty="0">
                <a:latin typeface="Candara Light" panose="020E0502030303020204" pitchFamily="34" charset="0"/>
              </a:rPr>
              <a:t>Z</a:t>
            </a:r>
            <a:r>
              <a:rPr lang="ru-RU" sz="2800" b="1" dirty="0">
                <a:latin typeface="Candara Light" panose="020E0502030303020204" pitchFamily="34" charset="0"/>
              </a:rPr>
              <a:t>-буфера</a:t>
            </a:r>
          </a:p>
          <a:p>
            <a:pPr marL="0" lvl="0" indent="0">
              <a:buClr>
                <a:schemeClr val="tx1"/>
              </a:buClr>
              <a:buNone/>
            </a:pPr>
            <a:r>
              <a:rPr lang="ru-RU" dirty="0">
                <a:latin typeface="Candara Light" panose="020E0502030303020204" pitchFamily="34" charset="0"/>
              </a:rPr>
              <a:t>Алгоритмы удаления невидимых линий и поверхностей</a:t>
            </a:r>
            <a:r>
              <a:rPr lang="en-US" dirty="0">
                <a:latin typeface="Candara Light" panose="020E0502030303020204" pitchFamily="34" charset="0"/>
              </a:rPr>
              <a:t>:</a:t>
            </a:r>
            <a:endParaRPr lang="ru-RU" dirty="0">
              <a:latin typeface="Candara Light" panose="020E0502030303020204" pitchFamily="34" charset="0"/>
            </a:endParaRP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>
                <a:latin typeface="Candara Light" panose="020E0502030303020204" pitchFamily="34" charset="0"/>
              </a:rPr>
              <a:t>Алгоритм использующий </a:t>
            </a:r>
            <a:r>
              <a:rPr lang="en-US" sz="2800" dirty="0">
                <a:latin typeface="Candara Light" panose="020E0502030303020204" pitchFamily="34" charset="0"/>
              </a:rPr>
              <a:t>Z</a:t>
            </a:r>
            <a:r>
              <a:rPr lang="ru-RU" sz="2800" dirty="0">
                <a:latin typeface="Candara Light" panose="020E0502030303020204" pitchFamily="34" charset="0"/>
              </a:rPr>
              <a:t>-буфер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b="1" dirty="0">
                <a:latin typeface="Candara Light" panose="020E0502030303020204" pitchFamily="34" charset="0"/>
              </a:rPr>
              <a:t>Алгоритм карты теней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ru-RU" dirty="0">
                <a:latin typeface="Candara Light" panose="020E0502030303020204" pitchFamily="34" charset="0"/>
              </a:rPr>
              <a:t>Алгоритмы оптимизации визуализации</a:t>
            </a:r>
            <a:r>
              <a:rPr lang="en-US" dirty="0">
                <a:latin typeface="Candara Light" panose="020E0502030303020204" pitchFamily="34" charset="0"/>
              </a:rPr>
              <a:t>:</a:t>
            </a:r>
            <a:endParaRPr lang="ru-RU" dirty="0">
              <a:latin typeface="Candara Light" panose="020E0502030303020204" pitchFamily="34" charset="0"/>
            </a:endParaRP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>
                <a:latin typeface="Candara Light" panose="020E0502030303020204" pitchFamily="34" charset="0"/>
              </a:rPr>
              <a:t>Алгоритм оболочек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b="1" dirty="0">
                <a:latin typeface="Candara Light" panose="020E0502030303020204" pitchFamily="34" charset="0"/>
              </a:rPr>
              <a:t>Алгоритм отбраковки </a:t>
            </a:r>
            <a:r>
              <a:rPr lang="ru-RU" sz="2800" b="1" dirty="0" err="1">
                <a:latin typeface="Candara Light" panose="020E0502030303020204" pitchFamily="34" charset="0"/>
              </a:rPr>
              <a:t>нелицевых</a:t>
            </a:r>
            <a:r>
              <a:rPr lang="ru-RU" sz="2800" b="1" dirty="0">
                <a:latin typeface="Candara Light" panose="020E0502030303020204" pitchFamily="34" charset="0"/>
              </a:rPr>
              <a:t> граней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ru-RU" sz="2800" b="1" dirty="0">
              <a:latin typeface="Candara Light" panose="020E0502030303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9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33013-690F-4EF6-8C01-E67408CB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Алгоритм </a:t>
            </a:r>
            <a:r>
              <a:rPr lang="en-US" b="1" dirty="0">
                <a:latin typeface="Candara Light" panose="020E0502030303020204" pitchFamily="34" charset="0"/>
              </a:rPr>
              <a:t>Z-</a:t>
            </a:r>
            <a:r>
              <a:rPr lang="ru-RU" b="1" dirty="0">
                <a:latin typeface="Candara Light" panose="020E0502030303020204" pitchFamily="34" charset="0"/>
              </a:rPr>
              <a:t>буфера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5FD460-B5F7-4E8B-BC2F-6F3BDA191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17" y="1690688"/>
            <a:ext cx="6200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1E0B1-87C7-4C5A-9520-05018A2A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3484"/>
            <a:ext cx="5768926" cy="1324929"/>
          </a:xfrm>
        </p:spPr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Алгоритм карты теней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F00C2E-E8BA-4542-931A-797286DB7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48" y="213899"/>
            <a:ext cx="6512535" cy="66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2AE29-68FB-4676-A6AF-78857FC5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</a:t>
            </a:r>
            <a:r>
              <a:rPr lang="ru-RU" b="1" dirty="0">
                <a:latin typeface="Candara Light" panose="020E0502030303020204" pitchFamily="34" charset="0"/>
              </a:rPr>
              <a:t>Алгоритм отбраковки </a:t>
            </a:r>
            <a:r>
              <a:rPr lang="ru-RU" b="1" dirty="0" err="1">
                <a:latin typeface="Candara Light" panose="020E0502030303020204" pitchFamily="34" charset="0"/>
              </a:rPr>
              <a:t>нелицевых</a:t>
            </a:r>
            <a:r>
              <a:rPr lang="ru-RU" b="1" dirty="0">
                <a:latin typeface="Candara Light" panose="020E0502030303020204" pitchFamily="34" charset="0"/>
              </a:rPr>
              <a:t> граней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06E16-452F-4110-8155-414C44DA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769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ndara Light" panose="020E0502030303020204" pitchFamily="34" charset="0"/>
              </a:rPr>
              <a:t>l – вектор, направленный к наблюдателю</a:t>
            </a:r>
          </a:p>
          <a:p>
            <a:pPr marL="0" indent="0">
              <a:buNone/>
            </a:pPr>
            <a:r>
              <a:rPr lang="ru-RU" dirty="0">
                <a:latin typeface="Candara Light" panose="020E0502030303020204" pitchFamily="34" charset="0"/>
              </a:rPr>
              <a:t>n – вектор внешней нормали гран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2351B5-FFDE-4863-8A8B-4BD71A90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1825625"/>
            <a:ext cx="4137057" cy="359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ED1AC-3D06-4833-902E-3FBA11C9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Выбор языка программирования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49F28-A3CC-4A1C-8386-4606D40B0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217587"/>
            <a:ext cx="5181600" cy="326688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Candara Light" panose="020E0502030303020204" pitchFamily="34" charset="0"/>
              </a:rPr>
              <a:t>Данный язык поддерживает объектно-ориентированную парадигму программирования. Благодаря чему можно приводить объекты сцены к объектам классов, а также пользоваться шаблонами проектирования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96A858-1DAA-4B86-89C2-AA110A59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6000" y="3429000"/>
            <a:ext cx="5181600" cy="132202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Candara Light" panose="020E0502030303020204" pitchFamily="34" charset="0"/>
              </a:rPr>
              <a:t>Данный язык обладает богатой стандартной библиотекой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563DBE9-0F21-4530-8CFD-80DB399B978A}"/>
              </a:ext>
            </a:extLst>
          </p:cNvPr>
          <p:cNvSpPr/>
          <p:nvPr/>
        </p:nvSpPr>
        <p:spPr>
          <a:xfrm>
            <a:off x="5196000" y="2951027"/>
            <a:ext cx="18000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Candara Light" panose="020E0502030303020204" pitchFamily="34" charset="0"/>
              </a:rPr>
              <a:t>C#</a:t>
            </a:r>
            <a:endParaRPr lang="ru-RU" sz="66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8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5C327-6EDB-4077-9080-FF67C674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ndara Light" panose="020E0502030303020204" pitchFamily="34" charset="0"/>
              </a:rPr>
              <a:t>Структура классов</a:t>
            </a:r>
          </a:p>
        </p:txBody>
      </p:sp>
      <p:grpSp>
        <p:nvGrpSpPr>
          <p:cNvPr id="4" name="Google Shape;1984;p62">
            <a:extLst>
              <a:ext uri="{FF2B5EF4-FFF2-40B4-BE49-F238E27FC236}">
                <a16:creationId xmlns:a16="http://schemas.microsoft.com/office/drawing/2014/main" id="{E98C5124-52A7-4670-8657-E61D4DE01873}"/>
              </a:ext>
            </a:extLst>
          </p:cNvPr>
          <p:cNvGrpSpPr/>
          <p:nvPr/>
        </p:nvGrpSpPr>
        <p:grpSpPr>
          <a:xfrm>
            <a:off x="8699346" y="4816665"/>
            <a:ext cx="906451" cy="422956"/>
            <a:chOff x="3921910" y="3223760"/>
            <a:chExt cx="801797" cy="489817"/>
          </a:xfrm>
        </p:grpSpPr>
        <p:sp>
          <p:nvSpPr>
            <p:cNvPr id="5" name="Google Shape;1985;p62">
              <a:extLst>
                <a:ext uri="{FF2B5EF4-FFF2-40B4-BE49-F238E27FC236}">
                  <a16:creationId xmlns:a16="http://schemas.microsoft.com/office/drawing/2014/main" id="{95C5B0F5-9BE7-4197-B840-A8053D49650E}"/>
                </a:ext>
              </a:extLst>
            </p:cNvPr>
            <p:cNvSpPr/>
            <p:nvPr/>
          </p:nvSpPr>
          <p:spPr>
            <a:xfrm>
              <a:off x="4499324" y="3428225"/>
              <a:ext cx="116918" cy="86117"/>
            </a:xfrm>
            <a:custGeom>
              <a:avLst/>
              <a:gdLst/>
              <a:ahLst/>
              <a:cxnLst/>
              <a:rect l="l" t="t" r="r" b="b"/>
              <a:pathLst>
                <a:path w="2213" h="1630" extrusionOk="0">
                  <a:moveTo>
                    <a:pt x="2178" y="1409"/>
                  </a:moveTo>
                  <a:cubicBezTo>
                    <a:pt x="2146" y="1607"/>
                    <a:pt x="1898" y="1630"/>
                    <a:pt x="1736" y="1624"/>
                  </a:cubicBezTo>
                  <a:cubicBezTo>
                    <a:pt x="1495" y="1615"/>
                    <a:pt x="1256" y="1552"/>
                    <a:pt x="1028" y="1481"/>
                  </a:cubicBezTo>
                  <a:cubicBezTo>
                    <a:pt x="775" y="1402"/>
                    <a:pt x="525" y="1307"/>
                    <a:pt x="302" y="1163"/>
                  </a:cubicBezTo>
                  <a:cubicBezTo>
                    <a:pt x="162" y="1072"/>
                    <a:pt x="1" y="927"/>
                    <a:pt x="22" y="769"/>
                  </a:cubicBezTo>
                  <a:cubicBezTo>
                    <a:pt x="44" y="592"/>
                    <a:pt x="240" y="458"/>
                    <a:pt x="388" y="369"/>
                  </a:cubicBezTo>
                  <a:cubicBezTo>
                    <a:pt x="589" y="249"/>
                    <a:pt x="808" y="161"/>
                    <a:pt x="1030" y="86"/>
                  </a:cubicBezTo>
                  <a:cubicBezTo>
                    <a:pt x="1121" y="56"/>
                    <a:pt x="1212" y="28"/>
                    <a:pt x="1304" y="2"/>
                  </a:cubicBezTo>
                  <a:cubicBezTo>
                    <a:pt x="1305" y="2"/>
                    <a:pt x="1306" y="1"/>
                    <a:pt x="1307" y="0"/>
                  </a:cubicBezTo>
                  <a:cubicBezTo>
                    <a:pt x="1351" y="28"/>
                    <a:pt x="1396" y="54"/>
                    <a:pt x="1438" y="85"/>
                  </a:cubicBezTo>
                  <a:cubicBezTo>
                    <a:pt x="1688" y="265"/>
                    <a:pt x="1850" y="512"/>
                    <a:pt x="1990" y="781"/>
                  </a:cubicBezTo>
                  <a:cubicBezTo>
                    <a:pt x="2083" y="960"/>
                    <a:pt x="2212" y="1200"/>
                    <a:pt x="2178" y="14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986;p62">
              <a:extLst>
                <a:ext uri="{FF2B5EF4-FFF2-40B4-BE49-F238E27FC236}">
                  <a16:creationId xmlns:a16="http://schemas.microsoft.com/office/drawing/2014/main" id="{4F5A5C51-20D3-4142-A7DD-BA5122A48155}"/>
                </a:ext>
              </a:extLst>
            </p:cNvPr>
            <p:cNvGrpSpPr/>
            <p:nvPr/>
          </p:nvGrpSpPr>
          <p:grpSpPr>
            <a:xfrm>
              <a:off x="3921910" y="3332280"/>
              <a:ext cx="705737" cy="258245"/>
              <a:chOff x="3921910" y="3332280"/>
              <a:chExt cx="705737" cy="258245"/>
            </a:xfrm>
          </p:grpSpPr>
          <p:sp>
            <p:nvSpPr>
              <p:cNvPr id="14" name="Google Shape;1987;p62">
                <a:extLst>
                  <a:ext uri="{FF2B5EF4-FFF2-40B4-BE49-F238E27FC236}">
                    <a16:creationId xmlns:a16="http://schemas.microsoft.com/office/drawing/2014/main" id="{871FE2B2-E7FD-4E79-AF87-221D5EE6413C}"/>
                  </a:ext>
                </a:extLst>
              </p:cNvPr>
              <p:cNvSpPr/>
              <p:nvPr/>
            </p:nvSpPr>
            <p:spPr>
              <a:xfrm>
                <a:off x="4031169" y="3343111"/>
                <a:ext cx="398304" cy="188031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3559" extrusionOk="0">
                    <a:moveTo>
                      <a:pt x="3" y="3545"/>
                    </a:moveTo>
                    <a:cubicBezTo>
                      <a:pt x="60" y="3400"/>
                      <a:pt x="212" y="3284"/>
                      <a:pt x="313" y="3171"/>
                    </a:cubicBezTo>
                    <a:cubicBezTo>
                      <a:pt x="424" y="3047"/>
                      <a:pt x="532" y="2921"/>
                      <a:pt x="645" y="2800"/>
                    </a:cubicBezTo>
                    <a:cubicBezTo>
                      <a:pt x="1136" y="2282"/>
                      <a:pt x="1684" y="1815"/>
                      <a:pt x="2267" y="1400"/>
                    </a:cubicBezTo>
                    <a:cubicBezTo>
                      <a:pt x="2853" y="983"/>
                      <a:pt x="3481" y="606"/>
                      <a:pt x="4151" y="336"/>
                    </a:cubicBezTo>
                    <a:cubicBezTo>
                      <a:pt x="4474" y="207"/>
                      <a:pt x="4813" y="88"/>
                      <a:pt x="5159" y="47"/>
                    </a:cubicBezTo>
                    <a:cubicBezTo>
                      <a:pt x="5546" y="0"/>
                      <a:pt x="5941" y="35"/>
                      <a:pt x="6318" y="124"/>
                    </a:cubicBezTo>
                    <a:cubicBezTo>
                      <a:pt x="6687" y="212"/>
                      <a:pt x="7030" y="370"/>
                      <a:pt x="7392" y="476"/>
                    </a:cubicBezTo>
                    <a:cubicBezTo>
                      <a:pt x="7440" y="490"/>
                      <a:pt x="7490" y="504"/>
                      <a:pt x="7538" y="518"/>
                    </a:cubicBezTo>
                    <a:cubicBezTo>
                      <a:pt x="7507" y="517"/>
                      <a:pt x="7476" y="514"/>
                      <a:pt x="7445" y="514"/>
                    </a:cubicBezTo>
                    <a:cubicBezTo>
                      <a:pt x="6647" y="513"/>
                      <a:pt x="5876" y="774"/>
                      <a:pt x="5136" y="1046"/>
                    </a:cubicBezTo>
                    <a:cubicBezTo>
                      <a:pt x="4371" y="1327"/>
                      <a:pt x="3626" y="1665"/>
                      <a:pt x="2896" y="2028"/>
                    </a:cubicBezTo>
                    <a:cubicBezTo>
                      <a:pt x="1918" y="2514"/>
                      <a:pt x="961" y="3039"/>
                      <a:pt x="0" y="3558"/>
                    </a:cubicBezTo>
                    <a:cubicBezTo>
                      <a:pt x="1" y="3553"/>
                      <a:pt x="1" y="3549"/>
                      <a:pt x="3" y="35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988;p62">
                <a:extLst>
                  <a:ext uri="{FF2B5EF4-FFF2-40B4-BE49-F238E27FC236}">
                    <a16:creationId xmlns:a16="http://schemas.microsoft.com/office/drawing/2014/main" id="{41E5EDA2-13E0-4912-831A-A857FB3799B5}"/>
                  </a:ext>
                </a:extLst>
              </p:cNvPr>
              <p:cNvSpPr/>
              <p:nvPr/>
            </p:nvSpPr>
            <p:spPr>
              <a:xfrm>
                <a:off x="4035131" y="3383211"/>
                <a:ext cx="509200" cy="181215"/>
              </a:xfrm>
              <a:custGeom>
                <a:avLst/>
                <a:gdLst/>
                <a:ahLst/>
                <a:cxnLst/>
                <a:rect l="l" t="t" r="r" b="b"/>
                <a:pathLst>
                  <a:path w="9638" h="3430" extrusionOk="0">
                    <a:moveTo>
                      <a:pt x="8700" y="1208"/>
                    </a:moveTo>
                    <a:cubicBezTo>
                      <a:pt x="8242" y="1588"/>
                      <a:pt x="7842" y="2026"/>
                      <a:pt x="7330" y="2340"/>
                    </a:cubicBezTo>
                    <a:cubicBezTo>
                      <a:pt x="6685" y="2735"/>
                      <a:pt x="5936" y="2975"/>
                      <a:pt x="5204" y="3154"/>
                    </a:cubicBezTo>
                    <a:cubicBezTo>
                      <a:pt x="4413" y="3347"/>
                      <a:pt x="3602" y="3430"/>
                      <a:pt x="2789" y="3402"/>
                    </a:cubicBezTo>
                    <a:cubicBezTo>
                      <a:pt x="2011" y="3374"/>
                      <a:pt x="1262" y="3180"/>
                      <a:pt x="494" y="3077"/>
                    </a:cubicBezTo>
                    <a:cubicBezTo>
                      <a:pt x="494" y="3077"/>
                      <a:pt x="493" y="3077"/>
                      <a:pt x="493" y="3077"/>
                    </a:cubicBezTo>
                    <a:cubicBezTo>
                      <a:pt x="839" y="2946"/>
                      <a:pt x="1171" y="2771"/>
                      <a:pt x="1512" y="2629"/>
                    </a:cubicBezTo>
                    <a:cubicBezTo>
                      <a:pt x="1730" y="2537"/>
                      <a:pt x="1951" y="2449"/>
                      <a:pt x="2167" y="2351"/>
                    </a:cubicBezTo>
                    <a:cubicBezTo>
                      <a:pt x="2396" y="2249"/>
                      <a:pt x="2635" y="2147"/>
                      <a:pt x="2848" y="2013"/>
                    </a:cubicBezTo>
                    <a:cubicBezTo>
                      <a:pt x="2887" y="1989"/>
                      <a:pt x="2863" y="1924"/>
                      <a:pt x="2816" y="1938"/>
                    </a:cubicBezTo>
                    <a:cubicBezTo>
                      <a:pt x="2579" y="2003"/>
                      <a:pt x="2347" y="2100"/>
                      <a:pt x="2118" y="2189"/>
                    </a:cubicBezTo>
                    <a:cubicBezTo>
                      <a:pt x="1892" y="2278"/>
                      <a:pt x="1668" y="2374"/>
                      <a:pt x="1445" y="2469"/>
                    </a:cubicBezTo>
                    <a:cubicBezTo>
                      <a:pt x="1042" y="2642"/>
                      <a:pt x="654" y="2836"/>
                      <a:pt x="272" y="3046"/>
                    </a:cubicBezTo>
                    <a:cubicBezTo>
                      <a:pt x="174" y="3029"/>
                      <a:pt x="71" y="3002"/>
                      <a:pt x="1" y="2958"/>
                    </a:cubicBezTo>
                    <a:cubicBezTo>
                      <a:pt x="690" y="2607"/>
                      <a:pt x="1371" y="2237"/>
                      <a:pt x="2057" y="1879"/>
                    </a:cubicBezTo>
                    <a:cubicBezTo>
                      <a:pt x="2738" y="1522"/>
                      <a:pt x="3428" y="1179"/>
                      <a:pt x="4134" y="872"/>
                    </a:cubicBezTo>
                    <a:cubicBezTo>
                      <a:pt x="4840" y="566"/>
                      <a:pt x="5571" y="276"/>
                      <a:pt x="6325" y="107"/>
                    </a:cubicBezTo>
                    <a:cubicBezTo>
                      <a:pt x="6572" y="52"/>
                      <a:pt x="6820" y="16"/>
                      <a:pt x="7067" y="0"/>
                    </a:cubicBezTo>
                    <a:cubicBezTo>
                      <a:pt x="6889" y="65"/>
                      <a:pt x="6715" y="141"/>
                      <a:pt x="6542" y="222"/>
                    </a:cubicBezTo>
                    <a:cubicBezTo>
                      <a:pt x="6063" y="443"/>
                      <a:pt x="5588" y="679"/>
                      <a:pt x="5095" y="867"/>
                    </a:cubicBezTo>
                    <a:cubicBezTo>
                      <a:pt x="5060" y="880"/>
                      <a:pt x="5072" y="932"/>
                      <a:pt x="5110" y="924"/>
                    </a:cubicBezTo>
                    <a:cubicBezTo>
                      <a:pt x="5619" y="815"/>
                      <a:pt x="6096" y="614"/>
                      <a:pt x="6570" y="410"/>
                    </a:cubicBezTo>
                    <a:cubicBezTo>
                      <a:pt x="6817" y="303"/>
                      <a:pt x="7058" y="206"/>
                      <a:pt x="7320" y="141"/>
                    </a:cubicBezTo>
                    <a:cubicBezTo>
                      <a:pt x="7440" y="112"/>
                      <a:pt x="7561" y="87"/>
                      <a:pt x="7682" y="60"/>
                    </a:cubicBezTo>
                    <a:cubicBezTo>
                      <a:pt x="7734" y="48"/>
                      <a:pt x="7792" y="39"/>
                      <a:pt x="7849" y="26"/>
                    </a:cubicBezTo>
                    <a:cubicBezTo>
                      <a:pt x="8030" y="51"/>
                      <a:pt x="8211" y="88"/>
                      <a:pt x="8391" y="140"/>
                    </a:cubicBezTo>
                    <a:cubicBezTo>
                      <a:pt x="8737" y="240"/>
                      <a:pt x="9063" y="391"/>
                      <a:pt x="9396" y="525"/>
                    </a:cubicBezTo>
                    <a:cubicBezTo>
                      <a:pt x="9477" y="557"/>
                      <a:pt x="9557" y="590"/>
                      <a:pt x="9638" y="624"/>
                    </a:cubicBezTo>
                    <a:cubicBezTo>
                      <a:pt x="9553" y="651"/>
                      <a:pt x="9471" y="687"/>
                      <a:pt x="9394" y="726"/>
                    </a:cubicBezTo>
                    <a:cubicBezTo>
                      <a:pt x="9143" y="853"/>
                      <a:pt x="8915" y="1028"/>
                      <a:pt x="8700" y="1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89;p62">
                <a:extLst>
                  <a:ext uri="{FF2B5EF4-FFF2-40B4-BE49-F238E27FC236}">
                    <a16:creationId xmlns:a16="http://schemas.microsoft.com/office/drawing/2014/main" id="{61FFF10E-F8C4-4CDD-8DB3-F61E2E3D7E68}"/>
                  </a:ext>
                </a:extLst>
              </p:cNvPr>
              <p:cNvSpPr/>
              <p:nvPr/>
            </p:nvSpPr>
            <p:spPr>
              <a:xfrm>
                <a:off x="3921910" y="3332280"/>
                <a:ext cx="705737" cy="258245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4888" extrusionOk="0">
                    <a:moveTo>
                      <a:pt x="12229" y="1819"/>
                    </a:moveTo>
                    <a:cubicBezTo>
                      <a:pt x="12273" y="1846"/>
                      <a:pt x="12317" y="1873"/>
                      <a:pt x="12360" y="1903"/>
                    </a:cubicBezTo>
                    <a:cubicBezTo>
                      <a:pt x="12611" y="2084"/>
                      <a:pt x="12772" y="2330"/>
                      <a:pt x="12913" y="2600"/>
                    </a:cubicBezTo>
                    <a:cubicBezTo>
                      <a:pt x="13006" y="2779"/>
                      <a:pt x="13135" y="3019"/>
                      <a:pt x="13101" y="3229"/>
                    </a:cubicBezTo>
                    <a:cubicBezTo>
                      <a:pt x="13071" y="3408"/>
                      <a:pt x="12862" y="3443"/>
                      <a:pt x="12701" y="3443"/>
                    </a:cubicBezTo>
                    <a:cubicBezTo>
                      <a:pt x="12686" y="3443"/>
                      <a:pt x="12672" y="3443"/>
                      <a:pt x="12658" y="3443"/>
                    </a:cubicBezTo>
                    <a:cubicBezTo>
                      <a:pt x="12418" y="3434"/>
                      <a:pt x="12178" y="3370"/>
                      <a:pt x="11949" y="3299"/>
                    </a:cubicBezTo>
                    <a:cubicBezTo>
                      <a:pt x="11697" y="3220"/>
                      <a:pt x="11447" y="3126"/>
                      <a:pt x="11225" y="2981"/>
                    </a:cubicBezTo>
                    <a:cubicBezTo>
                      <a:pt x="11084" y="2892"/>
                      <a:pt x="10923" y="2746"/>
                      <a:pt x="10943" y="2588"/>
                    </a:cubicBezTo>
                    <a:cubicBezTo>
                      <a:pt x="10967" y="2411"/>
                      <a:pt x="11162" y="2276"/>
                      <a:pt x="11310" y="2188"/>
                    </a:cubicBezTo>
                    <a:cubicBezTo>
                      <a:pt x="11511" y="2067"/>
                      <a:pt x="11730" y="1980"/>
                      <a:pt x="11952" y="1905"/>
                    </a:cubicBezTo>
                    <a:cubicBezTo>
                      <a:pt x="12042" y="1874"/>
                      <a:pt x="12133" y="1846"/>
                      <a:pt x="12225" y="1821"/>
                    </a:cubicBezTo>
                    <a:cubicBezTo>
                      <a:pt x="12226" y="1820"/>
                      <a:pt x="12227" y="1819"/>
                      <a:pt x="12229" y="1819"/>
                    </a:cubicBezTo>
                    <a:close/>
                    <a:moveTo>
                      <a:pt x="7569" y="233"/>
                    </a:moveTo>
                    <a:cubicBezTo>
                      <a:pt x="7842" y="233"/>
                      <a:pt x="8115" y="270"/>
                      <a:pt x="8380" y="333"/>
                    </a:cubicBezTo>
                    <a:cubicBezTo>
                      <a:pt x="8747" y="419"/>
                      <a:pt x="9092" y="577"/>
                      <a:pt x="9453" y="684"/>
                    </a:cubicBezTo>
                    <a:cubicBezTo>
                      <a:pt x="9502" y="699"/>
                      <a:pt x="9551" y="712"/>
                      <a:pt x="9600" y="725"/>
                    </a:cubicBezTo>
                    <a:cubicBezTo>
                      <a:pt x="9569" y="725"/>
                      <a:pt x="9537" y="722"/>
                      <a:pt x="9506" y="722"/>
                    </a:cubicBezTo>
                    <a:cubicBezTo>
                      <a:pt x="9503" y="722"/>
                      <a:pt x="9500" y="722"/>
                      <a:pt x="9497" y="722"/>
                    </a:cubicBezTo>
                    <a:cubicBezTo>
                      <a:pt x="8703" y="722"/>
                      <a:pt x="7935" y="982"/>
                      <a:pt x="7197" y="1253"/>
                    </a:cubicBezTo>
                    <a:cubicBezTo>
                      <a:pt x="6431" y="1535"/>
                      <a:pt x="5688" y="1873"/>
                      <a:pt x="4958" y="2236"/>
                    </a:cubicBezTo>
                    <a:cubicBezTo>
                      <a:pt x="3980" y="2722"/>
                      <a:pt x="3021" y="3246"/>
                      <a:pt x="2061" y="3765"/>
                    </a:cubicBezTo>
                    <a:cubicBezTo>
                      <a:pt x="2062" y="3761"/>
                      <a:pt x="2062" y="3757"/>
                      <a:pt x="2064" y="3752"/>
                    </a:cubicBezTo>
                    <a:cubicBezTo>
                      <a:pt x="2122" y="3607"/>
                      <a:pt x="2274" y="3492"/>
                      <a:pt x="2374" y="3379"/>
                    </a:cubicBezTo>
                    <a:cubicBezTo>
                      <a:pt x="2485" y="3254"/>
                      <a:pt x="2592" y="3128"/>
                      <a:pt x="2707" y="3007"/>
                    </a:cubicBezTo>
                    <a:cubicBezTo>
                      <a:pt x="3198" y="2489"/>
                      <a:pt x="3746" y="2022"/>
                      <a:pt x="4327" y="1608"/>
                    </a:cubicBezTo>
                    <a:cubicBezTo>
                      <a:pt x="4915" y="1190"/>
                      <a:pt x="5543" y="813"/>
                      <a:pt x="6213" y="543"/>
                    </a:cubicBezTo>
                    <a:cubicBezTo>
                      <a:pt x="6535" y="414"/>
                      <a:pt x="6874" y="296"/>
                      <a:pt x="7220" y="254"/>
                    </a:cubicBezTo>
                    <a:cubicBezTo>
                      <a:pt x="7336" y="240"/>
                      <a:pt x="7453" y="233"/>
                      <a:pt x="7569" y="233"/>
                    </a:cubicBezTo>
                    <a:close/>
                    <a:moveTo>
                      <a:pt x="9204" y="966"/>
                    </a:moveTo>
                    <a:lnTo>
                      <a:pt x="9204" y="966"/>
                    </a:lnTo>
                    <a:cubicBezTo>
                      <a:pt x="9025" y="1033"/>
                      <a:pt x="8852" y="1108"/>
                      <a:pt x="8679" y="1188"/>
                    </a:cubicBezTo>
                    <a:cubicBezTo>
                      <a:pt x="8199" y="1409"/>
                      <a:pt x="7725" y="1645"/>
                      <a:pt x="7232" y="1834"/>
                    </a:cubicBezTo>
                    <a:cubicBezTo>
                      <a:pt x="7199" y="1846"/>
                      <a:pt x="7207" y="1892"/>
                      <a:pt x="7239" y="1892"/>
                    </a:cubicBezTo>
                    <a:cubicBezTo>
                      <a:pt x="7242" y="1892"/>
                      <a:pt x="7244" y="1891"/>
                      <a:pt x="7247" y="1891"/>
                    </a:cubicBezTo>
                    <a:cubicBezTo>
                      <a:pt x="7756" y="1782"/>
                      <a:pt x="8231" y="1581"/>
                      <a:pt x="8707" y="1376"/>
                    </a:cubicBezTo>
                    <a:cubicBezTo>
                      <a:pt x="8954" y="1270"/>
                      <a:pt x="9195" y="1172"/>
                      <a:pt x="9457" y="1108"/>
                    </a:cubicBezTo>
                    <a:cubicBezTo>
                      <a:pt x="9577" y="1078"/>
                      <a:pt x="9697" y="1053"/>
                      <a:pt x="9817" y="1026"/>
                    </a:cubicBezTo>
                    <a:cubicBezTo>
                      <a:pt x="9870" y="1015"/>
                      <a:pt x="9929" y="1006"/>
                      <a:pt x="9986" y="993"/>
                    </a:cubicBezTo>
                    <a:cubicBezTo>
                      <a:pt x="10167" y="1018"/>
                      <a:pt x="10347" y="1054"/>
                      <a:pt x="10528" y="1107"/>
                    </a:cubicBezTo>
                    <a:cubicBezTo>
                      <a:pt x="10873" y="1207"/>
                      <a:pt x="11200" y="1357"/>
                      <a:pt x="11533" y="1492"/>
                    </a:cubicBezTo>
                    <a:cubicBezTo>
                      <a:pt x="11613" y="1524"/>
                      <a:pt x="11694" y="1557"/>
                      <a:pt x="11775" y="1591"/>
                    </a:cubicBezTo>
                    <a:cubicBezTo>
                      <a:pt x="11690" y="1618"/>
                      <a:pt x="11608" y="1654"/>
                      <a:pt x="11531" y="1693"/>
                    </a:cubicBezTo>
                    <a:cubicBezTo>
                      <a:pt x="11278" y="1820"/>
                      <a:pt x="11052" y="1995"/>
                      <a:pt x="10836" y="2174"/>
                    </a:cubicBezTo>
                    <a:cubicBezTo>
                      <a:pt x="10379" y="2556"/>
                      <a:pt x="9979" y="2993"/>
                      <a:pt x="9467" y="3306"/>
                    </a:cubicBezTo>
                    <a:cubicBezTo>
                      <a:pt x="8822" y="3702"/>
                      <a:pt x="8072" y="3942"/>
                      <a:pt x="7340" y="4121"/>
                    </a:cubicBezTo>
                    <a:cubicBezTo>
                      <a:pt x="6652" y="4288"/>
                      <a:pt x="5947" y="4374"/>
                      <a:pt x="5239" y="4374"/>
                    </a:cubicBezTo>
                    <a:cubicBezTo>
                      <a:pt x="5134" y="4374"/>
                      <a:pt x="5030" y="4372"/>
                      <a:pt x="4925" y="4368"/>
                    </a:cubicBezTo>
                    <a:cubicBezTo>
                      <a:pt x="4147" y="4341"/>
                      <a:pt x="3398" y="4146"/>
                      <a:pt x="2630" y="4044"/>
                    </a:cubicBezTo>
                    <a:cubicBezTo>
                      <a:pt x="2976" y="3913"/>
                      <a:pt x="3307" y="3738"/>
                      <a:pt x="3648" y="3595"/>
                    </a:cubicBezTo>
                    <a:cubicBezTo>
                      <a:pt x="3866" y="3503"/>
                      <a:pt x="4086" y="3415"/>
                      <a:pt x="4304" y="3319"/>
                    </a:cubicBezTo>
                    <a:cubicBezTo>
                      <a:pt x="4533" y="3216"/>
                      <a:pt x="4771" y="3114"/>
                      <a:pt x="4985" y="2979"/>
                    </a:cubicBezTo>
                    <a:cubicBezTo>
                      <a:pt x="5021" y="2958"/>
                      <a:pt x="5003" y="2902"/>
                      <a:pt x="4964" y="2902"/>
                    </a:cubicBezTo>
                    <a:cubicBezTo>
                      <a:pt x="4961" y="2902"/>
                      <a:pt x="4957" y="2903"/>
                      <a:pt x="4953" y="2904"/>
                    </a:cubicBezTo>
                    <a:cubicBezTo>
                      <a:pt x="4716" y="2970"/>
                      <a:pt x="4483" y="3066"/>
                      <a:pt x="4254" y="3156"/>
                    </a:cubicBezTo>
                    <a:cubicBezTo>
                      <a:pt x="4028" y="3244"/>
                      <a:pt x="3804" y="3340"/>
                      <a:pt x="3581" y="3436"/>
                    </a:cubicBezTo>
                    <a:cubicBezTo>
                      <a:pt x="3179" y="3609"/>
                      <a:pt x="2791" y="3803"/>
                      <a:pt x="2407" y="4013"/>
                    </a:cubicBezTo>
                    <a:cubicBezTo>
                      <a:pt x="2311" y="3996"/>
                      <a:pt x="2208" y="3968"/>
                      <a:pt x="2137" y="3925"/>
                    </a:cubicBezTo>
                    <a:cubicBezTo>
                      <a:pt x="2827" y="3574"/>
                      <a:pt x="3507" y="3204"/>
                      <a:pt x="4193" y="2845"/>
                    </a:cubicBezTo>
                    <a:cubicBezTo>
                      <a:pt x="4875" y="2489"/>
                      <a:pt x="5565" y="2145"/>
                      <a:pt x="6271" y="1839"/>
                    </a:cubicBezTo>
                    <a:cubicBezTo>
                      <a:pt x="6977" y="1532"/>
                      <a:pt x="7708" y="1242"/>
                      <a:pt x="8461" y="1074"/>
                    </a:cubicBezTo>
                    <a:cubicBezTo>
                      <a:pt x="8709" y="1018"/>
                      <a:pt x="8957" y="982"/>
                      <a:pt x="9204" y="966"/>
                    </a:cubicBezTo>
                    <a:close/>
                    <a:moveTo>
                      <a:pt x="7594" y="1"/>
                    </a:moveTo>
                    <a:cubicBezTo>
                      <a:pt x="7273" y="1"/>
                      <a:pt x="6951" y="45"/>
                      <a:pt x="6637" y="140"/>
                    </a:cubicBezTo>
                    <a:cubicBezTo>
                      <a:pt x="5940" y="349"/>
                      <a:pt x="5284" y="690"/>
                      <a:pt x="4672" y="1080"/>
                    </a:cubicBezTo>
                    <a:cubicBezTo>
                      <a:pt x="4030" y="1489"/>
                      <a:pt x="3424" y="1961"/>
                      <a:pt x="2873" y="2486"/>
                    </a:cubicBezTo>
                    <a:cubicBezTo>
                      <a:pt x="2618" y="2728"/>
                      <a:pt x="2390" y="2991"/>
                      <a:pt x="2151" y="3247"/>
                    </a:cubicBezTo>
                    <a:cubicBezTo>
                      <a:pt x="1983" y="3428"/>
                      <a:pt x="1746" y="3661"/>
                      <a:pt x="1815" y="3899"/>
                    </a:cubicBezTo>
                    <a:cubicBezTo>
                      <a:pt x="1403" y="4120"/>
                      <a:pt x="991" y="4340"/>
                      <a:pt x="576" y="4555"/>
                    </a:cubicBezTo>
                    <a:cubicBezTo>
                      <a:pt x="397" y="4647"/>
                      <a:pt x="215" y="4734"/>
                      <a:pt x="32" y="4820"/>
                    </a:cubicBezTo>
                    <a:cubicBezTo>
                      <a:pt x="0" y="4835"/>
                      <a:pt x="17" y="4887"/>
                      <a:pt x="49" y="4887"/>
                    </a:cubicBezTo>
                    <a:cubicBezTo>
                      <a:pt x="52" y="4887"/>
                      <a:pt x="56" y="4887"/>
                      <a:pt x="60" y="4885"/>
                    </a:cubicBezTo>
                    <a:cubicBezTo>
                      <a:pt x="406" y="4740"/>
                      <a:pt x="750" y="4591"/>
                      <a:pt x="1093" y="4438"/>
                    </a:cubicBezTo>
                    <a:cubicBezTo>
                      <a:pt x="1366" y="4316"/>
                      <a:pt x="1634" y="4181"/>
                      <a:pt x="1901" y="4045"/>
                    </a:cubicBezTo>
                    <a:cubicBezTo>
                      <a:pt x="1907" y="4052"/>
                      <a:pt x="1912" y="4059"/>
                      <a:pt x="1918" y="4065"/>
                    </a:cubicBezTo>
                    <a:cubicBezTo>
                      <a:pt x="2118" y="4269"/>
                      <a:pt x="2461" y="4277"/>
                      <a:pt x="2727" y="4310"/>
                    </a:cubicBezTo>
                    <a:cubicBezTo>
                      <a:pt x="3102" y="4357"/>
                      <a:pt x="3471" y="4450"/>
                      <a:pt x="3845" y="4509"/>
                    </a:cubicBezTo>
                    <a:cubicBezTo>
                      <a:pt x="4309" y="4582"/>
                      <a:pt x="4776" y="4618"/>
                      <a:pt x="5242" y="4618"/>
                    </a:cubicBezTo>
                    <a:cubicBezTo>
                      <a:pt x="6465" y="4618"/>
                      <a:pt x="7681" y="4370"/>
                      <a:pt x="8821" y="3904"/>
                    </a:cubicBezTo>
                    <a:cubicBezTo>
                      <a:pt x="9154" y="3767"/>
                      <a:pt x="9476" y="3605"/>
                      <a:pt x="9774" y="3401"/>
                    </a:cubicBezTo>
                    <a:cubicBezTo>
                      <a:pt x="10050" y="3213"/>
                      <a:pt x="10300" y="2995"/>
                      <a:pt x="10543" y="2766"/>
                    </a:cubicBezTo>
                    <a:cubicBezTo>
                      <a:pt x="10590" y="2723"/>
                      <a:pt x="10637" y="2682"/>
                      <a:pt x="10684" y="2638"/>
                    </a:cubicBezTo>
                    <a:cubicBezTo>
                      <a:pt x="10686" y="2700"/>
                      <a:pt x="10699" y="2762"/>
                      <a:pt x="10726" y="2825"/>
                    </a:cubicBezTo>
                    <a:cubicBezTo>
                      <a:pt x="10824" y="3052"/>
                      <a:pt x="11051" y="3197"/>
                      <a:pt x="11263" y="3306"/>
                    </a:cubicBezTo>
                    <a:cubicBezTo>
                      <a:pt x="11528" y="3442"/>
                      <a:pt x="11813" y="3541"/>
                      <a:pt x="12102" y="3607"/>
                    </a:cubicBezTo>
                    <a:cubicBezTo>
                      <a:pt x="12285" y="3649"/>
                      <a:pt x="12475" y="3684"/>
                      <a:pt x="12665" y="3684"/>
                    </a:cubicBezTo>
                    <a:cubicBezTo>
                      <a:pt x="12731" y="3684"/>
                      <a:pt x="12797" y="3680"/>
                      <a:pt x="12863" y="3670"/>
                    </a:cubicBezTo>
                    <a:cubicBezTo>
                      <a:pt x="13107" y="3632"/>
                      <a:pt x="13311" y="3487"/>
                      <a:pt x="13335" y="3229"/>
                    </a:cubicBezTo>
                    <a:cubicBezTo>
                      <a:pt x="13358" y="2977"/>
                      <a:pt x="13232" y="2722"/>
                      <a:pt x="13120" y="2506"/>
                    </a:cubicBezTo>
                    <a:cubicBezTo>
                      <a:pt x="12971" y="2221"/>
                      <a:pt x="12797" y="1960"/>
                      <a:pt x="12540" y="1759"/>
                    </a:cubicBezTo>
                    <a:cubicBezTo>
                      <a:pt x="12276" y="1554"/>
                      <a:pt x="11967" y="1422"/>
                      <a:pt x="11659" y="1297"/>
                    </a:cubicBezTo>
                    <a:cubicBezTo>
                      <a:pt x="11474" y="1222"/>
                      <a:pt x="11290" y="1141"/>
                      <a:pt x="11105" y="1067"/>
                    </a:cubicBezTo>
                    <a:cubicBezTo>
                      <a:pt x="11096" y="1056"/>
                      <a:pt x="11088" y="1046"/>
                      <a:pt x="11075" y="1038"/>
                    </a:cubicBezTo>
                    <a:cubicBezTo>
                      <a:pt x="10450" y="626"/>
                      <a:pt x="9669" y="533"/>
                      <a:pt x="8979" y="267"/>
                    </a:cubicBezTo>
                    <a:cubicBezTo>
                      <a:pt x="8533" y="96"/>
                      <a:pt x="8064" y="1"/>
                      <a:pt x="7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990;p62">
              <a:extLst>
                <a:ext uri="{FF2B5EF4-FFF2-40B4-BE49-F238E27FC236}">
                  <a16:creationId xmlns:a16="http://schemas.microsoft.com/office/drawing/2014/main" id="{52C74467-DB9B-42D3-BD4B-660FF1BBD688}"/>
                </a:ext>
              </a:extLst>
            </p:cNvPr>
            <p:cNvSpPr/>
            <p:nvPr/>
          </p:nvSpPr>
          <p:spPr>
            <a:xfrm>
              <a:off x="4238434" y="3255672"/>
              <a:ext cx="45119" cy="42266"/>
            </a:xfrm>
            <a:custGeom>
              <a:avLst/>
              <a:gdLst/>
              <a:ahLst/>
              <a:cxnLst/>
              <a:rect l="l" t="t" r="r" b="b"/>
              <a:pathLst>
                <a:path w="854" h="800" extrusionOk="0">
                  <a:moveTo>
                    <a:pt x="617" y="18"/>
                  </a:moveTo>
                  <a:cubicBezTo>
                    <a:pt x="621" y="19"/>
                    <a:pt x="625" y="21"/>
                    <a:pt x="628" y="23"/>
                  </a:cubicBezTo>
                  <a:lnTo>
                    <a:pt x="628" y="23"/>
                  </a:lnTo>
                  <a:lnTo>
                    <a:pt x="621" y="20"/>
                  </a:lnTo>
                  <a:cubicBezTo>
                    <a:pt x="620" y="20"/>
                    <a:pt x="618" y="19"/>
                    <a:pt x="617" y="18"/>
                  </a:cubicBezTo>
                  <a:close/>
                  <a:moveTo>
                    <a:pt x="461" y="0"/>
                  </a:moveTo>
                  <a:cubicBezTo>
                    <a:pt x="428" y="4"/>
                    <a:pt x="394" y="8"/>
                    <a:pt x="361" y="14"/>
                  </a:cubicBezTo>
                  <a:cubicBezTo>
                    <a:pt x="351" y="15"/>
                    <a:pt x="341" y="20"/>
                    <a:pt x="332" y="24"/>
                  </a:cubicBezTo>
                  <a:lnTo>
                    <a:pt x="332" y="24"/>
                  </a:lnTo>
                  <a:cubicBezTo>
                    <a:pt x="318" y="30"/>
                    <a:pt x="303" y="35"/>
                    <a:pt x="288" y="39"/>
                  </a:cubicBezTo>
                  <a:cubicBezTo>
                    <a:pt x="222" y="58"/>
                    <a:pt x="165" y="91"/>
                    <a:pt x="117" y="139"/>
                  </a:cubicBezTo>
                  <a:cubicBezTo>
                    <a:pt x="96" y="166"/>
                    <a:pt x="76" y="191"/>
                    <a:pt x="56" y="217"/>
                  </a:cubicBezTo>
                  <a:cubicBezTo>
                    <a:pt x="21" y="277"/>
                    <a:pt x="3" y="342"/>
                    <a:pt x="3" y="413"/>
                  </a:cubicBezTo>
                  <a:cubicBezTo>
                    <a:pt x="1" y="466"/>
                    <a:pt x="12" y="516"/>
                    <a:pt x="36" y="562"/>
                  </a:cubicBezTo>
                  <a:cubicBezTo>
                    <a:pt x="52" y="610"/>
                    <a:pt x="78" y="651"/>
                    <a:pt x="117" y="687"/>
                  </a:cubicBezTo>
                  <a:cubicBezTo>
                    <a:pt x="152" y="724"/>
                    <a:pt x="193" y="751"/>
                    <a:pt x="242" y="766"/>
                  </a:cubicBezTo>
                  <a:cubicBezTo>
                    <a:pt x="284" y="789"/>
                    <a:pt x="330" y="800"/>
                    <a:pt x="378" y="800"/>
                  </a:cubicBezTo>
                  <a:cubicBezTo>
                    <a:pt x="383" y="800"/>
                    <a:pt x="387" y="799"/>
                    <a:pt x="392" y="799"/>
                  </a:cubicBezTo>
                  <a:cubicBezTo>
                    <a:pt x="462" y="799"/>
                    <a:pt x="527" y="782"/>
                    <a:pt x="588" y="747"/>
                  </a:cubicBezTo>
                  <a:cubicBezTo>
                    <a:pt x="603" y="738"/>
                    <a:pt x="617" y="728"/>
                    <a:pt x="632" y="718"/>
                  </a:cubicBezTo>
                  <a:cubicBezTo>
                    <a:pt x="648" y="706"/>
                    <a:pt x="664" y="693"/>
                    <a:pt x="680" y="680"/>
                  </a:cubicBezTo>
                  <a:cubicBezTo>
                    <a:pt x="693" y="671"/>
                    <a:pt x="712" y="657"/>
                    <a:pt x="727" y="644"/>
                  </a:cubicBezTo>
                  <a:cubicBezTo>
                    <a:pt x="774" y="603"/>
                    <a:pt x="786" y="572"/>
                    <a:pt x="806" y="521"/>
                  </a:cubicBezTo>
                  <a:cubicBezTo>
                    <a:pt x="814" y="505"/>
                    <a:pt x="821" y="490"/>
                    <a:pt x="827" y="474"/>
                  </a:cubicBezTo>
                  <a:cubicBezTo>
                    <a:pt x="828" y="471"/>
                    <a:pt x="829" y="467"/>
                    <a:pt x="830" y="463"/>
                  </a:cubicBezTo>
                  <a:cubicBezTo>
                    <a:pt x="834" y="451"/>
                    <a:pt x="838" y="438"/>
                    <a:pt x="841" y="425"/>
                  </a:cubicBezTo>
                  <a:cubicBezTo>
                    <a:pt x="845" y="396"/>
                    <a:pt x="849" y="366"/>
                    <a:pt x="853" y="336"/>
                  </a:cubicBezTo>
                  <a:cubicBezTo>
                    <a:pt x="853" y="336"/>
                    <a:pt x="853" y="335"/>
                    <a:pt x="853" y="335"/>
                  </a:cubicBezTo>
                  <a:cubicBezTo>
                    <a:pt x="854" y="323"/>
                    <a:pt x="849" y="274"/>
                    <a:pt x="840" y="245"/>
                  </a:cubicBezTo>
                  <a:cubicBezTo>
                    <a:pt x="840" y="243"/>
                    <a:pt x="840" y="241"/>
                    <a:pt x="839" y="240"/>
                  </a:cubicBezTo>
                  <a:cubicBezTo>
                    <a:pt x="839" y="239"/>
                    <a:pt x="839" y="238"/>
                    <a:pt x="838" y="237"/>
                  </a:cubicBezTo>
                  <a:cubicBezTo>
                    <a:pt x="835" y="223"/>
                    <a:pt x="830" y="211"/>
                    <a:pt x="823" y="200"/>
                  </a:cubicBezTo>
                  <a:cubicBezTo>
                    <a:pt x="810" y="160"/>
                    <a:pt x="789" y="127"/>
                    <a:pt x="759" y="99"/>
                  </a:cubicBezTo>
                  <a:cubicBezTo>
                    <a:pt x="737" y="84"/>
                    <a:pt x="716" y="67"/>
                    <a:pt x="696" y="51"/>
                  </a:cubicBezTo>
                  <a:cubicBezTo>
                    <a:pt x="695" y="51"/>
                    <a:pt x="693" y="50"/>
                    <a:pt x="692" y="50"/>
                  </a:cubicBezTo>
                  <a:cubicBezTo>
                    <a:pt x="691" y="49"/>
                    <a:pt x="689" y="49"/>
                    <a:pt x="689" y="49"/>
                  </a:cubicBezTo>
                  <a:cubicBezTo>
                    <a:pt x="676" y="42"/>
                    <a:pt x="663" y="36"/>
                    <a:pt x="648" y="31"/>
                  </a:cubicBezTo>
                  <a:cubicBezTo>
                    <a:pt x="646" y="29"/>
                    <a:pt x="643" y="29"/>
                    <a:pt x="641" y="28"/>
                  </a:cubicBezTo>
                  <a:lnTo>
                    <a:pt x="636" y="26"/>
                  </a:lnTo>
                  <a:lnTo>
                    <a:pt x="636" y="26"/>
                  </a:lnTo>
                  <a:cubicBezTo>
                    <a:pt x="627" y="20"/>
                    <a:pt x="618" y="16"/>
                    <a:pt x="607" y="15"/>
                  </a:cubicBezTo>
                  <a:cubicBezTo>
                    <a:pt x="577" y="10"/>
                    <a:pt x="548" y="6"/>
                    <a:pt x="518" y="2"/>
                  </a:cubicBezTo>
                  <a:lnTo>
                    <a:pt x="491" y="2"/>
                  </a:lnTo>
                  <a:cubicBezTo>
                    <a:pt x="484" y="1"/>
                    <a:pt x="477" y="1"/>
                    <a:pt x="4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91;p62">
              <a:extLst>
                <a:ext uri="{FF2B5EF4-FFF2-40B4-BE49-F238E27FC236}">
                  <a16:creationId xmlns:a16="http://schemas.microsoft.com/office/drawing/2014/main" id="{D58F80C0-9DB6-43A8-A52C-F93A5383A00A}"/>
                </a:ext>
              </a:extLst>
            </p:cNvPr>
            <p:cNvSpPr/>
            <p:nvPr/>
          </p:nvSpPr>
          <p:spPr>
            <a:xfrm>
              <a:off x="4448551" y="3223760"/>
              <a:ext cx="23246" cy="22824"/>
            </a:xfrm>
            <a:custGeom>
              <a:avLst/>
              <a:gdLst/>
              <a:ahLst/>
              <a:cxnLst/>
              <a:rect l="l" t="t" r="r" b="b"/>
              <a:pathLst>
                <a:path w="440" h="432" extrusionOk="0">
                  <a:moveTo>
                    <a:pt x="228" y="0"/>
                  </a:moveTo>
                  <a:cubicBezTo>
                    <a:pt x="215" y="0"/>
                    <a:pt x="203" y="2"/>
                    <a:pt x="191" y="4"/>
                  </a:cubicBezTo>
                  <a:cubicBezTo>
                    <a:pt x="162" y="5"/>
                    <a:pt x="135" y="14"/>
                    <a:pt x="110" y="29"/>
                  </a:cubicBezTo>
                  <a:cubicBezTo>
                    <a:pt x="78" y="49"/>
                    <a:pt x="52" y="75"/>
                    <a:pt x="32" y="107"/>
                  </a:cubicBezTo>
                  <a:cubicBezTo>
                    <a:pt x="17" y="132"/>
                    <a:pt x="9" y="158"/>
                    <a:pt x="7" y="187"/>
                  </a:cubicBezTo>
                  <a:cubicBezTo>
                    <a:pt x="0" y="215"/>
                    <a:pt x="1" y="244"/>
                    <a:pt x="11" y="273"/>
                  </a:cubicBezTo>
                  <a:cubicBezTo>
                    <a:pt x="21" y="309"/>
                    <a:pt x="40" y="341"/>
                    <a:pt x="67" y="368"/>
                  </a:cubicBezTo>
                  <a:lnTo>
                    <a:pt x="110" y="401"/>
                  </a:lnTo>
                  <a:cubicBezTo>
                    <a:pt x="144" y="421"/>
                    <a:pt x="180" y="431"/>
                    <a:pt x="220" y="431"/>
                  </a:cubicBezTo>
                  <a:cubicBezTo>
                    <a:pt x="259" y="431"/>
                    <a:pt x="295" y="421"/>
                    <a:pt x="329" y="401"/>
                  </a:cubicBezTo>
                  <a:lnTo>
                    <a:pt x="373" y="368"/>
                  </a:lnTo>
                  <a:cubicBezTo>
                    <a:pt x="399" y="341"/>
                    <a:pt x="418" y="309"/>
                    <a:pt x="428" y="273"/>
                  </a:cubicBezTo>
                  <a:cubicBezTo>
                    <a:pt x="435" y="249"/>
                    <a:pt x="436" y="227"/>
                    <a:pt x="435" y="204"/>
                  </a:cubicBezTo>
                  <a:cubicBezTo>
                    <a:pt x="436" y="193"/>
                    <a:pt x="437" y="182"/>
                    <a:pt x="439" y="172"/>
                  </a:cubicBezTo>
                  <a:cubicBezTo>
                    <a:pt x="439" y="171"/>
                    <a:pt x="439" y="171"/>
                    <a:pt x="439" y="170"/>
                  </a:cubicBezTo>
                  <a:cubicBezTo>
                    <a:pt x="439" y="168"/>
                    <a:pt x="440" y="165"/>
                    <a:pt x="440" y="163"/>
                  </a:cubicBezTo>
                  <a:cubicBezTo>
                    <a:pt x="440" y="142"/>
                    <a:pt x="435" y="123"/>
                    <a:pt x="424" y="106"/>
                  </a:cubicBezTo>
                  <a:cubicBezTo>
                    <a:pt x="414" y="89"/>
                    <a:pt x="400" y="75"/>
                    <a:pt x="384" y="65"/>
                  </a:cubicBezTo>
                  <a:cubicBezTo>
                    <a:pt x="378" y="61"/>
                    <a:pt x="369" y="59"/>
                    <a:pt x="363" y="56"/>
                  </a:cubicBezTo>
                  <a:cubicBezTo>
                    <a:pt x="337" y="33"/>
                    <a:pt x="310" y="17"/>
                    <a:pt x="277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92;p62">
              <a:extLst>
                <a:ext uri="{FF2B5EF4-FFF2-40B4-BE49-F238E27FC236}">
                  <a16:creationId xmlns:a16="http://schemas.microsoft.com/office/drawing/2014/main" id="{052B5295-59AB-4A6E-9CDB-DEBDF2FBAF8A}"/>
                </a:ext>
              </a:extLst>
            </p:cNvPr>
            <p:cNvSpPr/>
            <p:nvPr/>
          </p:nvSpPr>
          <p:spPr>
            <a:xfrm>
              <a:off x="4608055" y="3309984"/>
              <a:ext cx="32650" cy="25254"/>
            </a:xfrm>
            <a:custGeom>
              <a:avLst/>
              <a:gdLst/>
              <a:ahLst/>
              <a:cxnLst/>
              <a:rect l="l" t="t" r="r" b="b"/>
              <a:pathLst>
                <a:path w="618" h="478" extrusionOk="0">
                  <a:moveTo>
                    <a:pt x="309" y="1"/>
                  </a:moveTo>
                  <a:cubicBezTo>
                    <a:pt x="0" y="1"/>
                    <a:pt x="0" y="477"/>
                    <a:pt x="309" y="477"/>
                  </a:cubicBezTo>
                  <a:cubicBezTo>
                    <a:pt x="617" y="477"/>
                    <a:pt x="618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93;p62">
              <a:extLst>
                <a:ext uri="{FF2B5EF4-FFF2-40B4-BE49-F238E27FC236}">
                  <a16:creationId xmlns:a16="http://schemas.microsoft.com/office/drawing/2014/main" id="{8E435730-A11C-4C47-AD5B-03D440AE4D16}"/>
                </a:ext>
              </a:extLst>
            </p:cNvPr>
            <p:cNvSpPr/>
            <p:nvPr/>
          </p:nvSpPr>
          <p:spPr>
            <a:xfrm>
              <a:off x="4447283" y="3594703"/>
              <a:ext cx="20869" cy="19918"/>
            </a:xfrm>
            <a:custGeom>
              <a:avLst/>
              <a:gdLst/>
              <a:ahLst/>
              <a:cxnLst/>
              <a:rect l="l" t="t" r="r" b="b"/>
              <a:pathLst>
                <a:path w="395" h="377" extrusionOk="0">
                  <a:moveTo>
                    <a:pt x="196" y="1"/>
                  </a:moveTo>
                  <a:cubicBezTo>
                    <a:pt x="186" y="1"/>
                    <a:pt x="175" y="2"/>
                    <a:pt x="165" y="4"/>
                  </a:cubicBezTo>
                  <a:cubicBezTo>
                    <a:pt x="147" y="4"/>
                    <a:pt x="132" y="8"/>
                    <a:pt x="117" y="16"/>
                  </a:cubicBezTo>
                  <a:cubicBezTo>
                    <a:pt x="101" y="21"/>
                    <a:pt x="87" y="29"/>
                    <a:pt x="76" y="41"/>
                  </a:cubicBezTo>
                  <a:cubicBezTo>
                    <a:pt x="62" y="49"/>
                    <a:pt x="50" y="61"/>
                    <a:pt x="42" y="74"/>
                  </a:cubicBezTo>
                  <a:cubicBezTo>
                    <a:pt x="31" y="86"/>
                    <a:pt x="22" y="100"/>
                    <a:pt x="18" y="115"/>
                  </a:cubicBezTo>
                  <a:cubicBezTo>
                    <a:pt x="6" y="138"/>
                    <a:pt x="1" y="162"/>
                    <a:pt x="2" y="188"/>
                  </a:cubicBezTo>
                  <a:cubicBezTo>
                    <a:pt x="4" y="205"/>
                    <a:pt x="6" y="222"/>
                    <a:pt x="8" y="238"/>
                  </a:cubicBezTo>
                  <a:cubicBezTo>
                    <a:pt x="14" y="253"/>
                    <a:pt x="21" y="268"/>
                    <a:pt x="27" y="283"/>
                  </a:cubicBezTo>
                  <a:lnTo>
                    <a:pt x="56" y="321"/>
                  </a:lnTo>
                  <a:cubicBezTo>
                    <a:pt x="69" y="330"/>
                    <a:pt x="82" y="341"/>
                    <a:pt x="95" y="350"/>
                  </a:cubicBezTo>
                  <a:cubicBezTo>
                    <a:pt x="110" y="356"/>
                    <a:pt x="125" y="363"/>
                    <a:pt x="140" y="369"/>
                  </a:cubicBezTo>
                  <a:cubicBezTo>
                    <a:pt x="155" y="374"/>
                    <a:pt x="170" y="376"/>
                    <a:pt x="185" y="376"/>
                  </a:cubicBezTo>
                  <a:cubicBezTo>
                    <a:pt x="195" y="376"/>
                    <a:pt x="205" y="375"/>
                    <a:pt x="215" y="373"/>
                  </a:cubicBezTo>
                  <a:cubicBezTo>
                    <a:pt x="232" y="373"/>
                    <a:pt x="248" y="369"/>
                    <a:pt x="262" y="359"/>
                  </a:cubicBezTo>
                  <a:cubicBezTo>
                    <a:pt x="286" y="352"/>
                    <a:pt x="307" y="339"/>
                    <a:pt x="323" y="321"/>
                  </a:cubicBezTo>
                  <a:cubicBezTo>
                    <a:pt x="330" y="315"/>
                    <a:pt x="338" y="310"/>
                    <a:pt x="345" y="304"/>
                  </a:cubicBezTo>
                  <a:cubicBezTo>
                    <a:pt x="361" y="289"/>
                    <a:pt x="373" y="272"/>
                    <a:pt x="379" y="251"/>
                  </a:cubicBezTo>
                  <a:cubicBezTo>
                    <a:pt x="389" y="231"/>
                    <a:pt x="395" y="211"/>
                    <a:pt x="393" y="188"/>
                  </a:cubicBezTo>
                  <a:cubicBezTo>
                    <a:pt x="391" y="173"/>
                    <a:pt x="389" y="159"/>
                    <a:pt x="387" y="144"/>
                  </a:cubicBezTo>
                  <a:cubicBezTo>
                    <a:pt x="380" y="116"/>
                    <a:pt x="366" y="93"/>
                    <a:pt x="345" y="72"/>
                  </a:cubicBezTo>
                  <a:cubicBezTo>
                    <a:pt x="338" y="67"/>
                    <a:pt x="330" y="61"/>
                    <a:pt x="323" y="55"/>
                  </a:cubicBezTo>
                  <a:cubicBezTo>
                    <a:pt x="311" y="45"/>
                    <a:pt x="298" y="36"/>
                    <a:pt x="285" y="26"/>
                  </a:cubicBezTo>
                  <a:lnTo>
                    <a:pt x="240" y="7"/>
                  </a:lnTo>
                  <a:cubicBezTo>
                    <a:pt x="225" y="3"/>
                    <a:pt x="211" y="1"/>
                    <a:pt x="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4;p62">
              <a:extLst>
                <a:ext uri="{FF2B5EF4-FFF2-40B4-BE49-F238E27FC236}">
                  <a16:creationId xmlns:a16="http://schemas.microsoft.com/office/drawing/2014/main" id="{85A9DD5C-8B48-41F4-AB56-F75DAEBC3C13}"/>
                </a:ext>
              </a:extLst>
            </p:cNvPr>
            <p:cNvSpPr/>
            <p:nvPr/>
          </p:nvSpPr>
          <p:spPr>
            <a:xfrm>
              <a:off x="4706219" y="3578166"/>
              <a:ext cx="17488" cy="13472"/>
            </a:xfrm>
            <a:custGeom>
              <a:avLst/>
              <a:gdLst/>
              <a:ahLst/>
              <a:cxnLst/>
              <a:rect l="l" t="t" r="r" b="b"/>
              <a:pathLst>
                <a:path w="331" h="255" extrusionOk="0">
                  <a:moveTo>
                    <a:pt x="166" y="0"/>
                  </a:moveTo>
                  <a:cubicBezTo>
                    <a:pt x="1" y="0"/>
                    <a:pt x="0" y="255"/>
                    <a:pt x="166" y="255"/>
                  </a:cubicBezTo>
                  <a:cubicBezTo>
                    <a:pt x="330" y="255"/>
                    <a:pt x="330" y="0"/>
                    <a:pt x="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95;p62">
              <a:extLst>
                <a:ext uri="{FF2B5EF4-FFF2-40B4-BE49-F238E27FC236}">
                  <a16:creationId xmlns:a16="http://schemas.microsoft.com/office/drawing/2014/main" id="{8441AFB1-874A-4018-B7F9-509E5F54A6A6}"/>
                </a:ext>
              </a:extLst>
            </p:cNvPr>
            <p:cNvSpPr/>
            <p:nvPr/>
          </p:nvSpPr>
          <p:spPr>
            <a:xfrm>
              <a:off x="4322174" y="3668775"/>
              <a:ext cx="43798" cy="44802"/>
            </a:xfrm>
            <a:custGeom>
              <a:avLst/>
              <a:gdLst/>
              <a:ahLst/>
              <a:cxnLst/>
              <a:rect l="l" t="t" r="r" b="b"/>
              <a:pathLst>
                <a:path w="829" h="848" extrusionOk="0">
                  <a:moveTo>
                    <a:pt x="414" y="1"/>
                  </a:moveTo>
                  <a:cubicBezTo>
                    <a:pt x="332" y="1"/>
                    <a:pt x="239" y="38"/>
                    <a:pt x="184" y="99"/>
                  </a:cubicBezTo>
                  <a:cubicBezTo>
                    <a:pt x="182" y="101"/>
                    <a:pt x="179" y="104"/>
                    <a:pt x="177" y="107"/>
                  </a:cubicBezTo>
                  <a:cubicBezTo>
                    <a:pt x="162" y="119"/>
                    <a:pt x="148" y="131"/>
                    <a:pt x="135" y="143"/>
                  </a:cubicBezTo>
                  <a:cubicBezTo>
                    <a:pt x="132" y="147"/>
                    <a:pt x="129" y="151"/>
                    <a:pt x="126" y="154"/>
                  </a:cubicBezTo>
                  <a:cubicBezTo>
                    <a:pt x="104" y="181"/>
                    <a:pt x="83" y="208"/>
                    <a:pt x="62" y="235"/>
                  </a:cubicBezTo>
                  <a:lnTo>
                    <a:pt x="21" y="333"/>
                  </a:lnTo>
                  <a:cubicBezTo>
                    <a:pt x="4" y="387"/>
                    <a:pt x="1" y="441"/>
                    <a:pt x="13" y="495"/>
                  </a:cubicBezTo>
                  <a:cubicBezTo>
                    <a:pt x="13" y="532"/>
                    <a:pt x="23" y="566"/>
                    <a:pt x="41" y="597"/>
                  </a:cubicBezTo>
                  <a:cubicBezTo>
                    <a:pt x="51" y="632"/>
                    <a:pt x="68" y="662"/>
                    <a:pt x="94" y="687"/>
                  </a:cubicBezTo>
                  <a:cubicBezTo>
                    <a:pt x="112" y="718"/>
                    <a:pt x="136" y="742"/>
                    <a:pt x="167" y="761"/>
                  </a:cubicBezTo>
                  <a:cubicBezTo>
                    <a:pt x="192" y="785"/>
                    <a:pt x="222" y="803"/>
                    <a:pt x="257" y="812"/>
                  </a:cubicBezTo>
                  <a:cubicBezTo>
                    <a:pt x="302" y="836"/>
                    <a:pt x="350" y="848"/>
                    <a:pt x="401" y="848"/>
                  </a:cubicBezTo>
                  <a:cubicBezTo>
                    <a:pt x="406" y="848"/>
                    <a:pt x="410" y="848"/>
                    <a:pt x="414" y="847"/>
                  </a:cubicBezTo>
                  <a:cubicBezTo>
                    <a:pt x="451" y="842"/>
                    <a:pt x="487" y="838"/>
                    <a:pt x="523" y="833"/>
                  </a:cubicBezTo>
                  <a:cubicBezTo>
                    <a:pt x="555" y="820"/>
                    <a:pt x="588" y="806"/>
                    <a:pt x="620" y="792"/>
                  </a:cubicBezTo>
                  <a:lnTo>
                    <a:pt x="703" y="729"/>
                  </a:lnTo>
                  <a:cubicBezTo>
                    <a:pt x="725" y="701"/>
                    <a:pt x="745" y="674"/>
                    <a:pt x="767" y="646"/>
                  </a:cubicBezTo>
                  <a:cubicBezTo>
                    <a:pt x="780" y="614"/>
                    <a:pt x="794" y="582"/>
                    <a:pt x="808" y="549"/>
                  </a:cubicBezTo>
                  <a:cubicBezTo>
                    <a:pt x="825" y="495"/>
                    <a:pt x="828" y="441"/>
                    <a:pt x="816" y="387"/>
                  </a:cubicBezTo>
                  <a:cubicBezTo>
                    <a:pt x="816" y="350"/>
                    <a:pt x="806" y="316"/>
                    <a:pt x="788" y="284"/>
                  </a:cubicBezTo>
                  <a:cubicBezTo>
                    <a:pt x="771" y="234"/>
                    <a:pt x="743" y="190"/>
                    <a:pt x="703" y="154"/>
                  </a:cubicBezTo>
                  <a:cubicBezTo>
                    <a:pt x="700" y="151"/>
                    <a:pt x="697" y="147"/>
                    <a:pt x="694" y="144"/>
                  </a:cubicBezTo>
                  <a:cubicBezTo>
                    <a:pt x="692" y="141"/>
                    <a:pt x="678" y="131"/>
                    <a:pt x="663" y="120"/>
                  </a:cubicBezTo>
                  <a:cubicBezTo>
                    <a:pt x="657" y="112"/>
                    <a:pt x="651" y="105"/>
                    <a:pt x="645" y="99"/>
                  </a:cubicBezTo>
                  <a:cubicBezTo>
                    <a:pt x="590" y="38"/>
                    <a:pt x="497" y="1"/>
                    <a:pt x="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96;p62">
              <a:extLst>
                <a:ext uri="{FF2B5EF4-FFF2-40B4-BE49-F238E27FC236}">
                  <a16:creationId xmlns:a16="http://schemas.microsoft.com/office/drawing/2014/main" id="{B491B644-6EE9-4B27-9131-2410C80F8CD6}"/>
                </a:ext>
              </a:extLst>
            </p:cNvPr>
            <p:cNvSpPr/>
            <p:nvPr/>
          </p:nvSpPr>
          <p:spPr>
            <a:xfrm>
              <a:off x="4095784" y="3301689"/>
              <a:ext cx="32228" cy="24937"/>
            </a:xfrm>
            <a:custGeom>
              <a:avLst/>
              <a:gdLst/>
              <a:ahLst/>
              <a:cxnLst/>
              <a:rect l="l" t="t" r="r" b="b"/>
              <a:pathLst>
                <a:path w="610" h="472" extrusionOk="0">
                  <a:moveTo>
                    <a:pt x="305" y="1"/>
                  </a:moveTo>
                  <a:cubicBezTo>
                    <a:pt x="1" y="1"/>
                    <a:pt x="0" y="471"/>
                    <a:pt x="305" y="471"/>
                  </a:cubicBezTo>
                  <a:cubicBezTo>
                    <a:pt x="609" y="471"/>
                    <a:pt x="609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91D09D2-DEE4-4571-AD78-0BDDBD174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1" t="11360" r="53486" b="10411"/>
          <a:stretch/>
        </p:blipFill>
        <p:spPr>
          <a:xfrm>
            <a:off x="2844550" y="4954351"/>
            <a:ext cx="1507024" cy="1471573"/>
          </a:xfrm>
          <a:prstGeom prst="roundRect">
            <a:avLst>
              <a:gd name="adj" fmla="val 7489"/>
            </a:avLst>
          </a:prstGeom>
          <a:ln w="19050">
            <a:solidFill>
              <a:schemeClr val="tx1"/>
            </a:solidFill>
          </a:ln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6175397C-BF23-4DEE-8EED-C5FE24D9D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94" t="10127" r="7682" b="21289"/>
          <a:stretch/>
        </p:blipFill>
        <p:spPr>
          <a:xfrm>
            <a:off x="4676821" y="5175983"/>
            <a:ext cx="1455606" cy="1474262"/>
          </a:xfrm>
          <a:prstGeom prst="roundRect">
            <a:avLst>
              <a:gd name="adj" fmla="val 8345"/>
            </a:avLst>
          </a:prstGeom>
          <a:ln w="19050">
            <a:solidFill>
              <a:schemeClr val="tx1"/>
            </a:solidFill>
          </a:ln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2E14296-13CF-45E7-8EF5-A4C27871A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49" t="3101" r="51895" b="47907"/>
          <a:stretch/>
        </p:blipFill>
        <p:spPr>
          <a:xfrm>
            <a:off x="4645812" y="1816584"/>
            <a:ext cx="1482236" cy="3224832"/>
          </a:xfrm>
          <a:prstGeom prst="roundRect">
            <a:avLst>
              <a:gd name="adj" fmla="val 9323"/>
            </a:avLst>
          </a:prstGeom>
          <a:ln w="19050">
            <a:solidFill>
              <a:schemeClr val="tx1"/>
            </a:solidFill>
          </a:ln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3C6ECF74-73B6-46A3-9189-2314F34D46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89" t="680" r="10534" b="1697"/>
          <a:stretch/>
        </p:blipFill>
        <p:spPr>
          <a:xfrm>
            <a:off x="8412889" y="551859"/>
            <a:ext cx="1394022" cy="5784156"/>
          </a:xfrm>
          <a:prstGeom prst="roundRect">
            <a:avLst>
              <a:gd name="adj" fmla="val 11971"/>
            </a:avLst>
          </a:prstGeom>
          <a:ln w="19050">
            <a:solidFill>
              <a:schemeClr val="tx1"/>
            </a:solidFill>
          </a:ln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B5055AA6-BC49-4DA5-A81A-2360631F85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4"/>
          <a:stretch/>
        </p:blipFill>
        <p:spPr>
          <a:xfrm>
            <a:off x="2899086" y="1826046"/>
            <a:ext cx="1389801" cy="2944393"/>
          </a:xfrm>
          <a:prstGeom prst="roundRect">
            <a:avLst>
              <a:gd name="adj" fmla="val 5897"/>
            </a:avLst>
          </a:prstGeom>
          <a:ln w="19050">
            <a:solidFill>
              <a:schemeClr val="tx1"/>
            </a:solidFill>
          </a:ln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930C8EDB-3963-4DA6-A754-0067237D8C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98"/>
          <a:stretch/>
        </p:blipFill>
        <p:spPr>
          <a:xfrm>
            <a:off x="6676822" y="5287886"/>
            <a:ext cx="1401992" cy="1204989"/>
          </a:xfrm>
          <a:prstGeom prst="roundRect">
            <a:avLst>
              <a:gd name="adj" fmla="val 6504"/>
            </a:avLst>
          </a:prstGeom>
          <a:ln w="19050">
            <a:solidFill>
              <a:schemeClr val="tx1"/>
            </a:solidFill>
          </a:ln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E860191B-DDEE-4249-883A-504B78520C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4003" y="1826046"/>
            <a:ext cx="1574811" cy="2650561"/>
          </a:xfrm>
          <a:prstGeom prst="roundRect">
            <a:avLst>
              <a:gd name="adj" fmla="val 9593"/>
            </a:avLst>
          </a:prstGeom>
          <a:ln w="19050">
            <a:solidFill>
              <a:schemeClr val="tx1"/>
            </a:solidFill>
          </a:ln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737682A9-53DD-455D-A63B-FABA80B07C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3836" y="99009"/>
            <a:ext cx="1485567" cy="6398465"/>
          </a:xfrm>
          <a:prstGeom prst="roundRect">
            <a:avLst>
              <a:gd name="adj" fmla="val 5983"/>
            </a:avLst>
          </a:prstGeom>
          <a:ln w="19050">
            <a:solidFill>
              <a:schemeClr val="tx1"/>
            </a:solidFill>
          </a:ln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4FC930E-D3A4-4B5B-B28C-C8E9EF66A9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883" y="1826046"/>
            <a:ext cx="1588493" cy="4622074"/>
          </a:xfrm>
          <a:prstGeom prst="roundRect">
            <a:avLst>
              <a:gd name="adj" fmla="val 6252"/>
            </a:avLst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38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307</Words>
  <Application>Microsoft Office PowerPoint</Application>
  <PresentationFormat>Широкоэкранный</PresentationFormat>
  <Paragraphs>76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 Light</vt:lpstr>
      <vt:lpstr>Courier New</vt:lpstr>
      <vt:lpstr>Symbol</vt:lpstr>
      <vt:lpstr>Тема Office</vt:lpstr>
      <vt:lpstr>Визуализация лесного массива</vt:lpstr>
      <vt:lpstr>Цель - реализация программного обеспечения для визуализации лесного массива </vt:lpstr>
      <vt:lpstr>Презентация PowerPoint</vt:lpstr>
      <vt:lpstr>Анализ и выбор алгоритмов</vt:lpstr>
      <vt:lpstr>Алгоритм Z-буфера</vt:lpstr>
      <vt:lpstr>Алгоритм карты теней</vt:lpstr>
      <vt:lpstr> Алгоритм отбраковки нелицевых граней</vt:lpstr>
      <vt:lpstr>Выбор языка программирования</vt:lpstr>
      <vt:lpstr>Структура классов</vt:lpstr>
      <vt:lpstr>Примеры работы программы</vt:lpstr>
      <vt:lpstr>Цель эксперимента  оценка эффективности реализованной программы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лесного массива</dc:title>
  <dc:creator>Алина Светличная</dc:creator>
  <cp:lastModifiedBy>Алина Светличная</cp:lastModifiedBy>
  <cp:revision>18</cp:revision>
  <dcterms:created xsi:type="dcterms:W3CDTF">2022-12-06T14:45:03Z</dcterms:created>
  <dcterms:modified xsi:type="dcterms:W3CDTF">2022-12-11T12:09:08Z</dcterms:modified>
</cp:coreProperties>
</file>