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58" r:id="rId6"/>
    <p:sldId id="259" r:id="rId7"/>
    <p:sldId id="273" r:id="rId8"/>
    <p:sldId id="275" r:id="rId9"/>
    <p:sldId id="270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4725F-63CB-44E8-AFD4-592C018D8A12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0C7D-D537-4C53-BB46-1E7CA1C1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1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0C7D-D537-4C53-BB46-1E7CA1C1A7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5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0C7D-D537-4C53-BB46-1E7CA1C1A7F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5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2D2E6-2EB1-4B32-B865-85CE6C9CD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FBC48-F98D-44E2-89F2-7A66952F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27C06-20A5-479E-88AF-C802BB9C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1CCCA-B5C2-4DCE-A7CF-A1BE7215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F6421-1291-478D-BD22-0AAE34D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5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9E90B-EE70-4B2D-AEC7-A680576B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2963B-61A0-433A-9664-CF1E8C90F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00F05-9241-4925-A952-8729A94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147BF-476C-4844-93F4-EAC0656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C6881-ADC2-4768-BD65-2DCF507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40D21-39B7-4CE8-8E21-9EDFF620F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6E44A-875E-40A2-8030-9D907EE0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F6CCA-795D-48FD-95F7-E8764DA9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BF938-D607-4101-B65F-5E52918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21AC7-1190-4268-AB9E-25732FA6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35BD7-95CA-4CB6-BA52-BC3F2344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EEEBE-CB68-4838-89E9-DB48F4BE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E7738-961C-410D-911D-0D4C0A2C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3B0314-A726-41D5-AF5F-6D175CC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75264-2C97-4394-A37A-29D65012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1EF41-8BF8-4B11-99B3-8A407B1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FA9EB-AEA7-4F80-B0C7-402575620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BC217-1AC8-4ACA-B934-202FEFB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E4F0F-3224-4760-B2C5-3DFF6B98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8C6FD-B2C9-4698-95D0-754B10B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7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EA506-F462-41B1-AAC4-6C17D25F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7990-D694-4CCA-9838-5952E9A4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4E26F-29E4-4F13-A14B-8CBD5222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8337D-3C99-4E60-8C36-7F88C7DA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7839F-C7EB-4BF8-B877-ECE1D4F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2A0CF-A2AD-442E-81D1-C9325382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F46E-A81E-4B03-A298-26D066D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39A74-DE99-4980-943F-7E541989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D9D59-1773-4110-B310-398CB95D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2FD6C-A68C-40C9-9EE4-663921C0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3FD3AF-C9F5-49E3-BDD3-21AB7B4AE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C3D20C-CCF7-4EE7-BBC6-C55B578F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A7390C-7E43-4E80-A693-3E27C8C1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A82179-9032-4143-B1C1-91CC2FDA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7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5C9C-9CC6-417C-B878-22591FB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A854C4-B5FF-4085-B224-F45A14C7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B962A8-14DA-4546-A167-A9AD2FA0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452EB2-0BB5-4AC9-8F10-D1CFEA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2D8205-1581-4759-994F-F7CC589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60755E-D746-428D-9D47-CCEAE941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ED6CF-EEDB-403A-921C-239AC6A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4886A-A149-4C29-9BDF-A8AC2DE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4675C-DF9C-42AB-AD2E-30152F14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12132-53FE-4BA1-BC33-4FEE096F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186B11-60CF-44C9-B501-D96DB110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26B032-8C16-4FAF-9961-931D12A8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19892-C532-4DD6-9AD2-1D965BFD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99F51-9CEC-48A9-9606-F9644614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3B8C5-0C60-467E-BC68-E042CA61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6143BA-A63D-4ACE-AFA6-93442288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5D536C-B9A7-44B5-A363-EF737C6B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4B8DD-46A3-4322-BBB4-903D598C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82548-7DBB-4743-81C0-087AD763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ED80-2D2E-43D2-ADCA-96CE6FED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FDE82-C84A-4A28-A685-94071845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E4943-C144-4D10-BD64-E3977E606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1C00-9531-4FCA-896D-9EC723D054C0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1BD12-50E3-458A-A5BA-FA32C207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4E6C6-1A58-4AA0-8B56-44C2FBC0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D9D-33AB-44A2-AB52-A1B08DD48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32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86DD8-9D76-4805-98D1-EFCDE0CCD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>
                <a:latin typeface="Candara Light" panose="020E0502030303020204" pitchFamily="34" charset="0"/>
              </a:rPr>
              <a:t>Методы машинного </a:t>
            </a:r>
            <a:r>
              <a:rPr lang="ru-RU" b="1" dirty="0">
                <a:latin typeface="Candara Light" panose="020E0502030303020204" pitchFamily="34" charset="0"/>
              </a:rPr>
              <a:t>перевода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A5A519-F819-4095-A8CD-89C86E4F6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ndara Light" panose="020E0502030303020204" pitchFamily="34" charset="0"/>
              </a:rPr>
              <a:t>Студент: Светличная Алина Алексеевна ИУ7-53Б</a:t>
            </a:r>
          </a:p>
          <a:p>
            <a:r>
              <a:rPr lang="ru-RU" dirty="0">
                <a:latin typeface="Candara Light" panose="020E0502030303020204" pitchFamily="34" charset="0"/>
              </a:rPr>
              <a:t>Научный руководитель: Волкова Лилия Леонидовна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4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A5313-7626-47C4-9FB1-2542140F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latin typeface="Candara Light" panose="020E0502030303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43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7C810-E9AC-48B5-AB88-E7A816F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Цель </a:t>
            </a:r>
            <a:r>
              <a:rPr lang="ru-RU" b="1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b="1" dirty="0">
                <a:latin typeface="Candara Light" panose="020E0502030303020204" pitchFamily="34" charset="0"/>
              </a:rPr>
              <a:t> провести обзор методов машинного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AEEF2-CB21-419A-84F6-D1E7B74B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077"/>
            <a:ext cx="10515600" cy="350603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ndara Light" panose="020E0502030303020204" pitchFamily="34" charset="0"/>
              </a:rPr>
              <a:t>Задачи</a:t>
            </a:r>
            <a:r>
              <a:rPr lang="en-US" b="1" dirty="0">
                <a:latin typeface="Candara Light" panose="020E050203030302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описать существующие методы машинного перевода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классифицировать рассмотренные методы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сформулировать критерии сравнения методов машинного перевода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сравнить методы на основании выделенных критериев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описать результаты сравнения рассмотренных 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4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DA000-12BD-444D-B430-62C81EFC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Основные направления</a:t>
            </a:r>
            <a:r>
              <a:rPr lang="en-US" b="1" dirty="0">
                <a:latin typeface="Candara Light" panose="020E0502030303020204" pitchFamily="34" charset="0"/>
              </a:rPr>
              <a:t> </a:t>
            </a:r>
            <a:r>
              <a:rPr lang="ru-RU" b="1" dirty="0">
                <a:latin typeface="Candara Light" panose="020E0502030303020204" pitchFamily="34" charset="0"/>
              </a:rPr>
              <a:t>компьютерной лингвистике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A3116-611F-4351-9342-E4289AF94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067"/>
            <a:ext cx="10515600" cy="320418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информационный поиск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машинный перевод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выделение терминов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компьютерная лексикография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распознавание и синтез речи</a:t>
            </a:r>
            <a:endParaRPr lang="en-US" dirty="0">
              <a:latin typeface="Candara Light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проблемы обучения языку с помощью</a:t>
            </a:r>
            <a:r>
              <a:rPr lang="en-US" dirty="0">
                <a:latin typeface="Candara Light" panose="020E0502030303020204" pitchFamily="34" charset="0"/>
              </a:rPr>
              <a:t> </a:t>
            </a:r>
            <a:r>
              <a:rPr lang="ru-RU" dirty="0">
                <a:latin typeface="Candara Light" panose="020E0502030303020204" pitchFamily="34" charset="0"/>
              </a:rPr>
              <a:t>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48757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ED572-5366-4CAA-8477-9EE0D491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Определения машинного перевода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B977B6-F101-4F39-9422-EE31A823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994"/>
            <a:ext cx="10515600" cy="2985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ndara Light" panose="020E0502030303020204" pitchFamily="34" charset="0"/>
              </a:rPr>
              <a:t>Машинный перевод в широком смысле </a:t>
            </a:r>
            <a:r>
              <a:rPr lang="ru-RU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Candara Light" panose="020E0502030303020204" pitchFamily="34" charset="0"/>
              </a:rPr>
              <a:t> это область научных исследований, находящаяся на стыке лингвистики, математики, кибернетики, и имеющая целью построение систем, реализующих машинный перевод в узком смысле.</a:t>
            </a:r>
          </a:p>
          <a:p>
            <a:pPr marL="0" indent="0">
              <a:buNone/>
            </a:pPr>
            <a:r>
              <a:rPr lang="ru-RU" b="1" dirty="0">
                <a:latin typeface="Candara Light" panose="020E0502030303020204" pitchFamily="34" charset="0"/>
              </a:rPr>
              <a:t>Машинный перевод в узком смысле </a:t>
            </a:r>
            <a:r>
              <a:rPr lang="ru-RU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dirty="0">
                <a:latin typeface="Candara Light" panose="020E0502030303020204" pitchFamily="34" charset="0"/>
              </a:rPr>
              <a:t> это процесс перевода некоторого текста с одного естественного языка на другой, реализуемый компьютером c возможным участием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5927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1FA626-0240-4065-84D1-10961783B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09387"/>
              </p:ext>
            </p:extLst>
          </p:nvPr>
        </p:nvGraphicFramePr>
        <p:xfrm>
          <a:off x="956603" y="2317653"/>
          <a:ext cx="10278794" cy="3684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397">
                  <a:extLst>
                    <a:ext uri="{9D8B030D-6E8A-4147-A177-3AD203B41FA5}">
                      <a16:colId xmlns:a16="http://schemas.microsoft.com/office/drawing/2014/main" val="769554911"/>
                    </a:ext>
                  </a:extLst>
                </a:gridCol>
                <a:gridCol w="5139397">
                  <a:extLst>
                    <a:ext uri="{9D8B030D-6E8A-4147-A177-3AD203B41FA5}">
                      <a16:colId xmlns:a16="http://schemas.microsoft.com/office/drawing/2014/main" val="3571849588"/>
                    </a:ext>
                  </a:extLst>
                </a:gridCol>
              </a:tblGrid>
              <a:tr h="1171135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Candara Light" panose="020E0502030303020204" pitchFamily="34" charset="0"/>
                        </a:rPr>
                        <a:t>Этапы анализа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Candara Light" panose="020E0502030303020204" pitchFamily="34" charset="0"/>
                        </a:rPr>
                        <a:t>Этапы синтеза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46284"/>
                  </a:ext>
                </a:extLst>
              </a:tr>
              <a:tr h="2513383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arenR"/>
                      </a:pPr>
                      <a:r>
                        <a:rPr lang="ru-RU" sz="2800" dirty="0" err="1">
                          <a:latin typeface="Candara Light" panose="020E0502030303020204" pitchFamily="34" charset="0"/>
                        </a:rPr>
                        <a:t>Графематический</a:t>
                      </a:r>
                      <a:r>
                        <a:rPr lang="ru-RU" sz="2800" dirty="0">
                          <a:latin typeface="Candara Light" panose="020E0502030303020204" pitchFamily="34" charset="0"/>
                        </a:rPr>
                        <a:t> анализ</a:t>
                      </a:r>
                    </a:p>
                    <a:p>
                      <a:pPr marL="514350" indent="-514350">
                        <a:buFont typeface="+mj-lt"/>
                        <a:buAutoNum type="arabicParenR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Морфологический анализ</a:t>
                      </a:r>
                    </a:p>
                    <a:p>
                      <a:pPr marL="514350" indent="-514350">
                        <a:buFont typeface="+mj-lt"/>
                        <a:buAutoNum type="arabicParenR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Синтаксический анализ</a:t>
                      </a:r>
                    </a:p>
                    <a:p>
                      <a:pPr marL="514350" indent="-514350">
                        <a:buFont typeface="+mj-lt"/>
                        <a:buAutoNum type="arabicParenR"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Семантический 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 Light" panose="020E0502030303020204" pitchFamily="34" charset="0"/>
                          <a:ea typeface="+mn-ea"/>
                          <a:cs typeface="+mn-cs"/>
                        </a:rPr>
                        <a:t>Семантический синтез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 Light" panose="020E0502030303020204" pitchFamily="34" charset="0"/>
                          <a:ea typeface="+mn-ea"/>
                          <a:cs typeface="+mn-cs"/>
                        </a:rPr>
                        <a:t>Синтаксический синтез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 Light" panose="020E0502030303020204" pitchFamily="34" charset="0"/>
                          <a:ea typeface="+mn-ea"/>
                          <a:cs typeface="+mn-cs"/>
                        </a:rPr>
                        <a:t>Морфологический синтез</a:t>
                      </a: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ru-RU" sz="2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 Light" panose="020E0502030303020204" pitchFamily="34" charset="0"/>
                          <a:ea typeface="+mn-ea"/>
                          <a:cs typeface="+mn-cs"/>
                        </a:rPr>
                        <a:t>Графематический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 Light" panose="020E0502030303020204" pitchFamily="34" charset="0"/>
                          <a:ea typeface="+mn-ea"/>
                          <a:cs typeface="+mn-cs"/>
                        </a:rPr>
                        <a:t> синтез</a:t>
                      </a:r>
                    </a:p>
                    <a:p>
                      <a:endParaRPr lang="ru-RU" dirty="0">
                        <a:latin typeface="Candara Light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43599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6B04D7B-1394-4057-8E3D-20457FE5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Автоматическая обработка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11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45E7A-D11E-4F4D-A748-8225BF0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ndara Light" panose="020E0502030303020204" pitchFamily="34" charset="0"/>
              </a:rPr>
              <a:t>Виды переводов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5A6EA-2399-4D42-93D4-9CB007BB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b="1" dirty="0">
                <a:latin typeface="Candara Light" panose="020E0502030303020204" pitchFamily="34" charset="0"/>
              </a:rPr>
              <a:t>По характеру переводимых текстов: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художественный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общественно-политический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специальный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b="1" dirty="0">
                <a:latin typeface="Candara Light" panose="020E0502030303020204" pitchFamily="34" charset="0"/>
              </a:rPr>
              <a:t>По характеру речевых действий переводчика в процессе перевода: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письменный 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устный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b="1" dirty="0">
                <a:latin typeface="Candara Light" panose="020E0502030303020204" pitchFamily="34" charset="0"/>
              </a:rPr>
              <a:t>По степени точности перевода: 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подстрочный 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художественный</a:t>
            </a:r>
          </a:p>
          <a:p>
            <a:pPr marL="0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ru-RU" b="1" dirty="0">
                <a:latin typeface="Candara Light" panose="020E0502030303020204" pitchFamily="34" charset="0"/>
              </a:rPr>
              <a:t>По степени вовлеченности человека-редактора</a:t>
            </a:r>
            <a:r>
              <a:rPr lang="en-US" b="1" dirty="0">
                <a:latin typeface="Candara Light" panose="020E0502030303020204" pitchFamily="34" charset="0"/>
              </a:rPr>
              <a:t>:</a:t>
            </a:r>
            <a:endParaRPr lang="ru-RU" b="1" dirty="0">
              <a:latin typeface="Candara Light" panose="020E0502030303020204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 постредактированием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 предредактированием</a:t>
            </a: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с </a:t>
            </a:r>
            <a:r>
              <a:rPr lang="ru-RU" dirty="0" err="1">
                <a:latin typeface="Candara Light" panose="020E0502030303020204" pitchFamily="34" charset="0"/>
              </a:rPr>
              <a:t>интерредактированием</a:t>
            </a:r>
            <a:endParaRPr lang="ru-RU" dirty="0">
              <a:latin typeface="Candara Light" panose="020E0502030303020204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без редактирования</a:t>
            </a:r>
          </a:p>
          <a:p>
            <a:pPr marL="457200" lvl="1" indent="0">
              <a:spcBef>
                <a:spcPts val="0"/>
              </a:spcBef>
              <a:buClr>
                <a:schemeClr val="tx1"/>
              </a:buClr>
              <a:buNone/>
            </a:pPr>
            <a:endParaRPr lang="ru-RU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1FA626-0240-4065-84D1-10961783B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9436"/>
              </p:ext>
            </p:extLst>
          </p:nvPr>
        </p:nvGraphicFramePr>
        <p:xfrm>
          <a:off x="956603" y="2317653"/>
          <a:ext cx="10278794" cy="3684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397">
                  <a:extLst>
                    <a:ext uri="{9D8B030D-6E8A-4147-A177-3AD203B41FA5}">
                      <a16:colId xmlns:a16="http://schemas.microsoft.com/office/drawing/2014/main" val="769554911"/>
                    </a:ext>
                  </a:extLst>
                </a:gridCol>
                <a:gridCol w="5139397">
                  <a:extLst>
                    <a:ext uri="{9D8B030D-6E8A-4147-A177-3AD203B41FA5}">
                      <a16:colId xmlns:a16="http://schemas.microsoft.com/office/drawing/2014/main" val="3571849588"/>
                    </a:ext>
                  </a:extLst>
                </a:gridCol>
              </a:tblGrid>
              <a:tr h="1171135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Candara Light" panose="020E0502030303020204" pitchFamily="34" charset="0"/>
                        </a:rPr>
                        <a:t>Метод на основе правил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>
                          <a:latin typeface="Candara Light" panose="020E0502030303020204" pitchFamily="34" charset="0"/>
                        </a:rPr>
                        <a:t>Статистический метод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46284"/>
                  </a:ext>
                </a:extLst>
              </a:tr>
              <a:tr h="251338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опирается на бесчисленные встроенные лингвистические правила и множество двуязычных словарей для каждой языковой пары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2800" dirty="0">
                          <a:latin typeface="Candara Light" panose="020E0502030303020204" pitchFamily="34" charset="0"/>
                        </a:rPr>
                        <a:t>анализирует базу данных существующих переводов, сделанных ранее человеком-переводчиком (известны как двуязычные текстовые корпуса)</a:t>
                      </a:r>
                      <a:endParaRPr lang="ru-RU" dirty="0">
                        <a:latin typeface="Candara Light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43599"/>
                  </a:ext>
                </a:extLst>
              </a:tr>
            </a:tbl>
          </a:graphicData>
        </a:graphic>
      </p:graphicFrame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6B04D7B-1394-4057-8E3D-20457FE5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Классификация методов машинного перевода</a:t>
            </a:r>
          </a:p>
        </p:txBody>
      </p:sp>
    </p:spTree>
    <p:extLst>
      <p:ext uri="{BB962C8B-B14F-4D97-AF65-F5344CB8AC3E}">
        <p14:creationId xmlns:p14="http://schemas.microsoft.com/office/powerpoint/2010/main" val="8686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45E7A-D11E-4F4D-A748-8225BF0C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1" y="1259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ndara Light" panose="020E0502030303020204" pitchFamily="34" charset="0"/>
              </a:rPr>
              <a:t>Сравнение методов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3308430-A908-45A4-ACFE-9F4AABEE6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435762"/>
              </p:ext>
            </p:extLst>
          </p:nvPr>
        </p:nvGraphicFramePr>
        <p:xfrm>
          <a:off x="379827" y="1264446"/>
          <a:ext cx="11361229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403">
                  <a:extLst>
                    <a:ext uri="{9D8B030D-6E8A-4147-A177-3AD203B41FA5}">
                      <a16:colId xmlns:a16="http://schemas.microsoft.com/office/drawing/2014/main" val="1464531463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3397150696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671174177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1118409519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2275164244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140293611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3633992432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К6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69995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Статистический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4819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ndara Light" panose="020E0502030303020204" pitchFamily="34" charset="0"/>
                        </a:rPr>
                        <a:t>На основе правил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Candara Light" panose="020E0502030303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29570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3FEBBD48-53AA-4CC9-9937-89324598213E}"/>
              </a:ext>
            </a:extLst>
          </p:cNvPr>
          <p:cNvSpPr txBox="1">
            <a:spLocks/>
          </p:cNvSpPr>
          <p:nvPr/>
        </p:nvSpPr>
        <p:spPr>
          <a:xfrm>
            <a:off x="838200" y="3780104"/>
            <a:ext cx="10515600" cy="362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</a:t>
            </a:r>
            <a:r>
              <a:rPr lang="en-US" sz="2400" dirty="0">
                <a:latin typeface="Candara Light" panose="020E0502030303020204" pitchFamily="34" charset="0"/>
              </a:rPr>
              <a:t>1</a:t>
            </a:r>
            <a:r>
              <a:rPr lang="ru-RU" sz="2400" dirty="0">
                <a:latin typeface="Candara Light" panose="020E0502030303020204" pitchFamily="34" charset="0"/>
              </a:rPr>
              <a:t>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возможность использования с любой языковой парой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К2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возможность выхода текстов за предметную область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</a:t>
            </a:r>
            <a:r>
              <a:rPr lang="en-US" sz="2400" dirty="0">
                <a:latin typeface="Candara Light" panose="020E0502030303020204" pitchFamily="34" charset="0"/>
              </a:rPr>
              <a:t>3</a:t>
            </a:r>
            <a:r>
              <a:rPr lang="ru-RU" sz="2400" dirty="0">
                <a:latin typeface="Candara Light" panose="020E0502030303020204" pitchFamily="34" charset="0"/>
              </a:rPr>
              <a:t>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возможность настройки перевода под заданную предметную область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К4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получение перевода для любого исходного текста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К5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отсутствие акцента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Candara Light" panose="020E0502030303020204" pitchFamily="34" charset="0"/>
              </a:rPr>
              <a:t> К6 </a:t>
            </a:r>
            <a:r>
              <a:rPr lang="ru-RU" sz="2400" dirty="0">
                <a:latin typeface="Candara Light" panose="020E0502030303020204" pitchFamily="34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Candara Light" panose="020E0502030303020204" pitchFamily="34" charset="0"/>
              </a:rPr>
              <a:t> отсутствие необходимости привлечения экспертов для разработки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856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34ADB-1618-4D68-9C1E-C8D2DE2E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ndara Light" panose="020E0502030303020204" pitchFamily="34" charset="0"/>
              </a:rPr>
              <a:t>Заключение</a:t>
            </a:r>
            <a:endParaRPr lang="ru-RU" dirty="0">
              <a:latin typeface="Candara Light" panose="020E0502030303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FF14A-AEE9-47CF-96B3-BFC72C82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ndara Light" panose="020E0502030303020204" pitchFamily="34" charset="0"/>
              </a:rPr>
              <a:t>Цель</a:t>
            </a:r>
            <a:r>
              <a:rPr lang="ru-RU" dirty="0">
                <a:latin typeface="Candara Light" panose="020E0502030303020204" pitchFamily="34" charset="0"/>
              </a:rPr>
              <a:t>, поставленная в начале работы, была достигнута — проведен обзор методов машинного перевода. </a:t>
            </a:r>
          </a:p>
          <a:p>
            <a:pPr marL="0" indent="0">
              <a:buNone/>
            </a:pPr>
            <a:r>
              <a:rPr lang="ru-RU" dirty="0">
                <a:latin typeface="Candara Light" panose="020E0502030303020204" pitchFamily="34" charset="0"/>
              </a:rPr>
              <a:t>В ходе ее выполнения были решены все </a:t>
            </a:r>
            <a:r>
              <a:rPr lang="ru-RU" b="1" dirty="0">
                <a:latin typeface="Candara Light" panose="020E0502030303020204" pitchFamily="34" charset="0"/>
              </a:rPr>
              <a:t>задачи</a:t>
            </a:r>
            <a:r>
              <a:rPr lang="ru-RU" dirty="0">
                <a:latin typeface="Candara Light" panose="020E050203030302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описаны существующие методы машинного перевода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классифицированы рассмотренные методы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сформулированы критерии сравнения методов машинного перевода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проведено сравнение методов на основании выделенных критериев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ndara Light" panose="020E0502030303020204" pitchFamily="34" charset="0"/>
              </a:rPr>
              <a:t> описаны результаты сравнения рассмотренных алгоритмов</a:t>
            </a:r>
            <a:br>
              <a:rPr lang="ru-RU" dirty="0">
                <a:latin typeface="Candara Light" panose="020E0502030303020204" pitchFamily="34" charset="0"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833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383</Words>
  <Application>Microsoft Office PowerPoint</Application>
  <PresentationFormat>Широкоэкранный</PresentationFormat>
  <Paragraphs>91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 Light</vt:lpstr>
      <vt:lpstr>Courier New</vt:lpstr>
      <vt:lpstr>Symbol</vt:lpstr>
      <vt:lpstr>Тема Office</vt:lpstr>
      <vt:lpstr>Методы машинного перевода</vt:lpstr>
      <vt:lpstr>Цель  провести обзор методов машинного перевода</vt:lpstr>
      <vt:lpstr>Основные направления компьютерной лингвистике</vt:lpstr>
      <vt:lpstr>Определения машинного перевода</vt:lpstr>
      <vt:lpstr>Автоматическая обработка текста</vt:lpstr>
      <vt:lpstr>Виды переводов</vt:lpstr>
      <vt:lpstr>Классификация методов машинного перевода</vt:lpstr>
      <vt:lpstr>Сравнение методов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лесного массива</dc:title>
  <dc:creator>Алина Светличная</dc:creator>
  <cp:lastModifiedBy>Алина Светличная</cp:lastModifiedBy>
  <cp:revision>23</cp:revision>
  <dcterms:created xsi:type="dcterms:W3CDTF">2022-12-06T14:45:03Z</dcterms:created>
  <dcterms:modified xsi:type="dcterms:W3CDTF">2022-12-11T22:45:26Z</dcterms:modified>
</cp:coreProperties>
</file>