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6" r:id="rId3"/>
    <p:sldId id="258" r:id="rId4"/>
    <p:sldId id="262" r:id="rId5"/>
    <p:sldId id="267" r:id="rId6"/>
    <p:sldId id="297" r:id="rId7"/>
  </p:sldIdLst>
  <p:sldSz cx="9144000" cy="5143500" type="screen16x9"/>
  <p:notesSz cx="6858000" cy="9144000"/>
  <p:embeddedFontLst>
    <p:embeddedFont>
      <p:font typeface="Yu Gothic UI Semibold" panose="020B0700000000000000" pitchFamily="34" charset="-128"/>
      <p:bold r:id="rId9"/>
    </p:embeddedFont>
    <p:embeddedFont>
      <p:font typeface="Bebas Neue" panose="020B0604020202020204" charset="0"/>
      <p:regular r:id="rId10"/>
    </p:embeddedFont>
    <p:embeddedFont>
      <p:font typeface="Maven Pro" panose="020B0604020202020204" charset="0"/>
      <p:regular r:id="rId11"/>
      <p:bold r:id="rId12"/>
    </p:embeddedFont>
    <p:embeddedFont>
      <p:font typeface="Segoe UI Semibold" panose="020B0702040204020203" pitchFamily="34" charset="0"/>
      <p:bold r:id="rId13"/>
      <p:boldItalic r:id="rId14"/>
    </p:embeddedFont>
    <p:embeddedFont>
      <p:font typeface="Segoe UI Semilight" panose="020B0402040204020203" pitchFamily="34" charset="0"/>
      <p:regular r:id="rId15"/>
      <p:italic r:id="rId16"/>
    </p:embeddedFont>
    <p:embeddedFont>
      <p:font typeface="Trispace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3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FEF87-C31E-41C1-B9E9-FEADDE8052CE}">
  <a:tblStyle styleId="{AD7FEF87-C31E-41C1-B9E9-FEADDE805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11CBE2-45CB-4799-824F-3FCE777F7D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5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e6b3ce6a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e6b3ce6a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7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38431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45" name="Google Shape;245;p19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50" name="Google Shape;250;p19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5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8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7" name="Google Shape;317;p28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8" name="Google Shape;318;p28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9" name="Google Shape;319;p28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2" name="Google Shape;322;p28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3" name="Google Shape;323;p28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8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8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8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8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8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8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8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8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8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8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8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8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8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8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8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8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28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28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7" name="Google Shape;347;p28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8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8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8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8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7" name="Google Shape;357;p28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9" name="Google Shape;359;p28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441710" y="916136"/>
            <a:ext cx="5338703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Влияние искусственного интеллекта на экономику</a:t>
            </a:r>
            <a:endParaRPr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1966593" y="3676736"/>
            <a:ext cx="2288935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МГТУ им. Н.Э. Баумана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ИУ7-73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Лагутин Даниил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Светличная Алина</a:t>
            </a:r>
            <a:endParaRPr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1364090" y="2855785"/>
            <a:ext cx="6381975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ru-RU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Искусственный интеллект </a:t>
            </a:r>
            <a:endParaRPr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84" name="Google Shape;584;p38"/>
          <p:cNvSpPr txBox="1">
            <a:spLocks noGrp="1"/>
          </p:cNvSpPr>
          <p:nvPr>
            <p:ph type="subTitle" idx="1"/>
          </p:nvPr>
        </p:nvSpPr>
        <p:spPr>
          <a:xfrm>
            <a:off x="1074145" y="3763629"/>
            <a:ext cx="699571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область информатики, которая занимается разработкой интеллектуальных компьютерных систем, то есть систем, обладающих возможностями, которые мы традиционно связываем с человеческим разумом, 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  <a:sym typeface="Symbol" panose="05050102010706020507" pitchFamily="18" charset="2"/>
              </a:rPr>
              <a:t></a:t>
            </a: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понимание языка, обучение, способность рассуждать, решать проблемы</a:t>
            </a:r>
            <a:endParaRPr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85" name="Google Shape;585;p38"/>
          <p:cNvSpPr/>
          <p:nvPr/>
        </p:nvSpPr>
        <p:spPr>
          <a:xfrm rot="-25">
            <a:off x="2936988" y="-154111"/>
            <a:ext cx="3270024" cy="3270427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"/>
          <p:cNvSpPr/>
          <p:nvPr/>
        </p:nvSpPr>
        <p:spPr>
          <a:xfrm rot="1251472">
            <a:off x="5012539" y="1885691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 rot="1251472">
            <a:off x="3022895" y="367863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 rot="1251472">
            <a:off x="3019702" y="1783012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 rot="1251472">
            <a:off x="4697332" y="17362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 rot="1251486">
            <a:off x="4512278" y="831514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8"/>
          <p:cNvGrpSpPr/>
          <p:nvPr/>
        </p:nvGrpSpPr>
        <p:grpSpPr>
          <a:xfrm>
            <a:off x="3616813" y="477374"/>
            <a:ext cx="1910412" cy="1939739"/>
            <a:chOff x="7632185" y="2598958"/>
            <a:chExt cx="912850" cy="926863"/>
          </a:xfrm>
        </p:grpSpPr>
        <p:sp>
          <p:nvSpPr>
            <p:cNvPr id="592" name="Google Shape;592;p38"/>
            <p:cNvSpPr/>
            <p:nvPr/>
          </p:nvSpPr>
          <p:spPr>
            <a:xfrm>
              <a:off x="7973714" y="2949397"/>
              <a:ext cx="229797" cy="224599"/>
            </a:xfrm>
            <a:custGeom>
              <a:avLst/>
              <a:gdLst/>
              <a:ahLst/>
              <a:cxnLst/>
              <a:rect l="l" t="t" r="r" b="b"/>
              <a:pathLst>
                <a:path w="2785" h="2722" extrusionOk="0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8006885" y="2981742"/>
              <a:ext cx="163457" cy="159827"/>
            </a:xfrm>
            <a:custGeom>
              <a:avLst/>
              <a:gdLst/>
              <a:ahLst/>
              <a:cxnLst/>
              <a:rect l="l" t="t" r="r" b="b"/>
              <a:pathLst>
                <a:path w="1981" h="1937" extrusionOk="0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8203435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8173977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8264496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8299069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8184291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8265238" y="3124575"/>
              <a:ext cx="122284" cy="148027"/>
            </a:xfrm>
            <a:custGeom>
              <a:avLst/>
              <a:gdLst/>
              <a:ahLst/>
              <a:cxnLst/>
              <a:rect l="l" t="t" r="r" b="b"/>
              <a:pathLst>
                <a:path w="1482" h="1794" extrusionOk="0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211521" y="3194960"/>
              <a:ext cx="49425" cy="116508"/>
            </a:xfrm>
            <a:custGeom>
              <a:avLst/>
              <a:gdLst/>
              <a:ahLst/>
              <a:cxnLst/>
              <a:rect l="l" t="t" r="r" b="b"/>
              <a:pathLst>
                <a:path w="599" h="1412" extrusionOk="0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309384" y="2919939"/>
              <a:ext cx="73024" cy="30282"/>
            </a:xfrm>
            <a:custGeom>
              <a:avLst/>
              <a:gdLst/>
              <a:ahLst/>
              <a:cxnLst/>
              <a:rect l="l" t="t" r="r" b="b"/>
              <a:pathLst>
                <a:path w="885" h="367" extrusionOk="0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8131977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7772047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7934024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7922967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7789706" y="3124575"/>
              <a:ext cx="122284" cy="148275"/>
            </a:xfrm>
            <a:custGeom>
              <a:avLst/>
              <a:gdLst/>
              <a:ahLst/>
              <a:cxnLst/>
              <a:rect l="l" t="t" r="r" b="b"/>
              <a:pathLst>
                <a:path w="1482" h="1797" extrusionOk="0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7916366" y="3194960"/>
              <a:ext cx="49342" cy="116508"/>
            </a:xfrm>
            <a:custGeom>
              <a:avLst/>
              <a:gdLst/>
              <a:ahLst/>
              <a:cxnLst/>
              <a:rect l="l" t="t" r="r" b="b"/>
              <a:pathLst>
                <a:path w="598" h="1412" extrusionOk="0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7803733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7800020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7794904" y="2919939"/>
              <a:ext cx="72941" cy="30282"/>
            </a:xfrm>
            <a:custGeom>
              <a:avLst/>
              <a:gdLst/>
              <a:ahLst/>
              <a:cxnLst/>
              <a:rect l="l" t="t" r="r" b="b"/>
              <a:pathLst>
                <a:path w="884" h="367" extrusionOk="0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7632185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5964092" y="691591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4927211" y="58514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5388204" y="1333516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796454" y="2177078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4600212" y="2649176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33068" y="-154123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796461" y="902464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/>
          <p:nvPr/>
        </p:nvSpPr>
        <p:spPr>
          <a:xfrm>
            <a:off x="993748" y="898655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/>
          </p:nvPr>
        </p:nvSpPr>
        <p:spPr>
          <a:xfrm>
            <a:off x="1189299" y="178586"/>
            <a:ext cx="67634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Основные каналы влияния ИИ</a:t>
            </a:r>
            <a:endParaRPr sz="3200" b="0" dirty="0">
              <a:latin typeface="Segoe UI Semibold" panose="020B0702040204020203" pitchFamily="34" charset="0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381" name="Google Shape;381;p30"/>
          <p:cNvSpPr txBox="1">
            <a:spLocks noGrp="1"/>
          </p:cNvSpPr>
          <p:nvPr>
            <p:ph type="title" idx="2"/>
          </p:nvPr>
        </p:nvSpPr>
        <p:spPr>
          <a:xfrm>
            <a:off x="993748" y="1001912"/>
            <a:ext cx="636951" cy="4138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1670772" y="898655"/>
            <a:ext cx="2623786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увеличение производства</a:t>
            </a:r>
            <a:endParaRPr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Google Shape;376;p30">
            <a:extLst>
              <a:ext uri="{FF2B5EF4-FFF2-40B4-BE49-F238E27FC236}">
                <a16:creationId xmlns:a16="http://schemas.microsoft.com/office/drawing/2014/main" id="{9752F946-FD27-497E-9D75-06089144B0E5}"/>
              </a:ext>
            </a:extLst>
          </p:cNvPr>
          <p:cNvSpPr/>
          <p:nvPr/>
        </p:nvSpPr>
        <p:spPr>
          <a:xfrm>
            <a:off x="993748" y="1939009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81;p30">
            <a:extLst>
              <a:ext uri="{FF2B5EF4-FFF2-40B4-BE49-F238E27FC236}">
                <a16:creationId xmlns:a16="http://schemas.microsoft.com/office/drawing/2014/main" id="{932BC966-7822-4C75-907A-FD006A435E2F}"/>
              </a:ext>
            </a:extLst>
          </p:cNvPr>
          <p:cNvSpPr txBox="1">
            <a:spLocks/>
          </p:cNvSpPr>
          <p:nvPr/>
        </p:nvSpPr>
        <p:spPr>
          <a:xfrm>
            <a:off x="993748" y="2042266"/>
            <a:ext cx="636951" cy="4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sz="2400" dirty="0"/>
              <a:t>02</a:t>
            </a:r>
          </a:p>
        </p:txBody>
      </p:sp>
      <p:sp>
        <p:nvSpPr>
          <p:cNvPr id="29" name="Google Shape;385;p30">
            <a:extLst>
              <a:ext uri="{FF2B5EF4-FFF2-40B4-BE49-F238E27FC236}">
                <a16:creationId xmlns:a16="http://schemas.microsoft.com/office/drawing/2014/main" id="{8F6286CD-A2A8-4C39-8430-0AB7EE188390}"/>
              </a:ext>
            </a:extLst>
          </p:cNvPr>
          <p:cNvSpPr txBox="1">
            <a:spLocks/>
          </p:cNvSpPr>
          <p:nvPr/>
        </p:nvSpPr>
        <p:spPr>
          <a:xfrm>
            <a:off x="1670772" y="1939009"/>
            <a:ext cx="284707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замена существующих на данный период продуктов и услуг</a:t>
            </a:r>
          </a:p>
        </p:txBody>
      </p:sp>
      <p:sp>
        <p:nvSpPr>
          <p:cNvPr id="30" name="Google Shape;376;p30">
            <a:extLst>
              <a:ext uri="{FF2B5EF4-FFF2-40B4-BE49-F238E27FC236}">
                <a16:creationId xmlns:a16="http://schemas.microsoft.com/office/drawing/2014/main" id="{84D148CC-D7FD-41BA-BEB5-04BBE0F322EF}"/>
              </a:ext>
            </a:extLst>
          </p:cNvPr>
          <p:cNvSpPr/>
          <p:nvPr/>
        </p:nvSpPr>
        <p:spPr>
          <a:xfrm>
            <a:off x="994746" y="2946182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1;p30">
            <a:extLst>
              <a:ext uri="{FF2B5EF4-FFF2-40B4-BE49-F238E27FC236}">
                <a16:creationId xmlns:a16="http://schemas.microsoft.com/office/drawing/2014/main" id="{30210724-251C-46AE-A486-F10B6E14A11A}"/>
              </a:ext>
            </a:extLst>
          </p:cNvPr>
          <p:cNvSpPr txBox="1">
            <a:spLocks/>
          </p:cNvSpPr>
          <p:nvPr/>
        </p:nvSpPr>
        <p:spPr>
          <a:xfrm>
            <a:off x="994746" y="3049439"/>
            <a:ext cx="636951" cy="4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sz="2400" dirty="0"/>
              <a:t>03</a:t>
            </a:r>
          </a:p>
        </p:txBody>
      </p:sp>
      <p:sp>
        <p:nvSpPr>
          <p:cNvPr id="32" name="Google Shape;385;p30">
            <a:extLst>
              <a:ext uri="{FF2B5EF4-FFF2-40B4-BE49-F238E27FC236}">
                <a16:creationId xmlns:a16="http://schemas.microsoft.com/office/drawing/2014/main" id="{B082A9C9-B41B-4ECF-8FE5-06A8FEB8C7EE}"/>
              </a:ext>
            </a:extLst>
          </p:cNvPr>
          <p:cNvSpPr txBox="1">
            <a:spLocks/>
          </p:cNvSpPr>
          <p:nvPr/>
        </p:nvSpPr>
        <p:spPr>
          <a:xfrm>
            <a:off x="1671769" y="2946182"/>
            <a:ext cx="2953395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инновации и расширение линеек продуктов и услуг</a:t>
            </a:r>
          </a:p>
        </p:txBody>
      </p:sp>
      <p:sp>
        <p:nvSpPr>
          <p:cNvPr id="33" name="Google Shape;376;p30">
            <a:extLst>
              <a:ext uri="{FF2B5EF4-FFF2-40B4-BE49-F238E27FC236}">
                <a16:creationId xmlns:a16="http://schemas.microsoft.com/office/drawing/2014/main" id="{6AC2FDC7-06DD-473F-AC49-FC04C93A0E09}"/>
              </a:ext>
            </a:extLst>
          </p:cNvPr>
          <p:cNvSpPr/>
          <p:nvPr/>
        </p:nvSpPr>
        <p:spPr>
          <a:xfrm>
            <a:off x="4955772" y="909581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81;p30">
            <a:extLst>
              <a:ext uri="{FF2B5EF4-FFF2-40B4-BE49-F238E27FC236}">
                <a16:creationId xmlns:a16="http://schemas.microsoft.com/office/drawing/2014/main" id="{E8D81026-8AE4-4C1C-93FD-13FC38E9E0C0}"/>
              </a:ext>
            </a:extLst>
          </p:cNvPr>
          <p:cNvSpPr txBox="1">
            <a:spLocks/>
          </p:cNvSpPr>
          <p:nvPr/>
        </p:nvSpPr>
        <p:spPr>
          <a:xfrm>
            <a:off x="4955772" y="1012838"/>
            <a:ext cx="636951" cy="4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35" name="Google Shape;385;p30">
            <a:extLst>
              <a:ext uri="{FF2B5EF4-FFF2-40B4-BE49-F238E27FC236}">
                <a16:creationId xmlns:a16="http://schemas.microsoft.com/office/drawing/2014/main" id="{973204D7-4C28-4AEB-BB5E-E02434F92130}"/>
              </a:ext>
            </a:extLst>
          </p:cNvPr>
          <p:cNvSpPr txBox="1">
            <a:spLocks/>
          </p:cNvSpPr>
          <p:nvPr/>
        </p:nvSpPr>
        <p:spPr>
          <a:xfrm>
            <a:off x="5635255" y="964819"/>
            <a:ext cx="2953395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экономические выгоды от увеличения глобальных потоков</a:t>
            </a:r>
          </a:p>
        </p:txBody>
      </p:sp>
      <p:sp>
        <p:nvSpPr>
          <p:cNvPr id="36" name="Google Shape;376;p30">
            <a:extLst>
              <a:ext uri="{FF2B5EF4-FFF2-40B4-BE49-F238E27FC236}">
                <a16:creationId xmlns:a16="http://schemas.microsoft.com/office/drawing/2014/main" id="{80268707-0471-42CB-9C07-B4B60948AA26}"/>
              </a:ext>
            </a:extLst>
          </p:cNvPr>
          <p:cNvSpPr/>
          <p:nvPr/>
        </p:nvSpPr>
        <p:spPr>
          <a:xfrm>
            <a:off x="4958231" y="1939009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81;p30">
            <a:extLst>
              <a:ext uri="{FF2B5EF4-FFF2-40B4-BE49-F238E27FC236}">
                <a16:creationId xmlns:a16="http://schemas.microsoft.com/office/drawing/2014/main" id="{C630FFAA-7278-44B5-AB60-04E621F40987}"/>
              </a:ext>
            </a:extLst>
          </p:cNvPr>
          <p:cNvSpPr txBox="1">
            <a:spLocks/>
          </p:cNvSpPr>
          <p:nvPr/>
        </p:nvSpPr>
        <p:spPr>
          <a:xfrm>
            <a:off x="4958231" y="2042266"/>
            <a:ext cx="636951" cy="4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38" name="Google Shape;385;p30">
            <a:extLst>
              <a:ext uri="{FF2B5EF4-FFF2-40B4-BE49-F238E27FC236}">
                <a16:creationId xmlns:a16="http://schemas.microsoft.com/office/drawing/2014/main" id="{EA7CB32D-94F4-423B-BFA2-F298B7D63EB6}"/>
              </a:ext>
            </a:extLst>
          </p:cNvPr>
          <p:cNvSpPr txBox="1">
            <a:spLocks/>
          </p:cNvSpPr>
          <p:nvPr/>
        </p:nvSpPr>
        <p:spPr>
          <a:xfrm>
            <a:off x="5635255" y="1939009"/>
            <a:ext cx="2623786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и реинвестирование ценностей</a:t>
            </a:r>
          </a:p>
        </p:txBody>
      </p:sp>
      <p:sp>
        <p:nvSpPr>
          <p:cNvPr id="39" name="Google Shape;376;p30">
            <a:extLst>
              <a:ext uri="{FF2B5EF4-FFF2-40B4-BE49-F238E27FC236}">
                <a16:creationId xmlns:a16="http://schemas.microsoft.com/office/drawing/2014/main" id="{1B3A00BE-276C-43A5-A819-49BBD159F99B}"/>
              </a:ext>
            </a:extLst>
          </p:cNvPr>
          <p:cNvSpPr/>
          <p:nvPr/>
        </p:nvSpPr>
        <p:spPr>
          <a:xfrm>
            <a:off x="4954772" y="2948634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81;p30">
            <a:extLst>
              <a:ext uri="{FF2B5EF4-FFF2-40B4-BE49-F238E27FC236}">
                <a16:creationId xmlns:a16="http://schemas.microsoft.com/office/drawing/2014/main" id="{C12130C6-FB52-4B6B-8024-CB166ADAA7BE}"/>
              </a:ext>
            </a:extLst>
          </p:cNvPr>
          <p:cNvSpPr txBox="1">
            <a:spLocks/>
          </p:cNvSpPr>
          <p:nvPr/>
        </p:nvSpPr>
        <p:spPr>
          <a:xfrm>
            <a:off x="4954772" y="3051891"/>
            <a:ext cx="636951" cy="4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sz="2400" dirty="0"/>
              <a:t>06</a:t>
            </a:r>
          </a:p>
        </p:txBody>
      </p:sp>
      <p:sp>
        <p:nvSpPr>
          <p:cNvPr id="41" name="Google Shape;385;p30">
            <a:extLst>
              <a:ext uri="{FF2B5EF4-FFF2-40B4-BE49-F238E27FC236}">
                <a16:creationId xmlns:a16="http://schemas.microsoft.com/office/drawing/2014/main" id="{369ACE26-0F84-4397-93D2-00096CBC96C1}"/>
              </a:ext>
            </a:extLst>
          </p:cNvPr>
          <p:cNvSpPr txBox="1">
            <a:spLocks/>
          </p:cNvSpPr>
          <p:nvPr/>
        </p:nvSpPr>
        <p:spPr>
          <a:xfrm>
            <a:off x="5631796" y="2948634"/>
            <a:ext cx="2623786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затраты на переход и внедрение ИИ</a:t>
            </a:r>
          </a:p>
        </p:txBody>
      </p:sp>
      <p:sp>
        <p:nvSpPr>
          <p:cNvPr id="45" name="Google Shape;376;p30">
            <a:extLst>
              <a:ext uri="{FF2B5EF4-FFF2-40B4-BE49-F238E27FC236}">
                <a16:creationId xmlns:a16="http://schemas.microsoft.com/office/drawing/2014/main" id="{88D07E37-9339-4E41-A7CA-0E3DF7B666EB}"/>
              </a:ext>
            </a:extLst>
          </p:cNvPr>
          <p:cNvSpPr/>
          <p:nvPr/>
        </p:nvSpPr>
        <p:spPr>
          <a:xfrm>
            <a:off x="2874337" y="3978061"/>
            <a:ext cx="636951" cy="65760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81;p30">
            <a:extLst>
              <a:ext uri="{FF2B5EF4-FFF2-40B4-BE49-F238E27FC236}">
                <a16:creationId xmlns:a16="http://schemas.microsoft.com/office/drawing/2014/main" id="{EB22D34B-C3E3-4576-88AC-B491EB89DE06}"/>
              </a:ext>
            </a:extLst>
          </p:cNvPr>
          <p:cNvSpPr txBox="1">
            <a:spLocks/>
          </p:cNvSpPr>
          <p:nvPr/>
        </p:nvSpPr>
        <p:spPr>
          <a:xfrm>
            <a:off x="2874337" y="4081318"/>
            <a:ext cx="636951" cy="4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sz="2400" dirty="0"/>
              <a:t>0</a:t>
            </a:r>
            <a:r>
              <a:rPr lang="ru-RU" sz="2400" dirty="0"/>
              <a:t>7</a:t>
            </a:r>
            <a:endParaRPr lang="en" sz="2400" dirty="0"/>
          </a:p>
        </p:txBody>
      </p:sp>
      <p:sp>
        <p:nvSpPr>
          <p:cNvPr id="47" name="Google Shape;385;p30">
            <a:extLst>
              <a:ext uri="{FF2B5EF4-FFF2-40B4-BE49-F238E27FC236}">
                <a16:creationId xmlns:a16="http://schemas.microsoft.com/office/drawing/2014/main" id="{18EEF20A-4B56-4C6D-8EE2-20FD1A60C9D2}"/>
              </a:ext>
            </a:extLst>
          </p:cNvPr>
          <p:cNvSpPr txBox="1">
            <a:spLocks/>
          </p:cNvSpPr>
          <p:nvPr/>
        </p:nvSpPr>
        <p:spPr>
          <a:xfrm>
            <a:off x="3589715" y="3979546"/>
            <a:ext cx="2623786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отрицательные внешние эффекты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>
            <a:spLocks noGrp="1"/>
          </p:cNvSpPr>
          <p:nvPr>
            <p:ph type="title"/>
          </p:nvPr>
        </p:nvSpPr>
        <p:spPr>
          <a:xfrm>
            <a:off x="-62523" y="129551"/>
            <a:ext cx="3459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Основные технологии ИИ</a:t>
            </a:r>
            <a:endParaRPr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76" name="Google Shape;476;p34"/>
          <p:cNvSpPr txBox="1">
            <a:spLocks noGrp="1"/>
          </p:cNvSpPr>
          <p:nvPr>
            <p:ph type="subTitle" idx="4"/>
          </p:nvPr>
        </p:nvSpPr>
        <p:spPr>
          <a:xfrm>
            <a:off x="1260260" y="2378660"/>
            <a:ext cx="1449574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Машинное</a:t>
            </a:r>
            <a:b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зрение</a:t>
            </a:r>
            <a:endParaRPr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5"/>
          </p:nvPr>
        </p:nvSpPr>
        <p:spPr>
          <a:xfrm>
            <a:off x="3568959" y="415901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Естественный </a:t>
            </a:r>
            <a:b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язык</a:t>
            </a:r>
            <a:endParaRPr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8" name="Google Shape;478;p34"/>
          <p:cNvSpPr txBox="1">
            <a:spLocks noGrp="1"/>
          </p:cNvSpPr>
          <p:nvPr>
            <p:ph type="subTitle" idx="6"/>
          </p:nvPr>
        </p:nvSpPr>
        <p:spPr>
          <a:xfrm>
            <a:off x="6847249" y="2381330"/>
            <a:ext cx="1690823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Виртуальные помощники</a:t>
            </a:r>
            <a:endParaRPr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2716778" y="1988806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4243959" y="830767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5761246" y="1975566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6375925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4"/>
          <p:cNvGrpSpPr/>
          <p:nvPr/>
        </p:nvGrpSpPr>
        <p:grpSpPr>
          <a:xfrm>
            <a:off x="2995512" y="2295474"/>
            <a:ext cx="487449" cy="430700"/>
            <a:chOff x="2544378" y="1577035"/>
            <a:chExt cx="487449" cy="430700"/>
          </a:xfrm>
        </p:grpSpPr>
        <p:sp>
          <p:nvSpPr>
            <p:cNvPr id="484" name="Google Shape;484;p34"/>
            <p:cNvSpPr/>
            <p:nvPr/>
          </p:nvSpPr>
          <p:spPr>
            <a:xfrm>
              <a:off x="2690137" y="1664129"/>
              <a:ext cx="196889" cy="142048"/>
            </a:xfrm>
            <a:custGeom>
              <a:avLst/>
              <a:gdLst/>
              <a:ahLst/>
              <a:cxnLst/>
              <a:rect l="l" t="t" r="r" b="b"/>
              <a:pathLst>
                <a:path w="1856" h="1339" extrusionOk="0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774367" y="1720884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544378" y="1577035"/>
              <a:ext cx="487449" cy="287809"/>
            </a:xfrm>
            <a:custGeom>
              <a:avLst/>
              <a:gdLst/>
              <a:ahLst/>
              <a:cxnLst/>
              <a:rect l="l" t="t" r="r" b="b"/>
              <a:pathLst>
                <a:path w="4595" h="2713" extrusionOk="0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544378" y="1893057"/>
              <a:ext cx="487449" cy="114678"/>
            </a:xfrm>
            <a:custGeom>
              <a:avLst/>
              <a:gdLst/>
              <a:ahLst/>
              <a:cxnLst/>
              <a:rect l="l" t="t" r="r" b="b"/>
              <a:pathLst>
                <a:path w="4595" h="1081" extrusionOk="0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797;p62">
            <a:extLst>
              <a:ext uri="{FF2B5EF4-FFF2-40B4-BE49-F238E27FC236}">
                <a16:creationId xmlns:a16="http://schemas.microsoft.com/office/drawing/2014/main" id="{7751495C-1A4A-4375-984D-616E8B89F27F}"/>
              </a:ext>
            </a:extLst>
          </p:cNvPr>
          <p:cNvSpPr/>
          <p:nvPr/>
        </p:nvSpPr>
        <p:spPr>
          <a:xfrm>
            <a:off x="4532409" y="1100135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29;p63">
            <a:extLst>
              <a:ext uri="{FF2B5EF4-FFF2-40B4-BE49-F238E27FC236}">
                <a16:creationId xmlns:a16="http://schemas.microsoft.com/office/drawing/2014/main" id="{60FBF0E3-9370-4FFC-8657-3A72A8326ED0}"/>
              </a:ext>
            </a:extLst>
          </p:cNvPr>
          <p:cNvGrpSpPr/>
          <p:nvPr/>
        </p:nvGrpSpPr>
        <p:grpSpPr>
          <a:xfrm>
            <a:off x="6085696" y="2226934"/>
            <a:ext cx="396000" cy="504000"/>
            <a:chOff x="3167275" y="3227275"/>
            <a:chExt cx="225300" cy="295375"/>
          </a:xfrm>
        </p:grpSpPr>
        <p:sp>
          <p:nvSpPr>
            <p:cNvPr id="65" name="Google Shape;6430;p63">
              <a:extLst>
                <a:ext uri="{FF2B5EF4-FFF2-40B4-BE49-F238E27FC236}">
                  <a16:creationId xmlns:a16="http://schemas.microsoft.com/office/drawing/2014/main" id="{EAB13C6A-BE5F-441A-AAA5-267296C963A4}"/>
                </a:ext>
              </a:extLst>
            </p:cNvPr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31;p63">
              <a:extLst>
                <a:ext uri="{FF2B5EF4-FFF2-40B4-BE49-F238E27FC236}">
                  <a16:creationId xmlns:a16="http://schemas.microsoft.com/office/drawing/2014/main" id="{36431132-D1D5-4084-9D10-011777267C7F}"/>
                </a:ext>
              </a:extLst>
            </p:cNvPr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32;p63">
              <a:extLst>
                <a:ext uri="{FF2B5EF4-FFF2-40B4-BE49-F238E27FC236}">
                  <a16:creationId xmlns:a16="http://schemas.microsoft.com/office/drawing/2014/main" id="{37617A29-34CA-4CFB-9B8E-9A13761946E9}"/>
                </a:ext>
              </a:extLst>
            </p:cNvPr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33;p63">
              <a:extLst>
                <a:ext uri="{FF2B5EF4-FFF2-40B4-BE49-F238E27FC236}">
                  <a16:creationId xmlns:a16="http://schemas.microsoft.com/office/drawing/2014/main" id="{F31C3518-92E2-4B06-99FB-F7AF76C4D035}"/>
                </a:ext>
              </a:extLst>
            </p:cNvPr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34;p63">
              <a:extLst>
                <a:ext uri="{FF2B5EF4-FFF2-40B4-BE49-F238E27FC236}">
                  <a16:creationId xmlns:a16="http://schemas.microsoft.com/office/drawing/2014/main" id="{E376FD0E-CF99-4C57-976B-B6B00ED0190B}"/>
                </a:ext>
              </a:extLst>
            </p:cNvPr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301;p65">
            <a:extLst>
              <a:ext uri="{FF2B5EF4-FFF2-40B4-BE49-F238E27FC236}">
                <a16:creationId xmlns:a16="http://schemas.microsoft.com/office/drawing/2014/main" id="{F5441913-9C62-49E2-9220-E40B4540A539}"/>
              </a:ext>
            </a:extLst>
          </p:cNvPr>
          <p:cNvGrpSpPr/>
          <p:nvPr/>
        </p:nvGrpSpPr>
        <p:grpSpPr>
          <a:xfrm>
            <a:off x="3603806" y="3662868"/>
            <a:ext cx="432000" cy="468000"/>
            <a:chOff x="-48233050" y="3569725"/>
            <a:chExt cx="252050" cy="299475"/>
          </a:xfrm>
        </p:grpSpPr>
        <p:sp>
          <p:nvSpPr>
            <p:cNvPr id="71" name="Google Shape;7302;p65">
              <a:extLst>
                <a:ext uri="{FF2B5EF4-FFF2-40B4-BE49-F238E27FC236}">
                  <a16:creationId xmlns:a16="http://schemas.microsoft.com/office/drawing/2014/main" id="{FF1E5298-C3DA-462F-A2DC-A97D83CB3B7E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03;p65">
              <a:extLst>
                <a:ext uri="{FF2B5EF4-FFF2-40B4-BE49-F238E27FC236}">
                  <a16:creationId xmlns:a16="http://schemas.microsoft.com/office/drawing/2014/main" id="{39BA9BC3-6B45-4B3A-A6D1-54411F0F35B0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04;p65">
              <a:extLst>
                <a:ext uri="{FF2B5EF4-FFF2-40B4-BE49-F238E27FC236}">
                  <a16:creationId xmlns:a16="http://schemas.microsoft.com/office/drawing/2014/main" id="{988F3CAB-EED3-4FC0-80FD-96C9E0934C18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479;p34">
            <a:extLst>
              <a:ext uri="{FF2B5EF4-FFF2-40B4-BE49-F238E27FC236}">
                <a16:creationId xmlns:a16="http://schemas.microsoft.com/office/drawing/2014/main" id="{E888B668-86E8-465C-B352-912B0F364C69}"/>
              </a:ext>
            </a:extLst>
          </p:cNvPr>
          <p:cNvSpPr/>
          <p:nvPr/>
        </p:nvSpPr>
        <p:spPr>
          <a:xfrm>
            <a:off x="3297356" y="3382192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76;p34">
            <a:extLst>
              <a:ext uri="{FF2B5EF4-FFF2-40B4-BE49-F238E27FC236}">
                <a16:creationId xmlns:a16="http://schemas.microsoft.com/office/drawing/2014/main" id="{7FF1E6E8-A50B-48C1-B7CF-B2620A04D002}"/>
              </a:ext>
            </a:extLst>
          </p:cNvPr>
          <p:cNvSpPr txBox="1">
            <a:spLocks/>
          </p:cNvSpPr>
          <p:nvPr/>
        </p:nvSpPr>
        <p:spPr>
          <a:xfrm>
            <a:off x="2622356" y="4721251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 algn="ctr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Роботизированная</a:t>
            </a:r>
            <a:b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автоматизация</a:t>
            </a:r>
          </a:p>
        </p:txBody>
      </p:sp>
      <p:sp>
        <p:nvSpPr>
          <p:cNvPr id="81" name="Google Shape;5765;p62">
            <a:extLst>
              <a:ext uri="{FF2B5EF4-FFF2-40B4-BE49-F238E27FC236}">
                <a16:creationId xmlns:a16="http://schemas.microsoft.com/office/drawing/2014/main" id="{A603DB8D-6364-4EA2-8CB9-96EA9AE810F5}"/>
              </a:ext>
            </a:extLst>
          </p:cNvPr>
          <p:cNvSpPr/>
          <p:nvPr/>
        </p:nvSpPr>
        <p:spPr>
          <a:xfrm>
            <a:off x="5579967" y="3620051"/>
            <a:ext cx="432000" cy="468000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479;p34">
            <a:extLst>
              <a:ext uri="{FF2B5EF4-FFF2-40B4-BE49-F238E27FC236}">
                <a16:creationId xmlns:a16="http://schemas.microsoft.com/office/drawing/2014/main" id="{32BF65DD-E384-4C8F-AD86-76D305302C02}"/>
              </a:ext>
            </a:extLst>
          </p:cNvPr>
          <p:cNvSpPr/>
          <p:nvPr/>
        </p:nvSpPr>
        <p:spPr>
          <a:xfrm>
            <a:off x="5267820" y="331794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476;p34">
            <a:extLst>
              <a:ext uri="{FF2B5EF4-FFF2-40B4-BE49-F238E27FC236}">
                <a16:creationId xmlns:a16="http://schemas.microsoft.com/office/drawing/2014/main" id="{739D53ED-9AC5-4C3E-A882-3DC627F3CC8A}"/>
              </a:ext>
            </a:extLst>
          </p:cNvPr>
          <p:cNvSpPr txBox="1">
            <a:spLocks/>
          </p:cNvSpPr>
          <p:nvPr/>
        </p:nvSpPr>
        <p:spPr>
          <a:xfrm>
            <a:off x="4617604" y="4721251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 algn="ctr"/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Машинное </a:t>
            </a:r>
            <a:b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обучение</a:t>
            </a:r>
          </a:p>
        </p:txBody>
      </p:sp>
      <p:grpSp>
        <p:nvGrpSpPr>
          <p:cNvPr id="85" name="Google Shape;914;p47">
            <a:extLst>
              <a:ext uri="{FF2B5EF4-FFF2-40B4-BE49-F238E27FC236}">
                <a16:creationId xmlns:a16="http://schemas.microsoft.com/office/drawing/2014/main" id="{4E919DFA-B65C-4410-8D17-250A63657D94}"/>
              </a:ext>
            </a:extLst>
          </p:cNvPr>
          <p:cNvGrpSpPr/>
          <p:nvPr/>
        </p:nvGrpSpPr>
        <p:grpSpPr>
          <a:xfrm>
            <a:off x="3845908" y="2092413"/>
            <a:ext cx="1799760" cy="1346476"/>
            <a:chOff x="3186425" y="4160625"/>
            <a:chExt cx="533679" cy="414643"/>
          </a:xfrm>
        </p:grpSpPr>
        <p:grpSp>
          <p:nvGrpSpPr>
            <p:cNvPr id="86" name="Google Shape;915;p47">
              <a:extLst>
                <a:ext uri="{FF2B5EF4-FFF2-40B4-BE49-F238E27FC236}">
                  <a16:creationId xmlns:a16="http://schemas.microsoft.com/office/drawing/2014/main" id="{D2A92684-9564-41F9-A818-D23FFFD061F1}"/>
                </a:ext>
              </a:extLst>
            </p:cNvPr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88" name="Google Shape;916;p47">
                <a:extLst>
                  <a:ext uri="{FF2B5EF4-FFF2-40B4-BE49-F238E27FC236}">
                    <a16:creationId xmlns:a16="http://schemas.microsoft.com/office/drawing/2014/main" id="{C3A1B970-C70A-4CC3-939A-7FA067C6AB49}"/>
                  </a:ext>
                </a:extLst>
              </p:cNvPr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17;p47">
                <a:extLst>
                  <a:ext uri="{FF2B5EF4-FFF2-40B4-BE49-F238E27FC236}">
                    <a16:creationId xmlns:a16="http://schemas.microsoft.com/office/drawing/2014/main" id="{69D3B022-0773-4757-B3AE-D1DBA616A024}"/>
                  </a:ext>
                </a:extLst>
              </p:cNvPr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18;p47">
                <a:extLst>
                  <a:ext uri="{FF2B5EF4-FFF2-40B4-BE49-F238E27FC236}">
                    <a16:creationId xmlns:a16="http://schemas.microsoft.com/office/drawing/2014/main" id="{8E904612-F0D6-4CFF-ABDB-0629AFA43810}"/>
                  </a:ext>
                </a:extLst>
              </p:cNvPr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9;p47">
                <a:extLst>
                  <a:ext uri="{FF2B5EF4-FFF2-40B4-BE49-F238E27FC236}">
                    <a16:creationId xmlns:a16="http://schemas.microsoft.com/office/drawing/2014/main" id="{C0F7BBD9-0AB6-4356-BFF0-61B34BECBFA0}"/>
                  </a:ext>
                </a:extLst>
              </p:cNvPr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0;p47">
                <a:extLst>
                  <a:ext uri="{FF2B5EF4-FFF2-40B4-BE49-F238E27FC236}">
                    <a16:creationId xmlns:a16="http://schemas.microsoft.com/office/drawing/2014/main" id="{14B77E4F-16FC-4D3D-BDA1-6052BD95EF35}"/>
                  </a:ext>
                </a:extLst>
              </p:cNvPr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21;p47">
                <a:extLst>
                  <a:ext uri="{FF2B5EF4-FFF2-40B4-BE49-F238E27FC236}">
                    <a16:creationId xmlns:a16="http://schemas.microsoft.com/office/drawing/2014/main" id="{88D5E360-D8B2-4D55-B46C-A44C1D0247BD}"/>
                  </a:ext>
                </a:extLst>
              </p:cNvPr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22;p47">
                <a:extLst>
                  <a:ext uri="{FF2B5EF4-FFF2-40B4-BE49-F238E27FC236}">
                    <a16:creationId xmlns:a16="http://schemas.microsoft.com/office/drawing/2014/main" id="{C193AEFF-2276-491F-A58A-A1F8CE9EEC51}"/>
                  </a:ext>
                </a:extLst>
              </p:cNvPr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923;p47">
              <a:extLst>
                <a:ext uri="{FF2B5EF4-FFF2-40B4-BE49-F238E27FC236}">
                  <a16:creationId xmlns:a16="http://schemas.microsoft.com/office/drawing/2014/main" id="{6C88878F-4C22-43FD-BDA8-8B42703A36AE}"/>
                </a:ext>
              </a:extLst>
            </p:cNvPr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 txBox="1">
            <a:spLocks noGrp="1"/>
          </p:cNvSpPr>
          <p:nvPr>
            <p:ph type="title"/>
          </p:nvPr>
        </p:nvSpPr>
        <p:spPr>
          <a:xfrm>
            <a:off x="2651377" y="268371"/>
            <a:ext cx="64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D9D9D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Где создаются данные</a:t>
            </a:r>
            <a:r>
              <a:rPr lang="en-US" sz="3200" dirty="0">
                <a:solidFill>
                  <a:srgbClr val="D9D9D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sz="3200" dirty="0">
              <a:solidFill>
                <a:srgbClr val="D9D9D9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8" name="Google Shape;628;p39"/>
          <p:cNvSpPr txBox="1"/>
          <p:nvPr/>
        </p:nvSpPr>
        <p:spPr>
          <a:xfrm>
            <a:off x="984749" y="2101646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Пограничные сегменты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630" name="Google Shape;630;p39"/>
          <p:cNvSpPr txBox="1"/>
          <p:nvPr/>
        </p:nvSpPr>
        <p:spPr>
          <a:xfrm>
            <a:off x="1221749" y="1388379"/>
            <a:ext cx="1512000" cy="43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12</a:t>
            </a:r>
            <a:r>
              <a:rPr lang="en-US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 2</a:t>
            </a: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3</a:t>
            </a: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1221749" y="3679786"/>
            <a:ext cx="1512000" cy="43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68% 52</a:t>
            </a: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1222872" y="2674843"/>
            <a:ext cx="1512000" cy="432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20% </a:t>
            </a: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25%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22F0FE-6D43-4CA1-AA42-78CA7936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57" y="1112100"/>
            <a:ext cx="2888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28;p39">
            <a:extLst>
              <a:ext uri="{FF2B5EF4-FFF2-40B4-BE49-F238E27FC236}">
                <a16:creationId xmlns:a16="http://schemas.microsoft.com/office/drawing/2014/main" id="{E8B3DBBD-79DC-49F3-B875-86DA65D6C9B1}"/>
              </a:ext>
            </a:extLst>
          </p:cNvPr>
          <p:cNvSpPr txBox="1"/>
          <p:nvPr/>
        </p:nvSpPr>
        <p:spPr>
          <a:xfrm>
            <a:off x="984749" y="3151071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Ядро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20" name="Google Shape;628;p39">
            <a:extLst>
              <a:ext uri="{FF2B5EF4-FFF2-40B4-BE49-F238E27FC236}">
                <a16:creationId xmlns:a16="http://schemas.microsoft.com/office/drawing/2014/main" id="{6AADBC52-329B-44F1-AB75-60E910A14200}"/>
              </a:ext>
            </a:extLst>
          </p:cNvPr>
          <p:cNvSpPr txBox="1"/>
          <p:nvPr/>
        </p:nvSpPr>
        <p:spPr>
          <a:xfrm>
            <a:off x="984749" y="4401000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Конечные устройства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21" name="Google Shape;628;p39">
            <a:extLst>
              <a:ext uri="{FF2B5EF4-FFF2-40B4-BE49-F238E27FC236}">
                <a16:creationId xmlns:a16="http://schemas.microsoft.com/office/drawing/2014/main" id="{A431FAB7-1D5B-4B5E-BCC9-8FFCD640DB43}"/>
              </a:ext>
            </a:extLst>
          </p:cNvPr>
          <p:cNvSpPr txBox="1"/>
          <p:nvPr/>
        </p:nvSpPr>
        <p:spPr>
          <a:xfrm>
            <a:off x="3739055" y="3986512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2017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2C01268-E309-4F07-956A-E4DE76BB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86" y="1067846"/>
            <a:ext cx="288799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628;p39">
            <a:extLst>
              <a:ext uri="{FF2B5EF4-FFF2-40B4-BE49-F238E27FC236}">
                <a16:creationId xmlns:a16="http://schemas.microsoft.com/office/drawing/2014/main" id="{6A49592B-A0C8-4331-8861-F500F3E0EDF0}"/>
              </a:ext>
            </a:extLst>
          </p:cNvPr>
          <p:cNvSpPr txBox="1"/>
          <p:nvPr/>
        </p:nvSpPr>
        <p:spPr>
          <a:xfrm>
            <a:off x="6627055" y="3994800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2025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 txBox="1">
            <a:spLocks noGrp="1"/>
          </p:cNvSpPr>
          <p:nvPr>
            <p:ph type="title"/>
          </p:nvPr>
        </p:nvSpPr>
        <p:spPr>
          <a:xfrm>
            <a:off x="2664000" y="221870"/>
            <a:ext cx="6480000" cy="633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D9D9D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Где хранятся данные</a:t>
            </a:r>
            <a:r>
              <a:rPr lang="en-US" sz="3200" dirty="0">
                <a:solidFill>
                  <a:srgbClr val="D9D9D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sz="3200" dirty="0">
              <a:solidFill>
                <a:srgbClr val="D9D9D9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28" name="Google Shape;628;p39"/>
          <p:cNvSpPr txBox="1"/>
          <p:nvPr/>
        </p:nvSpPr>
        <p:spPr>
          <a:xfrm>
            <a:off x="951697" y="2366054"/>
            <a:ext cx="214404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Корпоративные системы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630" name="Google Shape;630;p39"/>
          <p:cNvSpPr txBox="1"/>
          <p:nvPr/>
        </p:nvSpPr>
        <p:spPr>
          <a:xfrm>
            <a:off x="1232766" y="1652787"/>
            <a:ext cx="1512000" cy="43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38</a:t>
            </a:r>
            <a:r>
              <a:rPr lang="en-US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 </a:t>
            </a: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57</a:t>
            </a: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1221749" y="3679786"/>
            <a:ext cx="1512000" cy="43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33% 21</a:t>
            </a: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1222872" y="2785013"/>
            <a:ext cx="1512000" cy="432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24% 10</a:t>
            </a: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19" name="Google Shape;628;p39">
            <a:extLst>
              <a:ext uri="{FF2B5EF4-FFF2-40B4-BE49-F238E27FC236}">
                <a16:creationId xmlns:a16="http://schemas.microsoft.com/office/drawing/2014/main" id="{E8B3DBBD-79DC-49F3-B875-86DA65D6C9B1}"/>
              </a:ext>
            </a:extLst>
          </p:cNvPr>
          <p:cNvSpPr txBox="1"/>
          <p:nvPr/>
        </p:nvSpPr>
        <p:spPr>
          <a:xfrm>
            <a:off x="984749" y="3261241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ПК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20" name="Google Shape;628;p39">
            <a:extLst>
              <a:ext uri="{FF2B5EF4-FFF2-40B4-BE49-F238E27FC236}">
                <a16:creationId xmlns:a16="http://schemas.microsoft.com/office/drawing/2014/main" id="{6AADBC52-329B-44F1-AB75-60E910A14200}"/>
              </a:ext>
            </a:extLst>
          </p:cNvPr>
          <p:cNvSpPr txBox="1"/>
          <p:nvPr/>
        </p:nvSpPr>
        <p:spPr>
          <a:xfrm>
            <a:off x="862448" y="4389694"/>
            <a:ext cx="2300504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Развлекательные системы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21" name="Google Shape;628;p39">
            <a:extLst>
              <a:ext uri="{FF2B5EF4-FFF2-40B4-BE49-F238E27FC236}">
                <a16:creationId xmlns:a16="http://schemas.microsoft.com/office/drawing/2014/main" id="{A431FAB7-1D5B-4B5E-BCC9-8FFCD640DB43}"/>
              </a:ext>
            </a:extLst>
          </p:cNvPr>
          <p:cNvSpPr txBox="1"/>
          <p:nvPr/>
        </p:nvSpPr>
        <p:spPr>
          <a:xfrm>
            <a:off x="3739055" y="3986512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2017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sp>
        <p:nvSpPr>
          <p:cNvPr id="24" name="Google Shape;628;p39">
            <a:extLst>
              <a:ext uri="{FF2B5EF4-FFF2-40B4-BE49-F238E27FC236}">
                <a16:creationId xmlns:a16="http://schemas.microsoft.com/office/drawing/2014/main" id="{6A49592B-A0C8-4331-8861-F500F3E0EDF0}"/>
              </a:ext>
            </a:extLst>
          </p:cNvPr>
          <p:cNvSpPr txBox="1"/>
          <p:nvPr/>
        </p:nvSpPr>
        <p:spPr>
          <a:xfrm>
            <a:off x="6627055" y="3994800"/>
            <a:ext cx="1986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2025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59672D-5197-4826-B03B-505A2815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53" y="1066016"/>
            <a:ext cx="2888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28;p39">
            <a:extLst>
              <a:ext uri="{FF2B5EF4-FFF2-40B4-BE49-F238E27FC236}">
                <a16:creationId xmlns:a16="http://schemas.microsoft.com/office/drawing/2014/main" id="{3C13467D-6BCA-4572-8C87-2513132B5D1B}"/>
              </a:ext>
            </a:extLst>
          </p:cNvPr>
          <p:cNvSpPr txBox="1"/>
          <p:nvPr/>
        </p:nvSpPr>
        <p:spPr>
          <a:xfrm>
            <a:off x="984749" y="1264412"/>
            <a:ext cx="2144041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Segoe UI Semibold" panose="020B0702040204020203" pitchFamily="34" charset="0"/>
                <a:ea typeface="Trispace"/>
                <a:cs typeface="Segoe UI Semibold" panose="020B0702040204020203" pitchFamily="34" charset="0"/>
                <a:sym typeface="Trispace"/>
              </a:rPr>
              <a:t>Мобильные устройства</a:t>
            </a:r>
            <a:endParaRPr sz="2000" dirty="0">
              <a:solidFill>
                <a:schemeClr val="dk1"/>
              </a:solidFill>
              <a:latin typeface="Segoe UI Semibold" panose="020B0702040204020203" pitchFamily="34" charset="0"/>
              <a:ea typeface="Trispace"/>
              <a:cs typeface="Segoe UI Semibold" panose="020B0702040204020203" pitchFamily="34" charset="0"/>
              <a:sym typeface="Trispace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7E82CE8-7CD7-4F30-9167-5A902B7B2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5" y="1129154"/>
            <a:ext cx="2888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31;p39">
            <a:extLst>
              <a:ext uri="{FF2B5EF4-FFF2-40B4-BE49-F238E27FC236}">
                <a16:creationId xmlns:a16="http://schemas.microsoft.com/office/drawing/2014/main" id="{F21B09E3-EA5F-426C-AAEB-C61946724EDB}"/>
              </a:ext>
            </a:extLst>
          </p:cNvPr>
          <p:cNvSpPr txBox="1"/>
          <p:nvPr/>
        </p:nvSpPr>
        <p:spPr>
          <a:xfrm>
            <a:off x="1221749" y="529760"/>
            <a:ext cx="1512000" cy="432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5% 12%</a:t>
            </a:r>
            <a:endParaRPr sz="2000" dirty="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</p:spTree>
    <p:extLst>
      <p:ext uri="{BB962C8B-B14F-4D97-AF65-F5344CB8AC3E}">
        <p14:creationId xmlns:p14="http://schemas.microsoft.com/office/powerpoint/2010/main" val="1080627003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166</Words>
  <Application>Microsoft Office PowerPoint</Application>
  <PresentationFormat>Экран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Trispace</vt:lpstr>
      <vt:lpstr>Segoe UI Semilight</vt:lpstr>
      <vt:lpstr>Maven Pro</vt:lpstr>
      <vt:lpstr>Segoe UI Semibold</vt:lpstr>
      <vt:lpstr>Symbol</vt:lpstr>
      <vt:lpstr>Yu Gothic UI Semibold</vt:lpstr>
      <vt:lpstr>Bebas Neue</vt:lpstr>
      <vt:lpstr>AI App Pitch Deck by Slidesgo</vt:lpstr>
      <vt:lpstr>Влияние искусственного интеллекта на экономику</vt:lpstr>
      <vt:lpstr>Искусственный интеллект </vt:lpstr>
      <vt:lpstr>Основные каналы влияния ИИ</vt:lpstr>
      <vt:lpstr>Основные технологии ИИ</vt:lpstr>
      <vt:lpstr>Где создаются данные?</vt:lpstr>
      <vt:lpstr>Где хранятся данные?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искусственного интеллекта на экономику</dc:title>
  <cp:lastModifiedBy>Алина Светличная</cp:lastModifiedBy>
  <cp:revision>8</cp:revision>
  <dcterms:modified xsi:type="dcterms:W3CDTF">2023-10-17T15:22:36Z</dcterms:modified>
</cp:coreProperties>
</file>