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eg"/>
  <Override PartName="/ppt/media/image5.jpg" ContentType="image/jpeg"/>
  <Override PartName="/ppt/media/image6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0" r:id="rId1"/>
  </p:sldMasterIdLst>
  <p:notesMasterIdLst>
    <p:notesMasterId r:id="rId11"/>
  </p:notesMasterIdLst>
  <p:sldIdLst>
    <p:sldId id="256" r:id="rId2"/>
    <p:sldId id="257" r:id="rId3"/>
    <p:sldId id="258" r:id="rId4"/>
    <p:sldId id="299" r:id="rId5"/>
    <p:sldId id="300" r:id="rId6"/>
    <p:sldId id="301" r:id="rId7"/>
    <p:sldId id="293" r:id="rId8"/>
    <p:sldId id="302" r:id="rId9"/>
    <p:sldId id="29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3370" autoAdjust="0"/>
  </p:normalViewPr>
  <p:slideViewPr>
    <p:cSldViewPr snapToGrid="0" snapToObjects="1">
      <p:cViewPr varScale="1">
        <p:scale>
          <a:sx n="68" d="100"/>
          <a:sy n="68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6EC96-7C98-E84D-B511-AAE18B0FE016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F0A31-5311-3F46-879E-BE593855D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0A31-5311-3F46-879E-BE593855D0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4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F0A31-5311-3F46-879E-BE593855D0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2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F2D00-2AEB-D121-4C5B-102E1B25B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76AAB5-F4A8-E780-B082-1E65047E9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2B23EB-6906-BDEA-4336-F05AC4B6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663F-DB5D-4F83-933C-E1C8FEB28157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6384B-D768-8C4A-4CD9-D276A3C1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1EC693-41EB-3D84-99E1-0CAB1254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4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1A4B8-91E9-62A9-87F8-F14CE051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DFF8D0-BB9A-163E-4E3F-FFF812920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809BB-C18E-78C2-409F-E4C92948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6BBC-881C-4E00-A8B1-EBC7A351B2FE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FB82-FFC8-084C-EF4C-790596F6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6F070A-DB87-59A7-05E7-E0F9BC81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0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D3CD74-7A28-3041-66B6-D342D4F5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5169F1-9180-6CEC-68CF-724CD8F3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29FEA3-2B2F-3A51-979A-0A250520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C480-2CF3-4AFE-B6BC-F7EB7062DBEF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AC3EA-4E76-D984-6C07-B9EF7BF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4AA049-2F7E-E658-E8DE-E7042AB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0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B3A6B-878E-0A12-84BC-68F3847F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C9B606-1F0C-2AD2-C042-98B0FA61F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96A0-42CC-E38A-61B1-7DFB1D3E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E7F0-CA04-48A3-9DA7-7FAB9AEFED9F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348971-FAB6-617B-ECAD-C1932F85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38E8B-DB9F-F2BC-1ACA-C82AB39B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0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18E59-C33C-A0DE-A85F-90A41C0D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ADC01B-8DB3-9A72-8704-1ED65553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C7550-956A-1C63-A6E1-A1666723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9BF11-528E-4EB4-99AE-D56CF8B3666D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66849-E0BF-01C1-A7B7-4071648A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6DA0B-0775-FC89-DD10-2EC4E575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61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D18AA-61E0-6082-F92D-AD082657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B8C4D-FD47-AE55-CE1B-A572FA0A7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024305-AAB0-6AFC-BA3F-F701DFC5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00DCCB-A9A8-C18C-2D4A-DBB739CF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B35A-6E39-4E51-972C-CDA7DFBB5CB6}" type="datetime1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E4FC1A-1904-25D8-619A-C197DB9C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40E136-BF17-54E4-F9C5-35E89667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06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0BAB4-35A7-6A51-A2AC-AC55C3FC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D39BA6-5725-8F41-1E7D-6263C1A2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B0B765-9D56-C91E-DCFF-E917DA1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825D10-015B-CE94-46CE-1D95B972D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6B918A-CA13-92A1-5A9F-942A65924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781FA3-AED8-F4C6-531F-11D8B463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34A1-CE78-4228-937A-BC8C54DE3282}" type="datetime1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3910AD-ADC9-DD00-7EEC-A5F1C04C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C3DEB1-4917-1261-A2B8-D544F7AC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2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1CFD7-288C-818D-5F47-E1A31FFB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466498-D1D5-D8C1-3336-DC3705C6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8C17-6DE8-442A-BD2C-58BB4F148981}" type="datetime1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981154-66E1-A2EE-21C5-5F9AD22E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A27131-76A8-717B-9FFD-D5DA8217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01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8FAFB1-0405-68B5-5348-A08BA002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4838-83C1-4EE4-BFF7-73B3AF5A243A}" type="datetime1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443978-748B-4324-B4EF-22F18F44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99D67F-2A79-D2AB-F9DB-393C31E2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00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AFBB-B56C-0E53-5212-0CB02CF4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82AD2-3CB5-68BA-816D-AB06F457D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A0EAAE-538F-F8B0-CFD5-D18A9772F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749253-899F-AA90-0040-D00628D6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112B-6325-4861-8F96-73DD87B68B3C}" type="datetime1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50E04F-2DA8-D7C9-406B-75FFDA93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163BCD-EFC4-9AF0-C45A-C38AEE2F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8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17A18-15D5-8E2E-EDCA-65CE8292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4E12E1-A707-57DB-47BB-0DAB7AE2D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00EB4E-2A01-8636-9155-39E20E0EE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2CA7FA-4785-25B1-F73B-05778049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72F4C-030A-47C0-BCE8-A89570ED0219}" type="datetime1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5D927D-7FAC-3544-BA22-1C8F9CD0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33B3B5-589C-468D-23E6-022A5A4E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4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F30A6-88AB-19AC-A74D-F04715BC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EB2476-1B53-E0DB-D2F0-53FC85F7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6127F-DC41-C5D9-0750-51CB3F610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3C02-0A56-46DD-AB4B-7A2EF8B9DF17}" type="datetime1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8DE8C-3AD4-4951-11CD-609E06D84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B119C0-4DEA-4DAB-016F-9C1526709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D8C69-F713-DC46-8E9A-58A97DF65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68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5D6C8-70B1-F047-B7AC-F532AF6A3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253" y="2612898"/>
            <a:ext cx="9861958" cy="1373070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методов повышения </a:t>
            </a:r>
            <a:b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разрешающей способности изображений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36314-AD5B-3C40-ADF9-2EA467034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933" y="5483007"/>
            <a:ext cx="8753984" cy="1117687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Светличная Алина Алексеевна (группа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3Б)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Филиппов Михаил Владимирович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CD8C7-22A3-2D49-8FC0-37E348287689}"/>
              </a:ext>
            </a:extLst>
          </p:cNvPr>
          <p:cNvSpPr txBox="1"/>
          <p:nvPr/>
        </p:nvSpPr>
        <p:spPr>
          <a:xfrm>
            <a:off x="1344514" y="251608"/>
            <a:ext cx="10087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университет имени Н.Э. Баумана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̆ университет)»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 </a:t>
            </a:r>
            <a:endParaRPr lang="ru-RU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376A0-CE45-1944-938C-1D1344DE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82" y="251608"/>
            <a:ext cx="850732" cy="10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3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0CC7-5C16-5747-80B3-8A471429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80"/>
            <a:ext cx="10515600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E0D87-CE85-5C44-A659-28FE53F9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702" y="1821053"/>
            <a:ext cx="10874371" cy="419693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классифицировать методы повышения разрешающей способности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существующие методы повышения разрешения изображений;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критерии сравнения методов повышения разрешающей способности изображений;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описанные методы на основании выделенных критериев;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результаты сравнения рассмотренных методов.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FACD7B-2095-4C74-AC3F-339EFBE6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9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классические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118D3-6D47-2848-92F0-1D171450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12"/>
            <a:ext cx="5204890" cy="18852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Адаптивные </a:t>
            </a:r>
          </a:p>
          <a:p>
            <a:pPr marL="0" indent="0" algn="ctr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учитывают локальную структуру и содержание изображения при принятии решений о том, как интерполировать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D0C289-3A25-49B3-B407-DAEA2590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3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25F6DDB-D5D6-483A-A1B0-0CADA0B6E8D7}"/>
              </a:ext>
            </a:extLst>
          </p:cNvPr>
          <p:cNvSpPr txBox="1">
            <a:spLocks/>
          </p:cNvSpPr>
          <p:nvPr/>
        </p:nvSpPr>
        <p:spPr>
          <a:xfrm>
            <a:off x="6148912" y="1723612"/>
            <a:ext cx="5204890" cy="1885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Неадаптивные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учитывают контекст или структуру изображения, а применяют один и тот же метод интерполяции ко всем пикселям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51DEBFB-E51B-4622-BCC5-E48CDB9EA1D8}"/>
              </a:ext>
            </a:extLst>
          </p:cNvPr>
          <p:cNvCxnSpPr>
            <a:endCxn id="3" idx="0"/>
          </p:cNvCxnSpPr>
          <p:nvPr/>
        </p:nvCxnSpPr>
        <p:spPr>
          <a:xfrm flipH="1">
            <a:off x="3440645" y="1048512"/>
            <a:ext cx="1167931" cy="67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3E1BC93-DF58-471C-8679-EB3243507E3B}"/>
              </a:ext>
            </a:extLst>
          </p:cNvPr>
          <p:cNvCxnSpPr>
            <a:cxnSpLocks/>
          </p:cNvCxnSpPr>
          <p:nvPr/>
        </p:nvCxnSpPr>
        <p:spPr>
          <a:xfrm>
            <a:off x="7583426" y="1048512"/>
            <a:ext cx="1167931" cy="67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B3BEE3A-344D-4385-B1A8-B83BD1174A0F}"/>
              </a:ext>
            </a:extLst>
          </p:cNvPr>
          <p:cNvSpPr txBox="1">
            <a:spLocks/>
          </p:cNvSpPr>
          <p:nvPr/>
        </p:nvSpPr>
        <p:spPr>
          <a:xfrm>
            <a:off x="1038821" y="3333734"/>
            <a:ext cx="10008536" cy="550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процесс определения значений между известными точками данных.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01F5D9F0-E102-41A1-B85C-A024091E84BF}"/>
              </a:ext>
            </a:extLst>
          </p:cNvPr>
          <p:cNvSpPr txBox="1">
            <a:spLocks/>
          </p:cNvSpPr>
          <p:nvPr/>
        </p:nvSpPr>
        <p:spPr>
          <a:xfrm>
            <a:off x="1038821" y="3784279"/>
            <a:ext cx="4740187" cy="1772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Ступенчатость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видимые лестничные ступеньки или резкие перепады яркости вдоль контуров объектов.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Размытие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потеря деталей и четкости изображения при сглаживании краев.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Граничное гало 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светлые или темные области, окружающие объекты или контуры на изображении.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C08310A-E544-4CCA-93EC-34A4AC59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690" y="4165772"/>
            <a:ext cx="5283058" cy="15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6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08"/>
            <a:ext cx="10515600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нейронные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118D3-6D47-2848-92F0-1D171450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732" y="1723612"/>
            <a:ext cx="10008536" cy="751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искусственного интеллекта, сосредоточенное на создании систем, которые обучаются и развиваются на основе получаемых ими данных.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D0C289-3A25-49B3-B407-DAEA2590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4</a:t>
            </a:fld>
            <a:endParaRPr lang="ru-RU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01F5D9F0-E102-41A1-B85C-A024091E84BF}"/>
              </a:ext>
            </a:extLst>
          </p:cNvPr>
          <p:cNvSpPr txBox="1">
            <a:spLocks/>
          </p:cNvSpPr>
          <p:nvPr/>
        </p:nvSpPr>
        <p:spPr>
          <a:xfrm>
            <a:off x="1091732" y="4991860"/>
            <a:ext cx="10008536" cy="1202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Искусственные нейронные сети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преобразующие информацию подобно процессам, происходящим в человеческом мозге.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8F68ED1-38E7-463B-B44E-C85898535261}"/>
              </a:ext>
            </a:extLst>
          </p:cNvPr>
          <p:cNvSpPr txBox="1">
            <a:spLocks/>
          </p:cNvSpPr>
          <p:nvPr/>
        </p:nvSpPr>
        <p:spPr>
          <a:xfrm>
            <a:off x="6148910" y="2944400"/>
            <a:ext cx="5204890" cy="1885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учителем</a:t>
            </a:r>
          </a:p>
          <a:p>
            <a:pPr marL="0" indent="0" algn="ctr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моделей на основе множества примеров, содержащих пары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«известный вход – известный выход»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12770E46-8E1A-4DC1-8C24-639A9648E095}"/>
              </a:ext>
            </a:extLst>
          </p:cNvPr>
          <p:cNvSpPr txBox="1">
            <a:spLocks/>
          </p:cNvSpPr>
          <p:nvPr/>
        </p:nvSpPr>
        <p:spPr>
          <a:xfrm>
            <a:off x="838201" y="2944400"/>
            <a:ext cx="5204890" cy="1885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учителя</a:t>
            </a:r>
          </a:p>
          <a:p>
            <a:pPr marL="0" indent="0" algn="ctr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выявлять закономерности и скрытые взаимосвязи на наборах неразмеченных данных без контроля со стороны пользователя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9543424-4570-4811-BF7C-2D5FDD272A0C}"/>
              </a:ext>
            </a:extLst>
          </p:cNvPr>
          <p:cNvCxnSpPr/>
          <p:nvPr/>
        </p:nvCxnSpPr>
        <p:spPr>
          <a:xfrm flipH="1">
            <a:off x="3343109" y="2373125"/>
            <a:ext cx="1167931" cy="67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F738F16-4374-4716-8284-3B12C6FBD48D}"/>
              </a:ext>
            </a:extLst>
          </p:cNvPr>
          <p:cNvCxnSpPr>
            <a:cxnSpLocks/>
          </p:cNvCxnSpPr>
          <p:nvPr/>
        </p:nvCxnSpPr>
        <p:spPr>
          <a:xfrm>
            <a:off x="7680962" y="2372138"/>
            <a:ext cx="1167931" cy="67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60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08"/>
            <a:ext cx="10515600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Классические методы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D0C289-3A25-49B3-B407-DAEA2590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5</a:t>
            </a:fld>
            <a:endParaRPr lang="ru-RU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DE8E5FE-B74E-49B1-AB39-7B6AB45D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703" y="1821053"/>
            <a:ext cx="5836858" cy="4196931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ближайшего соседа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учитывает только один пиксель ближайший к точке интерполяции.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Билинейная интерполяция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рассматривает квадрат 2x2 известных пикселей, окружающих неизвестный.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Бикубическая интерполяция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рассматривает массив из 4x4 окружающих пикселей.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Ланцоша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 на применении нормированной функции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D26A91-9F8C-44F5-8710-EFB110EDA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53" y="567901"/>
            <a:ext cx="3126857" cy="136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406FAB-D9AF-4F99-8082-B23D9F4D6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853" y="5163296"/>
            <a:ext cx="3126859" cy="1368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A7EF9B4-8C24-4B2B-BE3A-815EF0644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853" y="2112098"/>
            <a:ext cx="3126856" cy="1368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54E9729-2445-46BB-A62E-FA177ED17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7850" y="3659760"/>
            <a:ext cx="3126859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1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08"/>
            <a:ext cx="10515600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методы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D0C289-3A25-49B3-B407-DAEA2590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6</a:t>
            </a:fld>
            <a:endParaRPr lang="ru-RU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DE8E5FE-B74E-49B1-AB39-7B6AB45D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68" y="1821053"/>
            <a:ext cx="5836858" cy="4196931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нейронные сети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автоматическом извлечение иерархии признаков из входных данных.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Генеративно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-состязательные нейронные сети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система из двух нейронных сетей, выполняющих роли генератора (генерирует изображения) и дискриминатора (оценивает реалистичность сгенерированных изображений).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961457-E800-4730-83A0-689548220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2"/>
          <a:stretch/>
        </p:blipFill>
        <p:spPr>
          <a:xfrm>
            <a:off x="6096000" y="1853184"/>
            <a:ext cx="5936330" cy="3633006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F5193A4-8559-4083-82BA-0636D993B699}"/>
              </a:ext>
            </a:extLst>
          </p:cNvPr>
          <p:cNvSpPr txBox="1">
            <a:spLocks/>
          </p:cNvSpPr>
          <p:nvPr/>
        </p:nvSpPr>
        <p:spPr>
          <a:xfrm>
            <a:off x="6758353" y="4940271"/>
            <a:ext cx="46116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сверточной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нейронной сети для решения задачи увеличения разрешения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61281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3808"/>
            <a:ext cx="10716491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методов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0FFFB652-4E73-4020-A7FF-17D0BA5DA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07885"/>
                  </p:ext>
                </p:extLst>
              </p:nvPr>
            </p:nvGraphicFramePr>
            <p:xfrm>
              <a:off x="6096000" y="1386826"/>
              <a:ext cx="5458691" cy="1933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2951">
                      <a:extLst>
                        <a:ext uri="{9D8B030D-6E8A-4147-A177-3AD203B41FA5}">
                          <a16:colId xmlns:a16="http://schemas.microsoft.com/office/drawing/2014/main" val="2480702937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2389867308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450413077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745622440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2308282186"/>
                        </a:ext>
                      </a:extLst>
                    </a:gridCol>
                  </a:tblGrid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u-RU" sz="18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9973193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Ближайшего соседа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8873308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Билинейный 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1252019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Бикубический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6298110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Ланцоша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23474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0FFFB652-4E73-4020-A7FF-17D0BA5DA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07885"/>
                  </p:ext>
                </p:extLst>
              </p:nvPr>
            </p:nvGraphicFramePr>
            <p:xfrm>
              <a:off x="6096000" y="1386826"/>
              <a:ext cx="5458691" cy="1933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2951">
                      <a:extLst>
                        <a:ext uri="{9D8B030D-6E8A-4147-A177-3AD203B41FA5}">
                          <a16:colId xmlns:a16="http://schemas.microsoft.com/office/drawing/2014/main" val="2480702937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2389867308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450413077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745622440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2308282186"/>
                        </a:ext>
                      </a:extLst>
                    </a:gridCol>
                  </a:tblGrid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6757" t="-1563" r="-301351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6757" t="-1563" r="-201351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6757" t="-1563" r="-101351" b="-4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6757" t="-1563" r="-1351" b="-4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9973193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Ближайшего соседа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8873308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Билинейный 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1252019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Бикубический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6298110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Ланцоша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23474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88BD67-F5BB-46E3-B6D3-7018E12A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C9F4241-0142-464C-8A89-81C92A65A76D}"/>
                  </a:ext>
                </a:extLst>
              </p:cNvPr>
              <p:cNvSpPr/>
              <p:nvPr/>
            </p:nvSpPr>
            <p:spPr>
              <a:xfrm>
                <a:off x="838199" y="1495040"/>
                <a:ext cx="431384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>
                    <a:latin typeface="Cambria Math" panose="02040503050406030204" pitchFamily="18" charset="0"/>
                  </a:rPr>
                  <a:t>Классические методы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:</a:t>
                </a:r>
                <a:endParaRPr lang="ru-RU" sz="2000" b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ступенчатость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размытие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граничное гало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вычислительная сложность</a:t>
                </a: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C9F4241-0142-464C-8A89-81C92A65A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95040"/>
                <a:ext cx="4313845" cy="1631216"/>
              </a:xfrm>
              <a:prstGeom prst="rect">
                <a:avLst/>
              </a:prstGeom>
              <a:blipFill>
                <a:blip r:embed="rId3"/>
                <a:stretch>
                  <a:fillRect l="-1412" t="-1866" b="-63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B44447DE-F995-4791-9ECE-BBE24E3EBB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316222"/>
                  </p:ext>
                </p:extLst>
              </p:nvPr>
            </p:nvGraphicFramePr>
            <p:xfrm>
              <a:off x="6096000" y="3936360"/>
              <a:ext cx="5458687" cy="1804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907">
                      <a:extLst>
                        <a:ext uri="{9D8B030D-6E8A-4147-A177-3AD203B41FA5}">
                          <a16:colId xmlns:a16="http://schemas.microsoft.com/office/drawing/2014/main" val="2480702937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2389867308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450413077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745622440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2308282186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94542616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3630620994"/>
                        </a:ext>
                      </a:extLst>
                    </a:gridCol>
                  </a:tblGrid>
                  <a:tr h="601472">
                    <a:tc>
                      <a:txBody>
                        <a:bodyPr/>
                        <a:lstStyle/>
                        <a:p>
                          <a:r>
                            <a:rPr lang="ru-RU" sz="14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u-RU" sz="18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u-RU" sz="180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u-RU" sz="1800" b="0" i="0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9973193"/>
                      </a:ext>
                    </a:extLst>
                  </a:tr>
                  <a:tr h="601472">
                    <a:tc>
                      <a:txBody>
                        <a:bodyPr/>
                        <a:lstStyle/>
                        <a:p>
                          <a:r>
                            <a:rPr lang="ru-RU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Сверточный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8873308"/>
                      </a:ext>
                    </a:extLst>
                  </a:tr>
                  <a:tr h="601472">
                    <a:tc>
                      <a:txBody>
                        <a:bodyPr/>
                        <a:lstStyle/>
                        <a:p>
                          <a:r>
                            <a:rPr lang="ru-RU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Генеративно</a:t>
                          </a:r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-состязательный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12520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B44447DE-F995-4791-9ECE-BBE24E3EBB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316222"/>
                  </p:ext>
                </p:extLst>
              </p:nvPr>
            </p:nvGraphicFramePr>
            <p:xfrm>
              <a:off x="6096000" y="3936360"/>
              <a:ext cx="5458687" cy="1804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92907">
                      <a:extLst>
                        <a:ext uri="{9D8B030D-6E8A-4147-A177-3AD203B41FA5}">
                          <a16:colId xmlns:a16="http://schemas.microsoft.com/office/drawing/2014/main" val="2480702937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2389867308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450413077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745622440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2308282186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94542616"/>
                        </a:ext>
                      </a:extLst>
                    </a:gridCol>
                    <a:gridCol w="677630">
                      <a:extLst>
                        <a:ext uri="{9D8B030D-6E8A-4147-A177-3AD203B41FA5}">
                          <a16:colId xmlns:a16="http://schemas.microsoft.com/office/drawing/2014/main" val="3630620994"/>
                        </a:ext>
                      </a:extLst>
                    </a:gridCol>
                  </a:tblGrid>
                  <a:tr h="601472">
                    <a:tc>
                      <a:txBody>
                        <a:bodyPr/>
                        <a:lstStyle/>
                        <a:p>
                          <a:r>
                            <a:rPr lang="ru-RU" sz="14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8108" t="-1010" r="-502703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8108" t="-1010" r="-402703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08108" t="-1010" r="-302703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03571" t="-1010" r="-200000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09009" t="-1010" r="-101802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09009" t="-1010" r="-1802" b="-2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9973193"/>
                      </a:ext>
                    </a:extLst>
                  </a:tr>
                  <a:tr h="601472">
                    <a:tc>
                      <a:txBody>
                        <a:bodyPr/>
                        <a:lstStyle/>
                        <a:p>
                          <a:r>
                            <a:rPr lang="ru-RU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Сверточный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8873308"/>
                      </a:ext>
                    </a:extLst>
                  </a:tr>
                  <a:tr h="601472">
                    <a:tc>
                      <a:txBody>
                        <a:bodyPr/>
                        <a:lstStyle/>
                        <a:p>
                          <a:r>
                            <a:rPr lang="ru-RU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Генеративно</a:t>
                          </a:r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-состязательный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12520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B6AE72F7-4842-43BE-9EF5-B65FF70D9A9C}"/>
                  </a:ext>
                </a:extLst>
              </p:cNvPr>
              <p:cNvSpPr/>
              <p:nvPr/>
            </p:nvSpPr>
            <p:spPr>
              <a:xfrm>
                <a:off x="838199" y="3594295"/>
                <a:ext cx="4313845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>
                    <a:latin typeface="Cambria Math" panose="02040503050406030204" pitchFamily="18" charset="0"/>
                  </a:rPr>
                  <a:t>Нейронные методы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:</a:t>
                </a:r>
                <a:endParaRPr lang="ru-RU" sz="2000" b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время обучения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вычислительная сложность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память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сложность реализации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пиковый сигнальный шум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 коэффициент структурной схожести</a:t>
                </a:r>
                <a:br>
                  <a:rPr lang="ru-RU" dirty="0"/>
                </a:b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B6AE72F7-4842-43BE-9EF5-B65FF70D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594295"/>
                <a:ext cx="4313845" cy="2862322"/>
              </a:xfrm>
              <a:prstGeom prst="rect">
                <a:avLst/>
              </a:prstGeom>
              <a:blipFill>
                <a:blip r:embed="rId5"/>
                <a:stretch>
                  <a:fillRect l="-1412" t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54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0F8BB-5AAF-5C48-BEE5-45A98F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3808"/>
            <a:ext cx="10716491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методов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0FFFB652-4E73-4020-A7FF-17D0BA5DA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7138828"/>
                  </p:ext>
                </p:extLst>
              </p:nvPr>
            </p:nvGraphicFramePr>
            <p:xfrm>
              <a:off x="6447692" y="1730460"/>
              <a:ext cx="4557256" cy="11603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2951">
                      <a:extLst>
                        <a:ext uri="{9D8B030D-6E8A-4147-A177-3AD203B41FA5}">
                          <a16:colId xmlns:a16="http://schemas.microsoft.com/office/drawing/2014/main" val="2480702937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2389867308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450413077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745622440"/>
                        </a:ext>
                      </a:extLst>
                    </a:gridCol>
                  </a:tblGrid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Методы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ru-RU" sz="18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800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9973193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Классические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8873308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Нейронные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12520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0FFFB652-4E73-4020-A7FF-17D0BA5DA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7138828"/>
                  </p:ext>
                </p:extLst>
              </p:nvPr>
            </p:nvGraphicFramePr>
            <p:xfrm>
              <a:off x="6447692" y="1730460"/>
              <a:ext cx="4557256" cy="11603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2951">
                      <a:extLst>
                        <a:ext uri="{9D8B030D-6E8A-4147-A177-3AD203B41FA5}">
                          <a16:colId xmlns:a16="http://schemas.microsoft.com/office/drawing/2014/main" val="2480702937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2389867308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450413077"/>
                        </a:ext>
                      </a:extLst>
                    </a:gridCol>
                    <a:gridCol w="901435">
                      <a:extLst>
                        <a:ext uri="{9D8B030D-6E8A-4147-A177-3AD203B41FA5}">
                          <a16:colId xmlns:a16="http://schemas.microsoft.com/office/drawing/2014/main" val="745622440"/>
                        </a:ext>
                      </a:extLst>
                    </a:gridCol>
                  </a:tblGrid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b="0" i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Методы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6757" t="-1563" r="-201351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06757" t="-1563" r="-101351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406757" t="-1563" r="-1351" b="-2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9973193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Классические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8873308"/>
                      </a:ext>
                    </a:extLst>
                  </a:tr>
                  <a:tr h="386792">
                    <a:tc>
                      <a:txBody>
                        <a:bodyPr/>
                        <a:lstStyle/>
                        <a:p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Нейронные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12520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88BD67-F5BB-46E3-B6D3-7018E12A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C9F4241-0142-464C-8A89-81C92A65A76D}"/>
                  </a:ext>
                </a:extLst>
              </p:cNvPr>
              <p:cNvSpPr/>
              <p:nvPr/>
            </p:nvSpPr>
            <p:spPr>
              <a:xfrm>
                <a:off x="838199" y="1495040"/>
                <a:ext cx="431384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>
                    <a:latin typeface="Cambria Math" panose="02040503050406030204" pitchFamily="18" charset="0"/>
                  </a:rPr>
                  <a:t>Классические и нейронные типы методов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:</a:t>
                </a:r>
                <a:endParaRPr lang="ru-RU" sz="2000" b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вычислительная сложность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сложность реализации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качество</a:t>
                </a: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FC9F4241-0142-464C-8A89-81C92A65A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95040"/>
                <a:ext cx="4313845" cy="1631216"/>
              </a:xfrm>
              <a:prstGeom prst="rect">
                <a:avLst/>
              </a:prstGeom>
              <a:blipFill>
                <a:blip r:embed="rId3"/>
                <a:stretch>
                  <a:fillRect l="-1412" t="-1866" b="-63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8CDD2A5-6A5D-48E8-9343-F5D0C9F68954}"/>
              </a:ext>
            </a:extLst>
          </p:cNvPr>
          <p:cNvSpPr/>
          <p:nvPr/>
        </p:nvSpPr>
        <p:spPr>
          <a:xfrm>
            <a:off x="838198" y="3743477"/>
            <a:ext cx="101667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методы показывают визуально более качественные результаты, однако являются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ресурсозатратными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(вычислительные, человеческие, по памяти и т.д.), в то время как классические методы демонстрируют приемлемое для отдельных задач качество и являются в разы более легкими. Из названных типов методов можно выделить как наиболее хорошо показавших себя методы бикубической интерполяции и Ланцоша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классических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нейронные сети из соответственно нейронных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251589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00CC7-5C16-5747-80B3-8A471429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68"/>
            <a:ext cx="10515600" cy="1325563"/>
          </a:xfrm>
        </p:spPr>
        <p:txBody>
          <a:bodyPr>
            <a:normAutofit/>
          </a:bodyPr>
          <a:lstStyle/>
          <a:p>
            <a:r>
              <a:rPr lang="ru-RU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D8D1D2F-74A4-47C1-BF70-A984D19E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15"/>
            <a:ext cx="10515600" cy="488273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научно-исследовательской работы поставленная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достигнута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классифицированы методы повышения разрешающей способности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изображений.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выполнены:</a:t>
            </a:r>
          </a:p>
          <a:p>
            <a:pPr lv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области;</a:t>
            </a:r>
          </a:p>
          <a:p>
            <a:pPr lv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существующие методы повышения разрешения изображений;</a:t>
            </a:r>
          </a:p>
          <a:p>
            <a:pPr lv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критерии сравнения методов повышения разрешающей способности изображений;</a:t>
            </a:r>
          </a:p>
          <a:p>
            <a:pPr lv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сравнение описанных методов на основании выделенных критериев;</a:t>
            </a:r>
          </a:p>
          <a:p>
            <a:pPr lvl="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результаты сравнения рассмотренных методов.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724F801-456F-4DC9-AA95-7F5F3326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D8C69-F713-DC46-8E9A-58A97DF651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09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615</Words>
  <Application>Microsoft Office PowerPoint</Application>
  <PresentationFormat>Широкоэкранный</PresentationFormat>
  <Paragraphs>136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Тема Office</vt:lpstr>
      <vt:lpstr>Классификация методов повышения  разрешающей способности изображений</vt:lpstr>
      <vt:lpstr>Цель и задачи </vt:lpstr>
      <vt:lpstr>Введение в классические методы</vt:lpstr>
      <vt:lpstr>Введение в нейронные методы</vt:lpstr>
      <vt:lpstr>Классические методы</vt:lpstr>
      <vt:lpstr>Нейронные методы</vt:lpstr>
      <vt:lpstr>Классификация методов</vt:lpstr>
      <vt:lpstr>Классификация методов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распознавания объектов на изображениях с применением машинного зрения</dc:title>
  <dc:creator>Kirill Kovalets</dc:creator>
  <cp:lastModifiedBy>Алина Светличная</cp:lastModifiedBy>
  <cp:revision>43</cp:revision>
  <dcterms:created xsi:type="dcterms:W3CDTF">2022-01-29T11:10:53Z</dcterms:created>
  <dcterms:modified xsi:type="dcterms:W3CDTF">2023-12-18T15:17:31Z</dcterms:modified>
</cp:coreProperties>
</file>