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00" r:id="rId1"/>
  </p:sldMasterIdLst>
  <p:notesMasterIdLst>
    <p:notesMasterId r:id="rId18"/>
  </p:notesMasterIdLst>
  <p:sldIdLst>
    <p:sldId id="256" r:id="rId2"/>
    <p:sldId id="257" r:id="rId3"/>
    <p:sldId id="258" r:id="rId4"/>
    <p:sldId id="287" r:id="rId5"/>
    <p:sldId id="269" r:id="rId6"/>
    <p:sldId id="286" r:id="rId7"/>
    <p:sldId id="288" r:id="rId8"/>
    <p:sldId id="296" r:id="rId9"/>
    <p:sldId id="289" r:id="rId10"/>
    <p:sldId id="290" r:id="rId11"/>
    <p:sldId id="291" r:id="rId12"/>
    <p:sldId id="297" r:id="rId13"/>
    <p:sldId id="298" r:id="rId14"/>
    <p:sldId id="293" r:id="rId15"/>
    <p:sldId id="294" r:id="rId16"/>
    <p:sldId id="295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0"/>
    <p:restoredTop sz="93370" autoAdjust="0"/>
  </p:normalViewPr>
  <p:slideViewPr>
    <p:cSldViewPr snapToGrid="0" snapToObjects="1">
      <p:cViewPr varScale="1">
        <p:scale>
          <a:sx n="68" d="100"/>
          <a:sy n="68" d="100"/>
        </p:scale>
        <p:origin x="10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6EC96-7C98-E84D-B511-AAE18B0FE016}" type="datetimeFigureOut">
              <a:rPr lang="ru-RU" smtClean="0"/>
              <a:t>04.09.2023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0F0A31-5311-3F46-879E-BE593855D0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069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0F0A31-5311-3F46-879E-BE593855D08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32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0F0A31-5311-3F46-879E-BE593855D08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223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8F2D00-2AEB-D121-4C5B-102E1B25B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76AAB5-F4A8-E780-B082-1E65047E9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2B23EB-6906-BDEA-4336-F05AC4B69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8C17-F932-1F47-AF1A-C851566E89BB}" type="datetime1">
              <a:rPr lang="ru-RU" smtClean="0"/>
              <a:t>04.09.2023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16384B-D768-8C4A-4CD9-D276A3C1A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1EC693-41EB-3D84-99E1-0CAB1254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8C69-F713-DC46-8E9A-58A97DF65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453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61A4B8-91E9-62A9-87F8-F14CE0514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4DFF8D0-BB9A-163E-4E3F-FFF812920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1809BB-C18E-78C2-409F-E4C929485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AD5F-5B77-CE4B-AA63-C8B8323C1AEC}" type="datetime1">
              <a:rPr lang="ru-RU" smtClean="0"/>
              <a:t>04.09.2023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57FB82-FFC8-084C-EF4C-790596F67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6F070A-DB87-59A7-05E7-E0F9BC81B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8C69-F713-DC46-8E9A-58A97DF65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05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8D3CD74-7A28-3041-66B6-D342D4F56E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5169F1-9180-6CEC-68CF-724CD8F34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29FEA3-2B2F-3A51-979A-0A250520E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8F08E-E58D-0E4A-94D4-7B258EA2B83D}" type="datetime1">
              <a:rPr lang="ru-RU" smtClean="0"/>
              <a:t>04.09.2023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0AC3EA-4E76-D984-6C07-B9EF7BF07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4AA049-2F7E-E658-E8DE-E7042AB0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8C69-F713-DC46-8E9A-58A97DF65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102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6B3A6B-878E-0A12-84BC-68F3847F5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C9B606-1F0C-2AD2-C042-98B0FA61F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4396A0-42CC-E38A-61B1-7DFB1D3EF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A09B-B3D0-194F-8A06-C3123293AB7C}" type="datetime1">
              <a:rPr lang="ru-RU" smtClean="0"/>
              <a:t>04.09.2023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348971-FAB6-617B-ECAD-C1932F855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E38E8B-DB9F-F2BC-1ACA-C82AB39B9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8C69-F713-DC46-8E9A-58A97DF65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301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618E59-C33C-A0DE-A85F-90A41C0DD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ADC01B-8DB3-9A72-8704-1ED65553A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AC7550-956A-1C63-A6E1-A1666723D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50A6-475D-EF43-9957-094B65BB8A9E}" type="datetime1">
              <a:rPr lang="ru-RU" smtClean="0"/>
              <a:t>04.09.2023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766849-E0BF-01C1-A7B7-4071648A9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D6DA0B-0775-FC89-DD10-2EC4E5755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8C69-F713-DC46-8E9A-58A97DF65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616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D18AA-61E0-6082-F92D-AD0826577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EB8C4D-FD47-AE55-CE1B-A572FA0A7A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024305-AAB0-6AFC-BA3F-F701DFC50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00DCCB-A9A8-C18C-2D4A-DBB739CFF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7D1C-8516-4D4A-B9C7-B5A7DFD1BC72}" type="datetime1">
              <a:rPr lang="ru-RU" smtClean="0"/>
              <a:t>04.09.2023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0E4FC1A-1904-25D8-619A-C197DB9C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40E136-BF17-54E4-F9C5-35E89667F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8C69-F713-DC46-8E9A-58A97DF65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06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C0BAB4-35A7-6A51-A2AC-AC55C3FC8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D39BA6-5725-8F41-1E7D-6263C1A2F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EB0B765-9D56-C91E-DCFF-E917DA1F6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4825D10-015B-CE94-46CE-1D95B972D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46B918A-CA13-92A1-5A9F-942A65924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A781FA3-AED8-F4C6-531F-11D8B463C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89F04-3652-4A40-A033-79E19B0478CD}" type="datetime1">
              <a:rPr lang="ru-RU" smtClean="0"/>
              <a:t>04.09.2023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53910AD-ADC9-DD00-7EEC-A5F1C04C8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4C3DEB1-4917-1261-A2B8-D544F7AC5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8C69-F713-DC46-8E9A-58A97DF65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028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01CFD7-288C-818D-5F47-E1A31FFB0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3466498-D1D5-D8C1-3336-DC3705C6D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D4DB8-ABC2-7944-87C1-F9AA41A14857}" type="datetime1">
              <a:rPr lang="ru-RU" smtClean="0"/>
              <a:t>04.09.2023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8981154-66E1-A2EE-21C5-5F9AD22E9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4A27131-76A8-717B-9FFD-D5DA8217D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8C69-F713-DC46-8E9A-58A97DF65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301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F8FAFB1-0405-68B5-5348-A08BA0028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A851-8AE9-984F-91DE-54A3D9A1E4D9}" type="datetime1">
              <a:rPr lang="ru-RU" smtClean="0"/>
              <a:t>04.09.2023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A443978-748B-4324-B4EF-22F18F441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C99D67F-2A79-D2AB-F9DB-393C31E21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8C69-F713-DC46-8E9A-58A97DF65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00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7EAFBB-B56C-0E53-5212-0CB02CF45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282AD2-3CB5-68BA-816D-AB06F457D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A0EAAE-538F-F8B0-CFD5-D18A9772F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4749253-899F-AA90-0040-D00628D6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FD74-4B50-7F4C-B5F8-965D457E2D96}" type="datetime1">
              <a:rPr lang="ru-RU" smtClean="0"/>
              <a:t>04.09.2023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50E04F-2DA8-D7C9-406B-75FFDA93D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163BCD-EFC4-9AF0-C45A-C38AEE2FF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8C69-F713-DC46-8E9A-58A97DF65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898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17A18-15D5-8E2E-EDCA-65CE82926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04E12E1-A707-57DB-47BB-0DAB7AE2DB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B00EB4E-2A01-8636-9155-39E20E0EE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82CA7FA-4785-25B1-F73B-05778049E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099FF-726A-FA4A-9D90-772B07930679}" type="datetime1">
              <a:rPr lang="ru-RU" smtClean="0"/>
              <a:t>04.09.2023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5D927D-7FAC-3544-BA22-1C8F9CD09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33B3B5-589C-468D-23E6-022A5A4EE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8C69-F713-DC46-8E9A-58A97DF65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413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0F30A6-88AB-19AC-A74D-F04715BC1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EB2476-1B53-E0DB-D2F0-53FC85F71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A6127F-DC41-C5D9-0750-51CB3F610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C01BB-8E9A-034F-95F9-8B52925CC9F6}" type="datetime1">
              <a:rPr lang="ru-RU" smtClean="0"/>
              <a:t>04.09.2023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D8DE8C-3AD4-4951-11CD-609E06D84C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B119C0-4DEA-4DAB-016F-9C1526709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D8C69-F713-DC46-8E9A-58A97DF65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668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65D6C8-70B1-F047-B7AC-F532AF6A3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1513" y="2586609"/>
            <a:ext cx="8330674" cy="1373070"/>
          </a:xfrm>
        </p:spPr>
        <p:txBody>
          <a:bodyPr/>
          <a:lstStyle/>
          <a:p>
            <a:r>
              <a:rPr lang="ru-RU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базы данных книжной</a:t>
            </a:r>
            <a:br>
              <a:rPr lang="ru-RU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поисковой системы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336314-AD5B-3C40-ADF9-2EA467034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933" y="5483007"/>
            <a:ext cx="8753984" cy="1117687"/>
          </a:xfrm>
        </p:spPr>
        <p:txBody>
          <a:bodyPr>
            <a:normAutofit/>
          </a:bodyPr>
          <a:lstStyle/>
          <a:p>
            <a:pPr algn="l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Светличная Алина Алексеевна (группа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ИУ7-63Б)</a:t>
            </a:r>
          </a:p>
          <a:p>
            <a:pPr algn="l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Филиппов Михаил Владимирович</a:t>
            </a:r>
          </a:p>
          <a:p>
            <a:pPr algn="l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6CD8C7-22A3-2D49-8FC0-37E348287689}"/>
              </a:ext>
            </a:extLst>
          </p:cNvPr>
          <p:cNvSpPr txBox="1"/>
          <p:nvPr/>
        </p:nvSpPr>
        <p:spPr>
          <a:xfrm>
            <a:off x="1344514" y="251608"/>
            <a:ext cx="10087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 </a:t>
            </a:r>
          </a:p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Московскии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̆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государственныи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̆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техническии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̆ университет имени Н.Э. Баумана </a:t>
            </a:r>
          </a:p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национальныи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̆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исследовательскии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̆ университет)»</a:t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(МГТУ им. Н.Э. Баумана) </a:t>
            </a:r>
            <a:endParaRPr lang="ru-RU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8376A0-CE45-1944-938C-1D1344DEC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82" y="251608"/>
            <a:ext cx="850732" cy="100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239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F0F8BB-5AAF-5C48-BEE5-45A98F95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23808"/>
            <a:ext cx="10716491" cy="1325563"/>
          </a:xfrm>
        </p:spPr>
        <p:txBody>
          <a:bodyPr>
            <a:normAutofit/>
          </a:bodyPr>
          <a:lstStyle/>
          <a:p>
            <a:r>
              <a:rPr lang="ru-RU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реализации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F4DE00-E66D-14D9-70A5-B22D918E1E7E}"/>
              </a:ext>
            </a:extLst>
          </p:cNvPr>
          <p:cNvSpPr txBox="1"/>
          <p:nvPr/>
        </p:nvSpPr>
        <p:spPr>
          <a:xfrm>
            <a:off x="838199" y="2891031"/>
            <a:ext cx="9984973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</a:t>
            </a:r>
            <a:r>
              <a:rPr lang="e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MVC (MODEL, VIEW, CONTROLLER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</a:p>
          <a:p>
            <a:pPr>
              <a:lnSpc>
                <a:spcPct val="150000"/>
              </a:lnSpc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СУБД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</a:t>
            </a:r>
          </a:p>
          <a:p>
            <a:endParaRPr lang="e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260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54896C-DBBB-D642-8175-33CA0C4BB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7732"/>
            <a:ext cx="10515600" cy="1325563"/>
          </a:xfrm>
        </p:spPr>
        <p:txBody>
          <a:bodyPr>
            <a:normAutofit/>
          </a:bodyPr>
          <a:lstStyle/>
          <a:p>
            <a:r>
              <a:rPr lang="ru-RU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работы приложения </a:t>
            </a:r>
            <a:r>
              <a:rPr lang="ru-RU" sz="3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 простой поиск</a:t>
            </a:r>
            <a:endParaRPr lang="ru-RU" sz="3400" b="1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68F03A5A-D4DD-4B39-33BB-799ACBD70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8C69-F713-DC46-8E9A-58A97DF65169}" type="slidenum">
              <a:rPr lang="ru-RU" smtClean="0"/>
              <a:t>11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6966DB2-310D-4B2B-B250-1A6ED48E7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130" b="11420"/>
          <a:stretch/>
        </p:blipFill>
        <p:spPr>
          <a:xfrm>
            <a:off x="0" y="613688"/>
            <a:ext cx="12192000" cy="223769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954F34F-48A7-481B-9AAD-D52E0372E6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489" b="6060"/>
          <a:stretch/>
        </p:blipFill>
        <p:spPr>
          <a:xfrm>
            <a:off x="0" y="2851378"/>
            <a:ext cx="12192000" cy="192727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50E4C8A-9404-4148-A3F9-C44CA91602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023" b="10389"/>
          <a:stretch/>
        </p:blipFill>
        <p:spPr>
          <a:xfrm>
            <a:off x="0" y="4733779"/>
            <a:ext cx="12192000" cy="212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06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54896C-DBBB-D642-8175-33CA0C4BB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1182" y="1745358"/>
            <a:ext cx="7596552" cy="1325563"/>
          </a:xfrm>
        </p:spPr>
        <p:txBody>
          <a:bodyPr>
            <a:normAutofit/>
          </a:bodyPr>
          <a:lstStyle/>
          <a:p>
            <a:pPr algn="ctr"/>
            <a:r>
              <a:rPr lang="ru-RU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работы приложения </a:t>
            </a:r>
            <a:r>
              <a:rPr lang="ru-RU" sz="3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br>
              <a:rPr lang="ru-RU" sz="3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ru-RU" sz="3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расширенный поиск</a:t>
            </a:r>
            <a:endParaRPr lang="ru-RU" sz="34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B8A6D7E-372B-443E-A6B7-0C48CC3BF7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346" t="9358" r="31693"/>
          <a:stretch/>
        </p:blipFill>
        <p:spPr>
          <a:xfrm>
            <a:off x="1" y="675250"/>
            <a:ext cx="4346916" cy="49009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9A864B0-62BA-4F1B-9F1B-A9F034E326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943" t="26877" r="8288" b="22751"/>
          <a:stretch/>
        </p:blipFill>
        <p:spPr>
          <a:xfrm>
            <a:off x="2560319" y="4141028"/>
            <a:ext cx="9631681" cy="271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430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54896C-DBBB-D642-8175-33CA0C4BB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01" y="115211"/>
            <a:ext cx="11006797" cy="1325563"/>
          </a:xfrm>
        </p:spPr>
        <p:txBody>
          <a:bodyPr>
            <a:normAutofit/>
          </a:bodyPr>
          <a:lstStyle/>
          <a:p>
            <a:r>
              <a:rPr lang="ru-RU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работы приложения </a:t>
            </a:r>
            <a:r>
              <a:rPr lang="ru-RU" sz="3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 книжная полка</a:t>
            </a:r>
            <a:endParaRPr lang="ru-RU" sz="34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1F4B3E7-AA42-4D84-AD1F-0801C3614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224560"/>
            <a:ext cx="12192000" cy="533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33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F0F8BB-5AAF-5C48-BEE5-45A98F95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23808"/>
            <a:ext cx="10716491" cy="1325563"/>
          </a:xfrm>
        </p:spPr>
        <p:txBody>
          <a:bodyPr>
            <a:normAutofit/>
          </a:bodyPr>
          <a:lstStyle/>
          <a:p>
            <a:r>
              <a:rPr lang="ru-RU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Исследовательская часть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F4DE00-E66D-14D9-70A5-B22D918E1E7E}"/>
              </a:ext>
            </a:extLst>
          </p:cNvPr>
          <p:cNvSpPr txBox="1"/>
          <p:nvPr/>
        </p:nvSpPr>
        <p:spPr>
          <a:xfrm>
            <a:off x="838198" y="1468168"/>
            <a:ext cx="1071649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эксперимента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рассмотрение зависимость времени выполнения сортировки от количества строк в таблице и наличия индексов.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0FFFB652-4E73-4020-A7FF-17D0BA5DA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353153"/>
              </p:ext>
            </p:extLst>
          </p:nvPr>
        </p:nvGraphicFramePr>
        <p:xfrm>
          <a:off x="637311" y="2576164"/>
          <a:ext cx="6346450" cy="35304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9414">
                  <a:extLst>
                    <a:ext uri="{9D8B030D-6E8A-4147-A177-3AD203B41FA5}">
                      <a16:colId xmlns:a16="http://schemas.microsoft.com/office/drawing/2014/main" val="2480702937"/>
                    </a:ext>
                  </a:extLst>
                </a:gridCol>
                <a:gridCol w="1603716">
                  <a:extLst>
                    <a:ext uri="{9D8B030D-6E8A-4147-A177-3AD203B41FA5}">
                      <a16:colId xmlns:a16="http://schemas.microsoft.com/office/drawing/2014/main" val="2389867308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450413077"/>
                    </a:ext>
                  </a:extLst>
                </a:gridCol>
                <a:gridCol w="1937400">
                  <a:extLst>
                    <a:ext uri="{9D8B030D-6E8A-4147-A177-3AD203B41FA5}">
                      <a16:colId xmlns:a16="http://schemas.microsoft.com/office/drawing/2014/main" val="745622440"/>
                    </a:ext>
                  </a:extLst>
                </a:gridCol>
              </a:tblGrid>
              <a:tr h="793942">
                <a:tc>
                  <a:txBody>
                    <a:bodyPr/>
                    <a:lstStyle/>
                    <a:p>
                      <a:r>
                        <a:rPr lang="ru-RU" sz="14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записей в таблице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Время выполнения запроса</a:t>
                      </a:r>
                      <a:b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4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без индекса, </a:t>
                      </a:r>
                      <a:r>
                        <a:rPr lang="ru-RU" sz="1400" b="0" i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мс</a:t>
                      </a:r>
                      <a:b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Время выполнения запроса с</a:t>
                      </a:r>
                      <a:b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400" b="0" i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кластеризованным</a:t>
                      </a:r>
                      <a:r>
                        <a:rPr lang="ru-RU" sz="14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индексом,</a:t>
                      </a:r>
                      <a:b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400" b="0" i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мс</a:t>
                      </a:r>
                      <a:b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Время выполнения запроса</a:t>
                      </a:r>
                      <a:b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4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 </a:t>
                      </a:r>
                      <a:r>
                        <a:rPr lang="ru-RU" sz="1400" b="0" i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некластеризованным</a:t>
                      </a:r>
                      <a:b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4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индексом, </a:t>
                      </a:r>
                      <a:r>
                        <a:rPr lang="ru-RU" sz="1400" b="0" i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мс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973193"/>
                  </a:ext>
                </a:extLst>
              </a:tr>
              <a:tr h="43177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873308"/>
                  </a:ext>
                </a:extLst>
              </a:tr>
              <a:tr h="43177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252019"/>
                  </a:ext>
                </a:extLst>
              </a:tr>
              <a:tr h="43177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298110"/>
                  </a:ext>
                </a:extLst>
              </a:tr>
              <a:tr h="43177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347461"/>
                  </a:ext>
                </a:extLst>
              </a:tr>
              <a:tr h="43177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5000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145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130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136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30651"/>
                  </a:ext>
                </a:extLst>
              </a:tr>
            </a:tbl>
          </a:graphicData>
        </a:graphic>
      </p:graphicFrame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C8F599C-49B5-4C49-9991-B915A550B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229" y="2321820"/>
            <a:ext cx="5183771" cy="378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543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800CC7-5C16-5747-80B3-8A4714298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868"/>
            <a:ext cx="10515600" cy="1325563"/>
          </a:xfrm>
        </p:spPr>
        <p:txBody>
          <a:bodyPr>
            <a:normAutofit/>
          </a:bodyPr>
          <a:lstStyle/>
          <a:p>
            <a:r>
              <a:rPr lang="ru-RU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2D8D1D2F-74A4-47C1-BF70-A984D19E0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выполнения курсовой работы была достигнута поставленная цель и выполнены следующие задачи: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 анализ существующих решений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проанализированы существующие модели баз данных и выбрана подходящая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формализованы задачи и определены необходимые роли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спроектирована и разработана база данных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спроектировано и разработано WEB-приложение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проведено исследование характеристик разработанного программного обеспечения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3009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800CC7-5C16-5747-80B3-8A4714298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868"/>
            <a:ext cx="10515600" cy="1325563"/>
          </a:xfrm>
        </p:spPr>
        <p:txBody>
          <a:bodyPr>
            <a:normAutofit/>
          </a:bodyPr>
          <a:lstStyle/>
          <a:p>
            <a:r>
              <a:rPr lang="ru-RU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дальнейшего развития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4E0D87-CE85-5C44-A659-28FE53F93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7020"/>
            <a:ext cx="10874371" cy="28036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дальнейшего развития возможны следующие варианты:</a:t>
            </a:r>
            <a:endParaRPr 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большей информации о книгах, авторах, сериях(например, фотографии)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таблицы магазинов, где можно найти определенную книгу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возможности поиска по большему количеству критериев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возможности прочтения книги непосредственно в приложении</a:t>
            </a:r>
          </a:p>
          <a:p>
            <a:pPr marL="0" indent="0">
              <a:buNone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CAEAAD-43BD-1AAD-44E4-F7BC9A78A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8787" y="6356350"/>
            <a:ext cx="2743200" cy="365125"/>
          </a:xfrm>
        </p:spPr>
        <p:txBody>
          <a:bodyPr/>
          <a:lstStyle/>
          <a:p>
            <a:fld id="{1C6D8C69-F713-DC46-8E9A-58A97DF65169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427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800CC7-5C16-5747-80B3-8A4714298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80"/>
            <a:ext cx="10515600" cy="1325563"/>
          </a:xfrm>
        </p:spPr>
        <p:txBody>
          <a:bodyPr>
            <a:normAutofit/>
          </a:bodyPr>
          <a:lstStyle/>
          <a:p>
            <a:r>
              <a:rPr lang="ru-RU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4E0D87-CE85-5C44-A659-28FE53F93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702" y="1821053"/>
            <a:ext cx="10874371" cy="41969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курсовой работы: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базы данных для книжной информационной системы.</a:t>
            </a:r>
          </a:p>
          <a:p>
            <a:pPr marL="0" indent="0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курсовой работы: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существующих решений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существующих моделей баз данных и выбор подходящей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формализация задачи и определение необходимых ролей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и разработка базы данных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и разработка WEB-приложение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характеристик разработанного программного обеспечения</a:t>
            </a:r>
          </a:p>
        </p:txBody>
      </p:sp>
    </p:spTree>
    <p:extLst>
      <p:ext uri="{BB962C8B-B14F-4D97-AF65-F5344CB8AC3E}">
        <p14:creationId xmlns:p14="http://schemas.microsoft.com/office/powerpoint/2010/main" val="3227940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F0F8BB-5AAF-5C48-BEE5-45A98F95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808"/>
            <a:ext cx="10515600" cy="1325563"/>
          </a:xfrm>
        </p:spPr>
        <p:txBody>
          <a:bodyPr>
            <a:normAutofit/>
          </a:bodyPr>
          <a:lstStyle/>
          <a:p>
            <a:r>
              <a:rPr lang="ru-RU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существующих решений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9118D3-6D47-2848-92F0-1D171450E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3612"/>
            <a:ext cx="5204890" cy="44559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Критерии сравнения: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добавления книг в избранное</a:t>
            </a:r>
          </a:p>
          <a:p>
            <a:pPr marL="457200" indent="-457200"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поиска книг по комбинации параметров</a:t>
            </a:r>
          </a:p>
          <a:p>
            <a:pPr marL="457200" indent="-457200"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Предоставление информации о книге по единому шаблону</a:t>
            </a:r>
          </a:p>
          <a:p>
            <a:pPr marL="457200" indent="-457200"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Предоставление информации об авторе</a:t>
            </a:r>
          </a:p>
          <a:p>
            <a:pPr marL="457200" indent="-457200"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Предоставление информации о книжных сериях.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AD5A5EFC-922E-C190-5E44-2B1AC3FE2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883904"/>
              </p:ext>
            </p:extLst>
          </p:nvPr>
        </p:nvGraphicFramePr>
        <p:xfrm>
          <a:off x="6096000" y="2362801"/>
          <a:ext cx="5769756" cy="31775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0604">
                  <a:extLst>
                    <a:ext uri="{9D8B030D-6E8A-4147-A177-3AD203B41FA5}">
                      <a16:colId xmlns:a16="http://schemas.microsoft.com/office/drawing/2014/main" val="3350326789"/>
                    </a:ext>
                  </a:extLst>
                </a:gridCol>
                <a:gridCol w="1348487">
                  <a:extLst>
                    <a:ext uri="{9D8B030D-6E8A-4147-A177-3AD203B41FA5}">
                      <a16:colId xmlns:a16="http://schemas.microsoft.com/office/drawing/2014/main" val="167484412"/>
                    </a:ext>
                  </a:extLst>
                </a:gridCol>
                <a:gridCol w="1392699">
                  <a:extLst>
                    <a:ext uri="{9D8B030D-6E8A-4147-A177-3AD203B41FA5}">
                      <a16:colId xmlns:a16="http://schemas.microsoft.com/office/drawing/2014/main" val="1223082562"/>
                    </a:ext>
                  </a:extLst>
                </a:gridCol>
                <a:gridCol w="1447966">
                  <a:extLst>
                    <a:ext uri="{9D8B030D-6E8A-4147-A177-3AD203B41FA5}">
                      <a16:colId xmlns:a16="http://schemas.microsoft.com/office/drawing/2014/main" val="308499"/>
                    </a:ext>
                  </a:extLst>
                </a:gridCol>
              </a:tblGrid>
              <a:tr h="6170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Критерий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Zelluloza</a:t>
                      </a:r>
                      <a:r>
                        <a:rPr lang="e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Knigopoisk</a:t>
                      </a:r>
                      <a:r>
                        <a:rPr lang="e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Fantlab</a:t>
                      </a:r>
                      <a:r>
                        <a:rPr lang="e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232041"/>
                  </a:ext>
                </a:extLst>
              </a:tr>
              <a:tr h="512102"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263832"/>
                  </a:ext>
                </a:extLst>
              </a:tr>
              <a:tr h="512102"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485344"/>
                  </a:ext>
                </a:extLst>
              </a:tr>
              <a:tr h="512102"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755799"/>
                  </a:ext>
                </a:extLst>
              </a:tr>
              <a:tr h="512102"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232626"/>
                  </a:ext>
                </a:extLst>
              </a:tr>
              <a:tr h="512102"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575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3761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AD5A5EFC-922E-C190-5E44-2B1AC3FE2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986865"/>
              </p:ext>
            </p:extLst>
          </p:nvPr>
        </p:nvGraphicFramePr>
        <p:xfrm>
          <a:off x="138332" y="299758"/>
          <a:ext cx="11915336" cy="62584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166">
                  <a:extLst>
                    <a:ext uri="{9D8B030D-6E8A-4147-A177-3AD203B41FA5}">
                      <a16:colId xmlns:a16="http://schemas.microsoft.com/office/drawing/2014/main" val="3350326789"/>
                    </a:ext>
                  </a:extLst>
                </a:gridCol>
                <a:gridCol w="2672862">
                  <a:extLst>
                    <a:ext uri="{9D8B030D-6E8A-4147-A177-3AD203B41FA5}">
                      <a16:colId xmlns:a16="http://schemas.microsoft.com/office/drawing/2014/main" val="167484412"/>
                    </a:ext>
                  </a:extLst>
                </a:gridCol>
                <a:gridCol w="1786597">
                  <a:extLst>
                    <a:ext uri="{9D8B030D-6E8A-4147-A177-3AD203B41FA5}">
                      <a16:colId xmlns:a16="http://schemas.microsoft.com/office/drawing/2014/main" val="4118414570"/>
                    </a:ext>
                  </a:extLst>
                </a:gridCol>
                <a:gridCol w="1941341">
                  <a:extLst>
                    <a:ext uri="{9D8B030D-6E8A-4147-A177-3AD203B41FA5}">
                      <a16:colId xmlns:a16="http://schemas.microsoft.com/office/drawing/2014/main" val="112299918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223082562"/>
                    </a:ext>
                  </a:extLst>
                </a:gridCol>
                <a:gridCol w="2321170">
                  <a:extLst>
                    <a:ext uri="{9D8B030D-6E8A-4147-A177-3AD203B41FA5}">
                      <a16:colId xmlns:a16="http://schemas.microsoft.com/office/drawing/2014/main" val="308499"/>
                    </a:ext>
                  </a:extLst>
                </a:gridCol>
              </a:tblGrid>
              <a:tr h="52943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Дореляционная</a:t>
                      </a:r>
                      <a:endParaRPr lang="e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Реляционная</a:t>
                      </a:r>
                      <a:r>
                        <a:rPr lang="en" sz="20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e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Постреляционная</a:t>
                      </a:r>
                      <a:r>
                        <a:rPr lang="en" sz="20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e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232041"/>
                  </a:ext>
                </a:extLst>
              </a:tr>
              <a:tr h="54271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Иерархическая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Сетевая</a:t>
                      </a:r>
                      <a:endParaRPr lang="ru-RU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Инвертированные списки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555585"/>
                  </a:ext>
                </a:extLst>
              </a:tr>
              <a:tr h="2722010">
                <a:tc>
                  <a:txBody>
                    <a:bodyPr/>
                    <a:lstStyle/>
                    <a:p>
                      <a:pPr algn="ctr"/>
                      <a:r>
                        <a:rPr lang="ru-RU" sz="4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ru-RU" sz="1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простота структуры</a:t>
                      </a:r>
                    </a:p>
                    <a:p>
                      <a:pPr marL="285750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ru-RU" sz="1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эффективность доступа</a:t>
                      </a:r>
                    </a:p>
                    <a:p>
                      <a:pPr marL="285750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ru-RU" sz="1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поддержка иерархических связей</a:t>
                      </a:r>
                    </a:p>
                    <a:p>
                      <a:pPr marL="285750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ru-RU" sz="1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эффективность при больших объемах данных</a:t>
                      </a:r>
                    </a:p>
                    <a:p>
                      <a:pPr marL="285750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ru-RU" sz="1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выполнение широкого спектра узкопрофильных задач</a:t>
                      </a:r>
                      <a:endParaRPr lang="ru-RU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представление сложных отношения между данными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быстрый доступ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повторное использование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более быстрый поиск (уникальная записи по нескольким условиям)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возможность хранения элементов данных со сложной структурой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Courier New" panose="02070309020205020404" pitchFamily="49" charset="0"/>
                        <a:buChar char="o"/>
                      </a:pPr>
                      <a:r>
                        <a:rPr lang="ru-RU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интуитивно понятная структура</a:t>
                      </a:r>
                    </a:p>
                    <a:p>
                      <a:pPr marL="285750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ru-RU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простота изменения и настройки для конкретного приложения</a:t>
                      </a:r>
                    </a:p>
                    <a:p>
                      <a:pPr marL="285750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ru-RU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масштабируемость</a:t>
                      </a:r>
                    </a:p>
                    <a:p>
                      <a:pPr marL="285750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ru-RU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контроль доступа к данным</a:t>
                      </a:r>
                    </a:p>
                    <a:p>
                      <a:pPr marL="285750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ru-RU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использование SQL</a:t>
                      </a:r>
                    </a:p>
                    <a:p>
                      <a:pPr marL="285750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ru-RU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правила наложения ограничений на значения в столбцах</a:t>
                      </a:r>
                    </a:p>
                    <a:p>
                      <a:pPr marL="285750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ru-RU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оптимизация запросов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ru-RU" sz="1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простота масштабирования</a:t>
                      </a:r>
                    </a:p>
                    <a:p>
                      <a:pPr marL="285750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ru-RU" sz="1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отсутствие ограничений на типы данных.</a:t>
                      </a:r>
                      <a:endParaRPr lang="ru-RU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263832"/>
                  </a:ext>
                </a:extLst>
              </a:tr>
              <a:tr h="2427919">
                <a:tc>
                  <a:txBody>
                    <a:bodyPr/>
                    <a:lstStyle/>
                    <a:p>
                      <a:pPr algn="ctr"/>
                      <a:r>
                        <a:rPr lang="ru-RU" sz="4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дублирование данных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трудности с изменениями структуры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неэффективность для отношений M:N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однонаправленные отношений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трудности при изменении или удалении род. элемента</a:t>
                      </a:r>
                    </a:p>
                    <a:p>
                      <a:pPr algn="ctr"/>
                      <a:endParaRPr lang="ru-RU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сложность разработки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ограниченная поддержки инструментов и СУБД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сложность запросов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отсутствие строгого математического аппарата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отсутствие средств для описания ограничений целостности базы данных 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ru-RU" sz="1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сложность проектирования</a:t>
                      </a:r>
                    </a:p>
                    <a:p>
                      <a:pPr marL="285750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ru-RU" sz="1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семантическая перегрузка</a:t>
                      </a:r>
                    </a:p>
                    <a:p>
                      <a:pPr marL="285750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ru-RU" sz="1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однородная структура данных</a:t>
                      </a:r>
                    </a:p>
                    <a:p>
                      <a:pPr marL="285750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ru-RU" sz="1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трудности организации рекурсивных запросов</a:t>
                      </a:r>
                      <a:endParaRPr lang="ru-RU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ru-RU" sz="1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несовместимость с запросами SQL</a:t>
                      </a:r>
                    </a:p>
                    <a:p>
                      <a:pPr marL="285750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ru-RU" sz="1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ограничение требований свойств ACID</a:t>
                      </a:r>
                      <a:endParaRPr lang="ru-RU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485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9422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54896C-DBBB-D642-8175-33CA0C4BB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69"/>
            <a:ext cx="10515600" cy="1325563"/>
          </a:xfrm>
        </p:spPr>
        <p:txBody>
          <a:bodyPr>
            <a:normAutofit/>
          </a:bodyPr>
          <a:lstStyle/>
          <a:p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ER-</a:t>
            </a:r>
            <a:r>
              <a:rPr lang="ru-RU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 нотации Чена</a:t>
            </a:r>
            <a:endParaRPr lang="ru-RU" sz="3400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687BE2F-415A-49B5-806A-B6269EC5D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01" y="1501832"/>
            <a:ext cx="11401197" cy="460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394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54896C-DBBB-D642-8175-33CA0C4BB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098" y="2766218"/>
            <a:ext cx="2602524" cy="1325563"/>
          </a:xfrm>
        </p:spPr>
        <p:txBody>
          <a:bodyPr>
            <a:normAutofit/>
          </a:bodyPr>
          <a:lstStyle/>
          <a:p>
            <a:pPr algn="ctr"/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Use-case </a:t>
            </a:r>
            <a:b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</a:t>
            </a:r>
            <a:endParaRPr lang="ru-RU" sz="3400" b="1" dirty="0"/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3D093023-1C60-A651-95D8-0039F762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8C69-F713-DC46-8E9A-58A97DF65169}" type="slidenum">
              <a:rPr lang="ru-RU" smtClean="0"/>
              <a:t>6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C3D7F52-08E7-4C0A-A08C-332136AC5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043" y="50200"/>
            <a:ext cx="8857957" cy="680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055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54896C-DBBB-D642-8175-33CA0C4BB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766218"/>
            <a:ext cx="2954215" cy="1325563"/>
          </a:xfrm>
        </p:spPr>
        <p:txBody>
          <a:bodyPr>
            <a:normAutofit/>
          </a:bodyPr>
          <a:lstStyle/>
          <a:p>
            <a:pPr algn="ctr"/>
            <a:r>
              <a:rPr lang="ru-RU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br>
              <a:rPr lang="ru-RU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базы данных</a:t>
            </a:r>
            <a:endParaRPr lang="ru-RU" sz="3400" b="1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1DE686-30EF-7F90-23C6-6304D8B8C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8C69-F713-DC46-8E9A-58A97DF65169}" type="slidenum">
              <a:rPr lang="ru-RU" smtClean="0"/>
              <a:t>7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FB5048D-0A6C-48DC-AA25-BB88CEC2A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286" y="136525"/>
            <a:ext cx="7352714" cy="654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663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0A9B16-0956-4FE9-9507-1F6C49574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914" y="2766218"/>
            <a:ext cx="6280052" cy="1325563"/>
          </a:xfrm>
        </p:spPr>
        <p:txBody>
          <a:bodyPr>
            <a:noAutofit/>
          </a:bodyPr>
          <a:lstStyle/>
          <a:p>
            <a:pPr algn="ctr"/>
            <a:r>
              <a:rPr lang="ru-RU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триггера обновления количества книг книжной полки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B5D9DD4-0B1C-4C37-A976-EA54B8A5B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862" y="116058"/>
            <a:ext cx="4159396" cy="662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216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54896C-DBBB-D642-8175-33CA0C4BB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15926" y="2437227"/>
            <a:ext cx="5176912" cy="2085535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триггера 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обновления 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среднего рейтинга 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книжной полки</a:t>
            </a:r>
            <a:endParaRPr lang="ru-RU" sz="28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D7BD776-4BEE-44C8-AE31-DEAD616FB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472" y="78796"/>
            <a:ext cx="8174270" cy="670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6536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1584</TotalTime>
  <Words>519</Words>
  <Application>Microsoft Office PowerPoint</Application>
  <PresentationFormat>Широкоэкранный</PresentationFormat>
  <Paragraphs>147</Paragraphs>
  <Slides>16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Symbol</vt:lpstr>
      <vt:lpstr>Times New Roman</vt:lpstr>
      <vt:lpstr>Тема Office</vt:lpstr>
      <vt:lpstr>Разработка базы данных книжной поисковой системы</vt:lpstr>
      <vt:lpstr>Цель и задачи </vt:lpstr>
      <vt:lpstr>Анализ существующих решений</vt:lpstr>
      <vt:lpstr>Презентация PowerPoint</vt:lpstr>
      <vt:lpstr>ER-диаграмма в нотации Чена</vt:lpstr>
      <vt:lpstr>Use-case  диаграмма</vt:lpstr>
      <vt:lpstr>Диаграмма  базы данных</vt:lpstr>
      <vt:lpstr>Схема триггера обновления количества книг книжной полки</vt:lpstr>
      <vt:lpstr>Схема триггера  обновления  среднего рейтинга  книжной полки</vt:lpstr>
      <vt:lpstr>Средства реализации</vt:lpstr>
      <vt:lpstr>Демонстрация работы приложения  простой поиск</vt:lpstr>
      <vt:lpstr>Демонстрация работы приложения   расширенный поиск</vt:lpstr>
      <vt:lpstr>Демонстрация работы приложения  книжная полка</vt:lpstr>
      <vt:lpstr>Исследовательская часть</vt:lpstr>
      <vt:lpstr>Заключение</vt:lpstr>
      <vt:lpstr>Направление дальнейшего развития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распознавания объектов на изображениях с применением машинного зрения  </dc:title>
  <dc:creator>Kirill Kovalets</dc:creator>
  <cp:lastModifiedBy>Алина Светличная</cp:lastModifiedBy>
  <cp:revision>29</cp:revision>
  <dcterms:created xsi:type="dcterms:W3CDTF">2022-01-29T11:10:53Z</dcterms:created>
  <dcterms:modified xsi:type="dcterms:W3CDTF">2023-09-04T10:49:36Z</dcterms:modified>
</cp:coreProperties>
</file>