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ff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ff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ultimateqa.com/" TargetMode="Externa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4023360"/>
            <a:ext cx="90705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Company:       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Svetislav Simic, Programmer       </a:t>
            </a:r>
            <a:endParaRPr b="0" lang="en-US" sz="2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Itekako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194560" y="548640"/>
            <a:ext cx="5563800" cy="1919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TESTING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XPATH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Selenium automation, the XPath is a very powerful way to parse the HTML code of any web page and find out the XPath path for identifying the elements on the web page.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 is like a small programming language, it has functions, expressions, wild card characters etc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280160" y="7254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TextShape 2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SELECTING NODES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XPath uses path expressions to select nodes in an XML document. The node is selected by following a path or steps. The most useful path expressions are listed below:</a:t>
            </a: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83" name="Table 4"/>
          <p:cNvGraphicFramePr/>
          <p:nvPr/>
        </p:nvGraphicFramePr>
        <p:xfrm>
          <a:off x="914400" y="2992680"/>
          <a:ext cx="8798400" cy="3945960"/>
        </p:xfrm>
        <a:graphic>
          <a:graphicData uri="http://schemas.openxmlformats.org/drawingml/2006/table">
            <a:tbl>
              <a:tblPr/>
              <a:tblGrid>
                <a:gridCol w="2844000"/>
                <a:gridCol w="5954400"/>
              </a:tblGrid>
              <a:tr h="5140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Expression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4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nodename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all nodes with the name "nodename"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from the root node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4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//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nodes in the document from the current node that match the selection no matter where they 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the current node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4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..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the parent of the current node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4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@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attributes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Predicates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Predicates are used to find a specific node or a node that contains a specific value.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Predicates are always embedded in square brackets.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87" name="Table 4"/>
          <p:cNvGraphicFramePr/>
          <p:nvPr/>
        </p:nvGraphicFramePr>
        <p:xfrm>
          <a:off x="721440" y="3065760"/>
          <a:ext cx="7680600" cy="2879280"/>
        </p:xfrm>
        <a:graphic>
          <a:graphicData uri="http://schemas.openxmlformats.org/drawingml/2006/table">
            <a:tbl>
              <a:tblPr/>
              <a:tblGrid>
                <a:gridCol w="3839400"/>
                <a:gridCol w="4879440"/>
              </a:tblGrid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Path Expression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Result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/html/body/div[1]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Find first div element that is child of body and have ancestor html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/html/body//div[last()]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Find last div element that is child of body and have ancestor html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//body/div[position()&lt;3]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the first two div elements that are children of the body element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//div[@class]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all the div elements that have an attribute named class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//div[@class = "banner"]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Selects all the div elements that have a "class" attribute with a value of "banner"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EXAMPLES  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538560" y="1433160"/>
          <a:ext cx="9071640" cy="545508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9090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2400" spc="-1" strike="noStrike">
                          <a:latin typeface="Times New Roman"/>
                        </a:rPr>
                        <a:t>Path Expression</a:t>
                      </a:r>
                      <a:endParaRPr b="1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2400" spc="-1" strike="noStrike">
                          <a:latin typeface="Times New Roman"/>
                        </a:rPr>
                        <a:t>Result</a:t>
                      </a:r>
                      <a:endParaRPr b="1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09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latin typeface="Arial"/>
                        </a:rPr>
                        <a:t>div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Times New Roman"/>
                        </a:rPr>
                        <a:t>Selects all nodes with the name "div"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09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latin typeface="Times New Roman"/>
                        </a:rPr>
                        <a:t>/html</a:t>
                      </a:r>
                      <a:r>
                        <a:rPr b="0" lang="en-US" sz="2400" spc="-1" strike="noStrike">
                          <a:latin typeface="Times New Roman"/>
                        </a:rPr>
                        <a:t>	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Times New Roman"/>
                        </a:rPr>
                        <a:t>Selects the root element html</a:t>
                      </a:r>
                      <a:endParaRPr b="0" lang="en-US" sz="2400" spc="-1" strike="noStrike">
                        <a:latin typeface="Times New Roman"/>
                      </a:endParaRPr>
                    </a:p>
                    <a:p>
                      <a:r>
                        <a:rPr b="0" lang="en-US" sz="2400" spc="-1" strike="noStrike">
                          <a:latin typeface="Times New Roman"/>
                        </a:rPr>
                        <a:t>Note: If the path starts with a slash ( / ) it always represents an absolute path to an element!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09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latin typeface="Times New Roman"/>
                        </a:rPr>
                        <a:t>/html/body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Times New Roman"/>
                        </a:rPr>
                        <a:t>Selects all body elements that are children of html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09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latin typeface="Times New Roman"/>
                        </a:rPr>
                        <a:t>//div</a:t>
                      </a:r>
                      <a:r>
                        <a:rPr b="0" lang="en-US" sz="2400" spc="-1" strike="noStrike">
                          <a:latin typeface="Times New Roman"/>
                        </a:rPr>
                        <a:t>	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Times New Roman"/>
                        </a:rPr>
                        <a:t>Selects all div elements no matter where they are in the document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10080"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Times New Roman"/>
                        </a:rPr>
                        <a:t>//div[@class="header-bottom"]</a:t>
                      </a:r>
                      <a:r>
                        <a:rPr b="0" lang="en-US" sz="2400" spc="-1" strike="noStrike">
                          <a:latin typeface="Times New Roman"/>
                        </a:rPr>
                        <a:t>	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Times New Roman"/>
                        </a:rPr>
                        <a:t>Selects all div nodes with attributes that are named "header-bottom"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2560" y="215640"/>
            <a:ext cx="9070560" cy="66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Selecting Unknown Nodes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XPath wildcards can be used to select unknown XML nodes.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3" name="Table 4"/>
          <p:cNvGraphicFramePr/>
          <p:nvPr/>
        </p:nvGraphicFramePr>
        <p:xfrm>
          <a:off x="1097280" y="3251880"/>
          <a:ext cx="8229240" cy="2879280"/>
        </p:xfrm>
        <a:graphic>
          <a:graphicData uri="http://schemas.openxmlformats.org/drawingml/2006/table">
            <a:tbl>
              <a:tblPr/>
              <a:tblGrid>
                <a:gridCol w="4113720"/>
                <a:gridCol w="4115520"/>
              </a:tblGrid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Wildcard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*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Matches any element node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@*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Matches any attribute node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node()</a:t>
                      </a:r>
                      <a:r>
                        <a:rPr b="0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Matches any node of any kind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65760"/>
            <a:ext cx="9070560" cy="68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2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EXERCISE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Install ChroPath extension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 a web page </a:t>
            </a:r>
            <a:r>
              <a:rPr b="0" lang="en-US" sz="3200" spc="-1" strike="noStrike">
                <a:latin typeface="Arial"/>
                <a:hlinkClick r:id="rId1"/>
              </a:rPr>
              <a:t>www.ultimateqa.com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Find relXPath and absXPath for img elements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Find all img elements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Find all img elements with atribute alt with value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"Ultimate QA"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SELENIUM EXERCISE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Launch new Browser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Open URL “http://toolsqa.wpengine.com/automation-practice-table/”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Get the text from cell ‘Dubai’ with using relative path and print it on the console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 Click on the link ‘Detail’ of the first row and last column and print "Successfully clicked" message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5. Close the browser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LibreOffice/5.4.7.2$Windows_X86_64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2018-07-10T13:47:56Z</dcterms:created>
  <dc:creator/>
  <dc:description/>
  <dc:language>en-US</dc:language>
  <cp:lastModifiedBy/>
  <dcterms:modified xsi:type="dcterms:W3CDTF">2018-10-16T02:50:51Z</dcterms:modified>
  <cp:revision>23</cp:revision>
  <dc:subject/>
  <dc:title/>
</cp:coreProperties>
</file>