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38"/>
  </p:notesMasterIdLst>
  <p:handoutMasterIdLst>
    <p:handoutMasterId r:id="rId39"/>
  </p:handoutMasterIdLst>
  <p:sldIdLst>
    <p:sldId id="468" r:id="rId5"/>
    <p:sldId id="469" r:id="rId6"/>
    <p:sldId id="470" r:id="rId7"/>
    <p:sldId id="471" r:id="rId8"/>
    <p:sldId id="472" r:id="rId9"/>
    <p:sldId id="473" r:id="rId10"/>
    <p:sldId id="474" r:id="rId11"/>
    <p:sldId id="475" r:id="rId12"/>
    <p:sldId id="476" r:id="rId13"/>
    <p:sldId id="477" r:id="rId14"/>
    <p:sldId id="478" r:id="rId15"/>
    <p:sldId id="479" r:id="rId16"/>
    <p:sldId id="480" r:id="rId17"/>
    <p:sldId id="481" r:id="rId18"/>
    <p:sldId id="482" r:id="rId19"/>
    <p:sldId id="483" r:id="rId20"/>
    <p:sldId id="484" r:id="rId21"/>
    <p:sldId id="485" r:id="rId22"/>
    <p:sldId id="486" r:id="rId23"/>
    <p:sldId id="488" r:id="rId24"/>
    <p:sldId id="487" r:id="rId25"/>
    <p:sldId id="489" r:id="rId26"/>
    <p:sldId id="490" r:id="rId27"/>
    <p:sldId id="501" r:id="rId28"/>
    <p:sldId id="492" r:id="rId29"/>
    <p:sldId id="493" r:id="rId30"/>
    <p:sldId id="497" r:id="rId31"/>
    <p:sldId id="494" r:id="rId32"/>
    <p:sldId id="495" r:id="rId33"/>
    <p:sldId id="496" r:id="rId34"/>
    <p:sldId id="498" r:id="rId35"/>
    <p:sldId id="500" r:id="rId36"/>
    <p:sldId id="499" r:id="rId37"/>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666666"/>
    <a:srgbClr val="464547"/>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7" autoAdjust="0"/>
    <p:restoredTop sz="79238" autoAdjust="0"/>
  </p:normalViewPr>
  <p:slideViewPr>
    <p:cSldViewPr snapToGrid="0">
      <p:cViewPr varScale="1">
        <p:scale>
          <a:sx n="136" d="100"/>
          <a:sy n="136" d="100"/>
        </p:scale>
        <p:origin x="798" y="114"/>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BC60F6-BE24-4E74-8C21-783B8C45D7AC}"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B7A04F33-14CE-4E54-AFE6-267E4536D169}">
      <dgm:prSet/>
      <dgm:spPr>
        <a:solidFill>
          <a:schemeClr val="accent2"/>
        </a:solidFill>
      </dgm:spPr>
      <dgm:t>
        <a:bodyPr/>
        <a:lstStyle/>
        <a:p>
          <a:pPr rtl="0"/>
          <a:r>
            <a:rPr lang="en-US"/>
            <a:t>role</a:t>
          </a:r>
        </a:p>
      </dgm:t>
    </dgm:pt>
    <dgm:pt modelId="{D4A62191-A223-4919-B960-D93DF01CB64D}" type="parTrans" cxnId="{28474F9C-4985-4290-8F19-C62AE8359AB9}">
      <dgm:prSet/>
      <dgm:spPr/>
      <dgm:t>
        <a:bodyPr/>
        <a:lstStyle/>
        <a:p>
          <a:endParaRPr lang="en-US"/>
        </a:p>
      </dgm:t>
    </dgm:pt>
    <dgm:pt modelId="{35CEE2A5-32E0-4998-BE23-41C87A284230}" type="sibTrans" cxnId="{28474F9C-4985-4290-8F19-C62AE8359AB9}">
      <dgm:prSet/>
      <dgm:spPr/>
      <dgm:t>
        <a:bodyPr/>
        <a:lstStyle/>
        <a:p>
          <a:endParaRPr lang="en-US"/>
        </a:p>
      </dgm:t>
    </dgm:pt>
    <dgm:pt modelId="{CC9F59FF-9FE5-44CE-B461-420C8FB09BD9}">
      <dgm:prSet/>
      <dgm:spPr/>
      <dgm:t>
        <a:bodyPr/>
        <a:lstStyle/>
        <a:p>
          <a:pPr rtl="0"/>
          <a:r>
            <a:rPr lang="en-US" baseline="0" dirty="0"/>
            <a:t>node or hub</a:t>
          </a:r>
          <a:endParaRPr lang="en-US" dirty="0"/>
        </a:p>
      </dgm:t>
    </dgm:pt>
    <dgm:pt modelId="{67958A87-843C-4F50-821D-3013329FC598}" type="parTrans" cxnId="{F2C3F8A7-C1C2-4A3A-A400-1AEBECA324B9}">
      <dgm:prSet/>
      <dgm:spPr/>
      <dgm:t>
        <a:bodyPr/>
        <a:lstStyle/>
        <a:p>
          <a:endParaRPr lang="en-US"/>
        </a:p>
      </dgm:t>
    </dgm:pt>
    <dgm:pt modelId="{DE25CC7E-97DB-48CD-997B-2DC65103A85B}" type="sibTrans" cxnId="{F2C3F8A7-C1C2-4A3A-A400-1AEBECA324B9}">
      <dgm:prSet/>
      <dgm:spPr/>
      <dgm:t>
        <a:bodyPr/>
        <a:lstStyle/>
        <a:p>
          <a:endParaRPr lang="en-US"/>
        </a:p>
      </dgm:t>
    </dgm:pt>
    <dgm:pt modelId="{3AA8BD5B-BA49-4EA9-92AF-E01E363364D0}">
      <dgm:prSet/>
      <dgm:spPr>
        <a:solidFill>
          <a:schemeClr val="accent2"/>
        </a:solidFill>
      </dgm:spPr>
      <dgm:t>
        <a:bodyPr/>
        <a:lstStyle/>
        <a:p>
          <a:pPr rtl="0"/>
          <a:r>
            <a:rPr lang="en-US"/>
            <a:t>hub </a:t>
          </a:r>
        </a:p>
      </dgm:t>
    </dgm:pt>
    <dgm:pt modelId="{633FD954-1CFB-4344-8D37-26FACB6D977C}" type="parTrans" cxnId="{26560C11-50E6-4701-B712-87967CD2FC55}">
      <dgm:prSet/>
      <dgm:spPr/>
      <dgm:t>
        <a:bodyPr/>
        <a:lstStyle/>
        <a:p>
          <a:endParaRPr lang="en-US"/>
        </a:p>
      </dgm:t>
    </dgm:pt>
    <dgm:pt modelId="{C370F0E5-AF78-419F-8631-FADBD3ED77D8}" type="sibTrans" cxnId="{26560C11-50E6-4701-B712-87967CD2FC55}">
      <dgm:prSet/>
      <dgm:spPr/>
      <dgm:t>
        <a:bodyPr/>
        <a:lstStyle/>
        <a:p>
          <a:endParaRPr lang="en-US"/>
        </a:p>
      </dgm:t>
    </dgm:pt>
    <dgm:pt modelId="{691DB3AD-E9EF-4128-9EDA-FE460F7EFD4D}">
      <dgm:prSet/>
      <dgm:spPr/>
      <dgm:t>
        <a:bodyPr/>
        <a:lstStyle/>
        <a:p>
          <a:pPr rtl="0"/>
          <a:r>
            <a:rPr lang="en-US" baseline="0" dirty="0"/>
            <a:t>hub for node (http://localhost:4444/grid/register)</a:t>
          </a:r>
          <a:endParaRPr lang="en-US" dirty="0"/>
        </a:p>
      </dgm:t>
    </dgm:pt>
    <dgm:pt modelId="{590199FE-4F3A-4830-8F85-E448805756A7}" type="parTrans" cxnId="{748340D2-EDD2-438D-A729-86131F409F76}">
      <dgm:prSet/>
      <dgm:spPr/>
      <dgm:t>
        <a:bodyPr/>
        <a:lstStyle/>
        <a:p>
          <a:endParaRPr lang="en-US"/>
        </a:p>
      </dgm:t>
    </dgm:pt>
    <dgm:pt modelId="{84E647A7-390C-4C55-9236-79C63212B39A}" type="sibTrans" cxnId="{748340D2-EDD2-438D-A729-86131F409F76}">
      <dgm:prSet/>
      <dgm:spPr/>
      <dgm:t>
        <a:bodyPr/>
        <a:lstStyle/>
        <a:p>
          <a:endParaRPr lang="en-US"/>
        </a:p>
      </dgm:t>
    </dgm:pt>
    <dgm:pt modelId="{F6173934-9FEF-42F8-8DD4-12DA4BE2F651}">
      <dgm:prSet/>
      <dgm:spPr>
        <a:solidFill>
          <a:schemeClr val="accent2"/>
        </a:solidFill>
      </dgm:spPr>
      <dgm:t>
        <a:bodyPr/>
        <a:lstStyle/>
        <a:p>
          <a:pPr rtl="0"/>
          <a:r>
            <a:rPr lang="en-US"/>
            <a:t>port</a:t>
          </a:r>
        </a:p>
      </dgm:t>
    </dgm:pt>
    <dgm:pt modelId="{D839A024-6AD4-4B6B-A421-11BCE4934E77}" type="parTrans" cxnId="{070245F2-120B-4BB1-AA5F-98B065F408DB}">
      <dgm:prSet/>
      <dgm:spPr/>
      <dgm:t>
        <a:bodyPr/>
        <a:lstStyle/>
        <a:p>
          <a:endParaRPr lang="en-US"/>
        </a:p>
      </dgm:t>
    </dgm:pt>
    <dgm:pt modelId="{D1CE2F67-9443-452E-AC5F-EA45DA665B8A}" type="sibTrans" cxnId="{070245F2-120B-4BB1-AA5F-98B065F408DB}">
      <dgm:prSet/>
      <dgm:spPr/>
      <dgm:t>
        <a:bodyPr/>
        <a:lstStyle/>
        <a:p>
          <a:endParaRPr lang="en-US"/>
        </a:p>
      </dgm:t>
    </dgm:pt>
    <dgm:pt modelId="{FB610E1C-97E5-4E12-9711-EFEDB869D71A}">
      <dgm:prSet/>
      <dgm:spPr/>
      <dgm:t>
        <a:bodyPr/>
        <a:lstStyle/>
        <a:p>
          <a:pPr rtl="0"/>
          <a:r>
            <a:rPr lang="en-US" baseline="0"/>
            <a:t>4444 by default for hub, 5555 by default for node</a:t>
          </a:r>
          <a:endParaRPr lang="en-US"/>
        </a:p>
      </dgm:t>
    </dgm:pt>
    <dgm:pt modelId="{47754F11-6176-4542-B432-288E8C2C27EE}" type="parTrans" cxnId="{9AD131B3-77A7-4220-BB53-9A46AA70BA0D}">
      <dgm:prSet/>
      <dgm:spPr/>
      <dgm:t>
        <a:bodyPr/>
        <a:lstStyle/>
        <a:p>
          <a:endParaRPr lang="en-US"/>
        </a:p>
      </dgm:t>
    </dgm:pt>
    <dgm:pt modelId="{1279AF32-1DB1-4DB5-8462-A83B9519DC4C}" type="sibTrans" cxnId="{9AD131B3-77A7-4220-BB53-9A46AA70BA0D}">
      <dgm:prSet/>
      <dgm:spPr/>
      <dgm:t>
        <a:bodyPr/>
        <a:lstStyle/>
        <a:p>
          <a:endParaRPr lang="en-US"/>
        </a:p>
      </dgm:t>
    </dgm:pt>
    <dgm:pt modelId="{A64D38F7-FDD2-4D6F-80B5-362068AAE43E}">
      <dgm:prSet/>
      <dgm:spPr>
        <a:solidFill>
          <a:schemeClr val="accent2"/>
        </a:solidFill>
      </dgm:spPr>
      <dgm:t>
        <a:bodyPr/>
        <a:lstStyle/>
        <a:p>
          <a:pPr rtl="0"/>
          <a:r>
            <a:rPr lang="en-US"/>
            <a:t>browser</a:t>
          </a:r>
        </a:p>
      </dgm:t>
    </dgm:pt>
    <dgm:pt modelId="{7F2A8AF3-EA51-44F3-AEB7-12F482AC7C29}" type="parTrans" cxnId="{49096AD9-3AC1-48C6-A1E2-BE6AC1B871C1}">
      <dgm:prSet/>
      <dgm:spPr/>
      <dgm:t>
        <a:bodyPr/>
        <a:lstStyle/>
        <a:p>
          <a:endParaRPr lang="en-US"/>
        </a:p>
      </dgm:t>
    </dgm:pt>
    <dgm:pt modelId="{615D6091-545C-4DF4-BDF5-3395443183DA}" type="sibTrans" cxnId="{49096AD9-3AC1-48C6-A1E2-BE6AC1B871C1}">
      <dgm:prSet/>
      <dgm:spPr/>
      <dgm:t>
        <a:bodyPr/>
        <a:lstStyle/>
        <a:p>
          <a:endParaRPr lang="en-US"/>
        </a:p>
      </dgm:t>
    </dgm:pt>
    <dgm:pt modelId="{75E351EF-DB00-4537-B1A9-52A337EF65CA}">
      <dgm:prSet/>
      <dgm:spPr/>
      <dgm:t>
        <a:bodyPr/>
        <a:lstStyle/>
        <a:p>
          <a:pPr rtl="0"/>
          <a:r>
            <a:rPr lang="en-US" baseline="0" dirty="0" err="1"/>
            <a:t>browserName</a:t>
          </a:r>
          <a:r>
            <a:rPr lang="en-US" baseline="0" dirty="0"/>
            <a:t>=</a:t>
          </a:r>
          <a:r>
            <a:rPr lang="en-US" baseline="0" dirty="0" err="1"/>
            <a:t>firefox</a:t>
          </a:r>
          <a:r>
            <a:rPr lang="en-US" baseline="0" dirty="0"/>
            <a:t>, version=</a:t>
          </a:r>
          <a:r>
            <a:rPr lang="ru-RU" baseline="0" dirty="0"/>
            <a:t>21</a:t>
          </a:r>
          <a:r>
            <a:rPr lang="en-US" baseline="0" dirty="0"/>
            <a:t>.0, </a:t>
          </a:r>
          <a:r>
            <a:rPr lang="en-US" b="0" baseline="0" dirty="0" err="1"/>
            <a:t>maxInstances</a:t>
          </a:r>
          <a:r>
            <a:rPr lang="en-US" b="0" baseline="0" dirty="0"/>
            <a:t>=7</a:t>
          </a:r>
          <a:r>
            <a:rPr lang="en-US" baseline="0" dirty="0"/>
            <a:t>, platform=WINDOWS</a:t>
          </a:r>
          <a:endParaRPr lang="en-US" dirty="0"/>
        </a:p>
      </dgm:t>
    </dgm:pt>
    <dgm:pt modelId="{6394CC8D-B7AE-44E0-9421-55F7F4AB8389}" type="parTrans" cxnId="{10759912-4652-4641-A075-CFA1C70BE4CA}">
      <dgm:prSet/>
      <dgm:spPr/>
      <dgm:t>
        <a:bodyPr/>
        <a:lstStyle/>
        <a:p>
          <a:endParaRPr lang="en-US"/>
        </a:p>
      </dgm:t>
    </dgm:pt>
    <dgm:pt modelId="{D642EEC8-EDF7-4B43-9545-CE2088A1A079}" type="sibTrans" cxnId="{10759912-4652-4641-A075-CFA1C70BE4CA}">
      <dgm:prSet/>
      <dgm:spPr/>
      <dgm:t>
        <a:bodyPr/>
        <a:lstStyle/>
        <a:p>
          <a:endParaRPr lang="en-US"/>
        </a:p>
      </dgm:t>
    </dgm:pt>
    <dgm:pt modelId="{90E5DD26-E717-4299-8ED7-C9279F23A061}">
      <dgm:prSet/>
      <dgm:spPr>
        <a:solidFill>
          <a:schemeClr val="accent2"/>
        </a:solidFill>
      </dgm:spPr>
      <dgm:t>
        <a:bodyPr/>
        <a:lstStyle/>
        <a:p>
          <a:pPr rtl="0"/>
          <a:r>
            <a:rPr lang="en-US" dirty="0" err="1"/>
            <a:t>maxSession</a:t>
          </a:r>
          <a:endParaRPr lang="en-US" dirty="0"/>
        </a:p>
      </dgm:t>
    </dgm:pt>
    <dgm:pt modelId="{2E146384-699F-4B3F-A9A6-CAF791EE9350}" type="parTrans" cxnId="{7A1CF774-BEA1-409A-8AF5-1789D0BA9C66}">
      <dgm:prSet/>
      <dgm:spPr/>
      <dgm:t>
        <a:bodyPr/>
        <a:lstStyle/>
        <a:p>
          <a:endParaRPr lang="en-US"/>
        </a:p>
      </dgm:t>
    </dgm:pt>
    <dgm:pt modelId="{9AB37C08-0EB1-4F54-A23B-9302DF2550DB}" type="sibTrans" cxnId="{7A1CF774-BEA1-409A-8AF5-1789D0BA9C66}">
      <dgm:prSet/>
      <dgm:spPr/>
      <dgm:t>
        <a:bodyPr/>
        <a:lstStyle/>
        <a:p>
          <a:endParaRPr lang="en-US"/>
        </a:p>
      </dgm:t>
    </dgm:pt>
    <dgm:pt modelId="{230F1B14-2B3B-4FCC-8E37-BD22F99512C7}">
      <dgm:prSet/>
      <dgm:spPr/>
      <dgm:t>
        <a:bodyPr/>
        <a:lstStyle/>
        <a:p>
          <a:pPr rtl="0"/>
          <a:r>
            <a:rPr lang="en-US" dirty="0"/>
            <a:t>number of parallel tests on node (5 by default)</a:t>
          </a:r>
        </a:p>
      </dgm:t>
    </dgm:pt>
    <dgm:pt modelId="{F1834E41-0DFE-410C-BB33-276B5A24B386}" type="parTrans" cxnId="{8137240F-184F-42F4-9054-21D142F37A1B}">
      <dgm:prSet/>
      <dgm:spPr/>
      <dgm:t>
        <a:bodyPr/>
        <a:lstStyle/>
        <a:p>
          <a:endParaRPr lang="en-US"/>
        </a:p>
      </dgm:t>
    </dgm:pt>
    <dgm:pt modelId="{ED938E8D-2AE8-49B4-88A9-C892DB2893F8}" type="sibTrans" cxnId="{8137240F-184F-42F4-9054-21D142F37A1B}">
      <dgm:prSet/>
      <dgm:spPr/>
      <dgm:t>
        <a:bodyPr/>
        <a:lstStyle/>
        <a:p>
          <a:endParaRPr lang="en-US"/>
        </a:p>
      </dgm:t>
    </dgm:pt>
    <dgm:pt modelId="{34B86C4E-0998-4307-B78A-73125D7C202C}">
      <dgm:prSet/>
      <dgm:spPr>
        <a:solidFill>
          <a:schemeClr val="accent2"/>
        </a:solidFill>
      </dgm:spPr>
      <dgm:t>
        <a:bodyPr/>
        <a:lstStyle/>
        <a:p>
          <a:pPr rtl="0"/>
          <a:r>
            <a:rPr lang="en-US" dirty="0" err="1"/>
            <a:t>nodeTimeout</a:t>
          </a:r>
          <a:endParaRPr lang="en-US" dirty="0"/>
        </a:p>
      </dgm:t>
    </dgm:pt>
    <dgm:pt modelId="{693650A7-500A-4BFC-BB56-9A4B20CC1141}" type="parTrans" cxnId="{2DDC3979-915D-4889-85AF-365719011A8D}">
      <dgm:prSet/>
      <dgm:spPr/>
      <dgm:t>
        <a:bodyPr/>
        <a:lstStyle/>
        <a:p>
          <a:endParaRPr lang="en-US"/>
        </a:p>
      </dgm:t>
    </dgm:pt>
    <dgm:pt modelId="{155A9FFE-885D-425F-A3F2-FEB9DE392039}" type="sibTrans" cxnId="{2DDC3979-915D-4889-85AF-365719011A8D}">
      <dgm:prSet/>
      <dgm:spPr/>
      <dgm:t>
        <a:bodyPr/>
        <a:lstStyle/>
        <a:p>
          <a:endParaRPr lang="en-US"/>
        </a:p>
      </dgm:t>
    </dgm:pt>
    <dgm:pt modelId="{9107CE95-9B65-4C9A-95E4-99ED5924FC82}">
      <dgm:prSet/>
      <dgm:spPr/>
      <dgm:t>
        <a:bodyPr/>
        <a:lstStyle/>
        <a:p>
          <a:pPr rtl="0"/>
          <a:r>
            <a:rPr lang="en-US" dirty="0"/>
            <a:t>30</a:t>
          </a:r>
          <a:r>
            <a:rPr lang="ru-RU" dirty="0"/>
            <a:t> </a:t>
          </a:r>
          <a:r>
            <a:rPr lang="en-US" dirty="0"/>
            <a:t>s by </a:t>
          </a:r>
          <a:r>
            <a:rPr lang="en-US" dirty="0" err="1"/>
            <a:t>defaul</a:t>
          </a:r>
          <a:r>
            <a:rPr lang="ru-RU" dirty="0"/>
            <a:t>t, 0 – </a:t>
          </a:r>
          <a:r>
            <a:rPr lang="en-US" dirty="0"/>
            <a:t>disable option</a:t>
          </a:r>
        </a:p>
      </dgm:t>
    </dgm:pt>
    <dgm:pt modelId="{A379BAC1-74F6-4066-A3C5-2D1AD75FC14C}" type="parTrans" cxnId="{33E815CB-6AEC-4F02-B07A-A09CBCD9F290}">
      <dgm:prSet/>
      <dgm:spPr/>
      <dgm:t>
        <a:bodyPr/>
        <a:lstStyle/>
        <a:p>
          <a:endParaRPr lang="en-US"/>
        </a:p>
      </dgm:t>
    </dgm:pt>
    <dgm:pt modelId="{3EDA71A7-E927-4828-8205-014ED837CF8D}" type="sibTrans" cxnId="{33E815CB-6AEC-4F02-B07A-A09CBCD9F290}">
      <dgm:prSet/>
      <dgm:spPr/>
      <dgm:t>
        <a:bodyPr/>
        <a:lstStyle/>
        <a:p>
          <a:endParaRPr lang="en-US"/>
        </a:p>
      </dgm:t>
    </dgm:pt>
    <dgm:pt modelId="{3283BF4A-83B5-45DB-981A-E34DDC7C48E2}" type="pres">
      <dgm:prSet presAssocID="{16BC60F6-BE24-4E74-8C21-783B8C45D7AC}" presName="linear" presStyleCnt="0">
        <dgm:presLayoutVars>
          <dgm:animLvl val="lvl"/>
          <dgm:resizeHandles val="exact"/>
        </dgm:presLayoutVars>
      </dgm:prSet>
      <dgm:spPr/>
    </dgm:pt>
    <dgm:pt modelId="{2E84EA00-22D3-4C0B-8F04-817ECB457F57}" type="pres">
      <dgm:prSet presAssocID="{B7A04F33-14CE-4E54-AFE6-267E4536D169}" presName="parentText" presStyleLbl="node1" presStyleIdx="0" presStyleCnt="6">
        <dgm:presLayoutVars>
          <dgm:chMax val="0"/>
          <dgm:bulletEnabled val="1"/>
        </dgm:presLayoutVars>
      </dgm:prSet>
      <dgm:spPr/>
    </dgm:pt>
    <dgm:pt modelId="{0745EF1A-C422-4A41-A8F6-2F2FA1F9B317}" type="pres">
      <dgm:prSet presAssocID="{B7A04F33-14CE-4E54-AFE6-267E4536D169}" presName="childText" presStyleLbl="revTx" presStyleIdx="0" presStyleCnt="6">
        <dgm:presLayoutVars>
          <dgm:bulletEnabled val="1"/>
        </dgm:presLayoutVars>
      </dgm:prSet>
      <dgm:spPr/>
    </dgm:pt>
    <dgm:pt modelId="{24D2FA1D-C963-4FE8-8CF6-4329DE3B1B1C}" type="pres">
      <dgm:prSet presAssocID="{3AA8BD5B-BA49-4EA9-92AF-E01E363364D0}" presName="parentText" presStyleLbl="node1" presStyleIdx="1" presStyleCnt="6">
        <dgm:presLayoutVars>
          <dgm:chMax val="0"/>
          <dgm:bulletEnabled val="1"/>
        </dgm:presLayoutVars>
      </dgm:prSet>
      <dgm:spPr/>
    </dgm:pt>
    <dgm:pt modelId="{9EE17746-E616-4DFE-8181-9E5A2662364F}" type="pres">
      <dgm:prSet presAssocID="{3AA8BD5B-BA49-4EA9-92AF-E01E363364D0}" presName="childText" presStyleLbl="revTx" presStyleIdx="1" presStyleCnt="6">
        <dgm:presLayoutVars>
          <dgm:bulletEnabled val="1"/>
        </dgm:presLayoutVars>
      </dgm:prSet>
      <dgm:spPr/>
    </dgm:pt>
    <dgm:pt modelId="{35B51676-2364-433C-86B4-D5467461C046}" type="pres">
      <dgm:prSet presAssocID="{F6173934-9FEF-42F8-8DD4-12DA4BE2F651}" presName="parentText" presStyleLbl="node1" presStyleIdx="2" presStyleCnt="6">
        <dgm:presLayoutVars>
          <dgm:chMax val="0"/>
          <dgm:bulletEnabled val="1"/>
        </dgm:presLayoutVars>
      </dgm:prSet>
      <dgm:spPr/>
    </dgm:pt>
    <dgm:pt modelId="{99B904EE-F032-4F9C-8BE5-819D3FA5D031}" type="pres">
      <dgm:prSet presAssocID="{F6173934-9FEF-42F8-8DD4-12DA4BE2F651}" presName="childText" presStyleLbl="revTx" presStyleIdx="2" presStyleCnt="6">
        <dgm:presLayoutVars>
          <dgm:bulletEnabled val="1"/>
        </dgm:presLayoutVars>
      </dgm:prSet>
      <dgm:spPr/>
    </dgm:pt>
    <dgm:pt modelId="{F9A353CA-F924-4F29-A812-4F9B3E77E275}" type="pres">
      <dgm:prSet presAssocID="{A64D38F7-FDD2-4D6F-80B5-362068AAE43E}" presName="parentText" presStyleLbl="node1" presStyleIdx="3" presStyleCnt="6">
        <dgm:presLayoutVars>
          <dgm:chMax val="0"/>
          <dgm:bulletEnabled val="1"/>
        </dgm:presLayoutVars>
      </dgm:prSet>
      <dgm:spPr/>
    </dgm:pt>
    <dgm:pt modelId="{A8428C53-6E6C-43EA-B392-F6D378AD3FB7}" type="pres">
      <dgm:prSet presAssocID="{A64D38F7-FDD2-4D6F-80B5-362068AAE43E}" presName="childText" presStyleLbl="revTx" presStyleIdx="3" presStyleCnt="6">
        <dgm:presLayoutVars>
          <dgm:bulletEnabled val="1"/>
        </dgm:presLayoutVars>
      </dgm:prSet>
      <dgm:spPr/>
    </dgm:pt>
    <dgm:pt modelId="{DB7A8BA4-0C68-4CF1-9FC2-5B7075E647DD}" type="pres">
      <dgm:prSet presAssocID="{90E5DD26-E717-4299-8ED7-C9279F23A061}" presName="parentText" presStyleLbl="node1" presStyleIdx="4" presStyleCnt="6">
        <dgm:presLayoutVars>
          <dgm:chMax val="0"/>
          <dgm:bulletEnabled val="1"/>
        </dgm:presLayoutVars>
      </dgm:prSet>
      <dgm:spPr/>
    </dgm:pt>
    <dgm:pt modelId="{5822EDFF-01CA-4EED-9597-EFBE159F98A0}" type="pres">
      <dgm:prSet presAssocID="{90E5DD26-E717-4299-8ED7-C9279F23A061}" presName="childText" presStyleLbl="revTx" presStyleIdx="4" presStyleCnt="6">
        <dgm:presLayoutVars>
          <dgm:bulletEnabled val="1"/>
        </dgm:presLayoutVars>
      </dgm:prSet>
      <dgm:spPr/>
    </dgm:pt>
    <dgm:pt modelId="{FD436A57-21A1-4FBD-A265-515D4B4EBF91}" type="pres">
      <dgm:prSet presAssocID="{34B86C4E-0998-4307-B78A-73125D7C202C}" presName="parentText" presStyleLbl="node1" presStyleIdx="5" presStyleCnt="6">
        <dgm:presLayoutVars>
          <dgm:chMax val="0"/>
          <dgm:bulletEnabled val="1"/>
        </dgm:presLayoutVars>
      </dgm:prSet>
      <dgm:spPr/>
    </dgm:pt>
    <dgm:pt modelId="{B49DDD4B-2CF4-457F-872A-DA8FF43813AD}" type="pres">
      <dgm:prSet presAssocID="{34B86C4E-0998-4307-B78A-73125D7C202C}" presName="childText" presStyleLbl="revTx" presStyleIdx="5" presStyleCnt="6">
        <dgm:presLayoutVars>
          <dgm:bulletEnabled val="1"/>
        </dgm:presLayoutVars>
      </dgm:prSet>
      <dgm:spPr/>
    </dgm:pt>
  </dgm:ptLst>
  <dgm:cxnLst>
    <dgm:cxn modelId="{FD30040D-AE30-4565-BDE9-034A0BB8B259}" type="presOf" srcId="{230F1B14-2B3B-4FCC-8E37-BD22F99512C7}" destId="{5822EDFF-01CA-4EED-9597-EFBE159F98A0}" srcOrd="0" destOrd="0" presId="urn:microsoft.com/office/officeart/2005/8/layout/vList2"/>
    <dgm:cxn modelId="{8137240F-184F-42F4-9054-21D142F37A1B}" srcId="{90E5DD26-E717-4299-8ED7-C9279F23A061}" destId="{230F1B14-2B3B-4FCC-8E37-BD22F99512C7}" srcOrd="0" destOrd="0" parTransId="{F1834E41-0DFE-410C-BB33-276B5A24B386}" sibTransId="{ED938E8D-2AE8-49B4-88A9-C892DB2893F8}"/>
    <dgm:cxn modelId="{26560C11-50E6-4701-B712-87967CD2FC55}" srcId="{16BC60F6-BE24-4E74-8C21-783B8C45D7AC}" destId="{3AA8BD5B-BA49-4EA9-92AF-E01E363364D0}" srcOrd="1" destOrd="0" parTransId="{633FD954-1CFB-4344-8D37-26FACB6D977C}" sibTransId="{C370F0E5-AF78-419F-8631-FADBD3ED77D8}"/>
    <dgm:cxn modelId="{10759912-4652-4641-A075-CFA1C70BE4CA}" srcId="{A64D38F7-FDD2-4D6F-80B5-362068AAE43E}" destId="{75E351EF-DB00-4537-B1A9-52A337EF65CA}" srcOrd="0" destOrd="0" parTransId="{6394CC8D-B7AE-44E0-9421-55F7F4AB8389}" sibTransId="{D642EEC8-EDF7-4B43-9545-CE2088A1A079}"/>
    <dgm:cxn modelId="{0E38FE15-6EA5-49A5-815A-6C6D4D4DEDBA}" type="presOf" srcId="{691DB3AD-E9EF-4128-9EDA-FE460F7EFD4D}" destId="{9EE17746-E616-4DFE-8181-9E5A2662364F}" srcOrd="0" destOrd="0" presId="urn:microsoft.com/office/officeart/2005/8/layout/vList2"/>
    <dgm:cxn modelId="{25CE5519-D550-480F-ACA2-F712F738525B}" type="presOf" srcId="{CC9F59FF-9FE5-44CE-B461-420C8FB09BD9}" destId="{0745EF1A-C422-4A41-A8F6-2F2FA1F9B317}" srcOrd="0" destOrd="0" presId="urn:microsoft.com/office/officeart/2005/8/layout/vList2"/>
    <dgm:cxn modelId="{0932C72A-5E03-4D25-A7B6-1B34A1905B8B}" type="presOf" srcId="{75E351EF-DB00-4537-B1A9-52A337EF65CA}" destId="{A8428C53-6E6C-43EA-B392-F6D378AD3FB7}" srcOrd="0" destOrd="0" presId="urn:microsoft.com/office/officeart/2005/8/layout/vList2"/>
    <dgm:cxn modelId="{27D9C06B-C001-4472-A3BE-0412FD1D4623}" type="presOf" srcId="{16BC60F6-BE24-4E74-8C21-783B8C45D7AC}" destId="{3283BF4A-83B5-45DB-981A-E34DDC7C48E2}" srcOrd="0" destOrd="0" presId="urn:microsoft.com/office/officeart/2005/8/layout/vList2"/>
    <dgm:cxn modelId="{7A1CF774-BEA1-409A-8AF5-1789D0BA9C66}" srcId="{16BC60F6-BE24-4E74-8C21-783B8C45D7AC}" destId="{90E5DD26-E717-4299-8ED7-C9279F23A061}" srcOrd="4" destOrd="0" parTransId="{2E146384-699F-4B3F-A9A6-CAF791EE9350}" sibTransId="{9AB37C08-0EB1-4F54-A23B-9302DF2550DB}"/>
    <dgm:cxn modelId="{2DDC3979-915D-4889-85AF-365719011A8D}" srcId="{16BC60F6-BE24-4E74-8C21-783B8C45D7AC}" destId="{34B86C4E-0998-4307-B78A-73125D7C202C}" srcOrd="5" destOrd="0" parTransId="{693650A7-500A-4BFC-BB56-9A4B20CC1141}" sibTransId="{155A9FFE-885D-425F-A3F2-FEB9DE392039}"/>
    <dgm:cxn modelId="{2CE84383-E36D-4092-B260-6BA7EB372C83}" type="presOf" srcId="{B7A04F33-14CE-4E54-AFE6-267E4536D169}" destId="{2E84EA00-22D3-4C0B-8F04-817ECB457F57}" srcOrd="0" destOrd="0" presId="urn:microsoft.com/office/officeart/2005/8/layout/vList2"/>
    <dgm:cxn modelId="{93B0C88C-5ADD-46F7-9E85-5260064A7E46}" type="presOf" srcId="{90E5DD26-E717-4299-8ED7-C9279F23A061}" destId="{DB7A8BA4-0C68-4CF1-9FC2-5B7075E647DD}" srcOrd="0" destOrd="0" presId="urn:microsoft.com/office/officeart/2005/8/layout/vList2"/>
    <dgm:cxn modelId="{DD72378F-5BE0-4B52-8206-50B5334F02BE}" type="presOf" srcId="{34B86C4E-0998-4307-B78A-73125D7C202C}" destId="{FD436A57-21A1-4FBD-A265-515D4B4EBF91}" srcOrd="0" destOrd="0" presId="urn:microsoft.com/office/officeart/2005/8/layout/vList2"/>
    <dgm:cxn modelId="{28474F9C-4985-4290-8F19-C62AE8359AB9}" srcId="{16BC60F6-BE24-4E74-8C21-783B8C45D7AC}" destId="{B7A04F33-14CE-4E54-AFE6-267E4536D169}" srcOrd="0" destOrd="0" parTransId="{D4A62191-A223-4919-B960-D93DF01CB64D}" sibTransId="{35CEE2A5-32E0-4998-BE23-41C87A284230}"/>
    <dgm:cxn modelId="{1E84EE9E-C9B9-413C-A66A-324FD604C6DF}" type="presOf" srcId="{3AA8BD5B-BA49-4EA9-92AF-E01E363364D0}" destId="{24D2FA1D-C963-4FE8-8CF6-4329DE3B1B1C}" srcOrd="0" destOrd="0" presId="urn:microsoft.com/office/officeart/2005/8/layout/vList2"/>
    <dgm:cxn modelId="{F2C3F8A7-C1C2-4A3A-A400-1AEBECA324B9}" srcId="{B7A04F33-14CE-4E54-AFE6-267E4536D169}" destId="{CC9F59FF-9FE5-44CE-B461-420C8FB09BD9}" srcOrd="0" destOrd="0" parTransId="{67958A87-843C-4F50-821D-3013329FC598}" sibTransId="{DE25CC7E-97DB-48CD-997B-2DC65103A85B}"/>
    <dgm:cxn modelId="{9AD131B3-77A7-4220-BB53-9A46AA70BA0D}" srcId="{F6173934-9FEF-42F8-8DD4-12DA4BE2F651}" destId="{FB610E1C-97E5-4E12-9711-EFEDB869D71A}" srcOrd="0" destOrd="0" parTransId="{47754F11-6176-4542-B432-288E8C2C27EE}" sibTransId="{1279AF32-1DB1-4DB5-8462-A83B9519DC4C}"/>
    <dgm:cxn modelId="{2CF7C7B8-E1F0-49CA-AF13-FAA5C8DF8A23}" type="presOf" srcId="{F6173934-9FEF-42F8-8DD4-12DA4BE2F651}" destId="{35B51676-2364-433C-86B4-D5467461C046}" srcOrd="0" destOrd="0" presId="urn:microsoft.com/office/officeart/2005/8/layout/vList2"/>
    <dgm:cxn modelId="{33E815CB-6AEC-4F02-B07A-A09CBCD9F290}" srcId="{34B86C4E-0998-4307-B78A-73125D7C202C}" destId="{9107CE95-9B65-4C9A-95E4-99ED5924FC82}" srcOrd="0" destOrd="0" parTransId="{A379BAC1-74F6-4066-A3C5-2D1AD75FC14C}" sibTransId="{3EDA71A7-E927-4828-8205-014ED837CF8D}"/>
    <dgm:cxn modelId="{748340D2-EDD2-438D-A729-86131F409F76}" srcId="{3AA8BD5B-BA49-4EA9-92AF-E01E363364D0}" destId="{691DB3AD-E9EF-4128-9EDA-FE460F7EFD4D}" srcOrd="0" destOrd="0" parTransId="{590199FE-4F3A-4830-8F85-E448805756A7}" sibTransId="{84E647A7-390C-4C55-9236-79C63212B39A}"/>
    <dgm:cxn modelId="{49096AD9-3AC1-48C6-A1E2-BE6AC1B871C1}" srcId="{16BC60F6-BE24-4E74-8C21-783B8C45D7AC}" destId="{A64D38F7-FDD2-4D6F-80B5-362068AAE43E}" srcOrd="3" destOrd="0" parTransId="{7F2A8AF3-EA51-44F3-AEB7-12F482AC7C29}" sibTransId="{615D6091-545C-4DF4-BDF5-3395443183DA}"/>
    <dgm:cxn modelId="{070245F2-120B-4BB1-AA5F-98B065F408DB}" srcId="{16BC60F6-BE24-4E74-8C21-783B8C45D7AC}" destId="{F6173934-9FEF-42F8-8DD4-12DA4BE2F651}" srcOrd="2" destOrd="0" parTransId="{D839A024-6AD4-4B6B-A421-11BCE4934E77}" sibTransId="{D1CE2F67-9443-452E-AC5F-EA45DA665B8A}"/>
    <dgm:cxn modelId="{EF17EEF4-1E10-4AC8-A42E-43290CBBC79D}" type="presOf" srcId="{FB610E1C-97E5-4E12-9711-EFEDB869D71A}" destId="{99B904EE-F032-4F9C-8BE5-819D3FA5D031}" srcOrd="0" destOrd="0" presId="urn:microsoft.com/office/officeart/2005/8/layout/vList2"/>
    <dgm:cxn modelId="{99CCA5F9-B91D-4784-9E2E-69DA54753CD3}" type="presOf" srcId="{9107CE95-9B65-4C9A-95E4-99ED5924FC82}" destId="{B49DDD4B-2CF4-457F-872A-DA8FF43813AD}" srcOrd="0" destOrd="0" presId="urn:microsoft.com/office/officeart/2005/8/layout/vList2"/>
    <dgm:cxn modelId="{B305DEFE-854E-477B-927B-0DD5B47483F3}" type="presOf" srcId="{A64D38F7-FDD2-4D6F-80B5-362068AAE43E}" destId="{F9A353CA-F924-4F29-A812-4F9B3E77E275}" srcOrd="0" destOrd="0" presId="urn:microsoft.com/office/officeart/2005/8/layout/vList2"/>
    <dgm:cxn modelId="{81580C92-4730-4BCB-BA40-E2091C71D7C0}" type="presParOf" srcId="{3283BF4A-83B5-45DB-981A-E34DDC7C48E2}" destId="{2E84EA00-22D3-4C0B-8F04-817ECB457F57}" srcOrd="0" destOrd="0" presId="urn:microsoft.com/office/officeart/2005/8/layout/vList2"/>
    <dgm:cxn modelId="{2C0749E6-BBB2-4AB2-B902-EE91E2115C8C}" type="presParOf" srcId="{3283BF4A-83B5-45DB-981A-E34DDC7C48E2}" destId="{0745EF1A-C422-4A41-A8F6-2F2FA1F9B317}" srcOrd="1" destOrd="0" presId="urn:microsoft.com/office/officeart/2005/8/layout/vList2"/>
    <dgm:cxn modelId="{8D5D56D8-532B-4637-A5BC-37833695EFC4}" type="presParOf" srcId="{3283BF4A-83B5-45DB-981A-E34DDC7C48E2}" destId="{24D2FA1D-C963-4FE8-8CF6-4329DE3B1B1C}" srcOrd="2" destOrd="0" presId="urn:microsoft.com/office/officeart/2005/8/layout/vList2"/>
    <dgm:cxn modelId="{59D51A62-022B-47BB-B1F2-C01BAB7F48CB}" type="presParOf" srcId="{3283BF4A-83B5-45DB-981A-E34DDC7C48E2}" destId="{9EE17746-E616-4DFE-8181-9E5A2662364F}" srcOrd="3" destOrd="0" presId="urn:microsoft.com/office/officeart/2005/8/layout/vList2"/>
    <dgm:cxn modelId="{D64A5854-1188-4267-B192-8D0DBE5A5FC7}" type="presParOf" srcId="{3283BF4A-83B5-45DB-981A-E34DDC7C48E2}" destId="{35B51676-2364-433C-86B4-D5467461C046}" srcOrd="4" destOrd="0" presId="urn:microsoft.com/office/officeart/2005/8/layout/vList2"/>
    <dgm:cxn modelId="{98B64FB6-EEEB-4868-BE88-99B4CDBFF42B}" type="presParOf" srcId="{3283BF4A-83B5-45DB-981A-E34DDC7C48E2}" destId="{99B904EE-F032-4F9C-8BE5-819D3FA5D031}" srcOrd="5" destOrd="0" presId="urn:microsoft.com/office/officeart/2005/8/layout/vList2"/>
    <dgm:cxn modelId="{5A7D429A-1885-44BA-B1DB-B68E28E7D434}" type="presParOf" srcId="{3283BF4A-83B5-45DB-981A-E34DDC7C48E2}" destId="{F9A353CA-F924-4F29-A812-4F9B3E77E275}" srcOrd="6" destOrd="0" presId="urn:microsoft.com/office/officeart/2005/8/layout/vList2"/>
    <dgm:cxn modelId="{E9CC2D23-959C-4A1D-BBFE-6BEFF71FC90C}" type="presParOf" srcId="{3283BF4A-83B5-45DB-981A-E34DDC7C48E2}" destId="{A8428C53-6E6C-43EA-B392-F6D378AD3FB7}" srcOrd="7" destOrd="0" presId="urn:microsoft.com/office/officeart/2005/8/layout/vList2"/>
    <dgm:cxn modelId="{0132F5B5-430D-4582-B5B8-8C381C5BEC18}" type="presParOf" srcId="{3283BF4A-83B5-45DB-981A-E34DDC7C48E2}" destId="{DB7A8BA4-0C68-4CF1-9FC2-5B7075E647DD}" srcOrd="8" destOrd="0" presId="urn:microsoft.com/office/officeart/2005/8/layout/vList2"/>
    <dgm:cxn modelId="{A202429C-0ECF-43D8-9B7A-509BDE0D982E}" type="presParOf" srcId="{3283BF4A-83B5-45DB-981A-E34DDC7C48E2}" destId="{5822EDFF-01CA-4EED-9597-EFBE159F98A0}" srcOrd="9" destOrd="0" presId="urn:microsoft.com/office/officeart/2005/8/layout/vList2"/>
    <dgm:cxn modelId="{F43BDB85-3CAD-488B-89C2-C590CC47A531}" type="presParOf" srcId="{3283BF4A-83B5-45DB-981A-E34DDC7C48E2}" destId="{FD436A57-21A1-4FBD-A265-515D4B4EBF91}" srcOrd="10" destOrd="0" presId="urn:microsoft.com/office/officeart/2005/8/layout/vList2"/>
    <dgm:cxn modelId="{90BA98B0-9C26-415F-A5AA-1ED1CF2BF00B}" type="presParOf" srcId="{3283BF4A-83B5-45DB-981A-E34DDC7C48E2}" destId="{B49DDD4B-2CF4-457F-872A-DA8FF43813AD}" srcOrd="1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84EA00-22D3-4C0B-8F04-817ECB457F57}">
      <dsp:nvSpPr>
        <dsp:cNvPr id="0" name=""/>
        <dsp:cNvSpPr/>
      </dsp:nvSpPr>
      <dsp:spPr>
        <a:xfrm>
          <a:off x="0" y="68967"/>
          <a:ext cx="8229600" cy="37440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t>role</a:t>
          </a:r>
        </a:p>
      </dsp:txBody>
      <dsp:txXfrm>
        <a:off x="18277" y="87244"/>
        <a:ext cx="8193046" cy="337846"/>
      </dsp:txXfrm>
    </dsp:sp>
    <dsp:sp modelId="{0745EF1A-C422-4A41-A8F6-2F2FA1F9B317}">
      <dsp:nvSpPr>
        <dsp:cNvPr id="0" name=""/>
        <dsp:cNvSpPr/>
      </dsp:nvSpPr>
      <dsp:spPr>
        <a:xfrm>
          <a:off x="0" y="443367"/>
          <a:ext cx="82296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US" sz="1200" kern="1200" baseline="0" dirty="0"/>
            <a:t>node or hub</a:t>
          </a:r>
          <a:endParaRPr lang="en-US" sz="1200" kern="1200" dirty="0"/>
        </a:p>
      </dsp:txBody>
      <dsp:txXfrm>
        <a:off x="0" y="443367"/>
        <a:ext cx="8229600" cy="264960"/>
      </dsp:txXfrm>
    </dsp:sp>
    <dsp:sp modelId="{24D2FA1D-C963-4FE8-8CF6-4329DE3B1B1C}">
      <dsp:nvSpPr>
        <dsp:cNvPr id="0" name=""/>
        <dsp:cNvSpPr/>
      </dsp:nvSpPr>
      <dsp:spPr>
        <a:xfrm>
          <a:off x="0" y="708327"/>
          <a:ext cx="8229600" cy="37440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t>hub </a:t>
          </a:r>
        </a:p>
      </dsp:txBody>
      <dsp:txXfrm>
        <a:off x="18277" y="726604"/>
        <a:ext cx="8193046" cy="337846"/>
      </dsp:txXfrm>
    </dsp:sp>
    <dsp:sp modelId="{9EE17746-E616-4DFE-8181-9E5A2662364F}">
      <dsp:nvSpPr>
        <dsp:cNvPr id="0" name=""/>
        <dsp:cNvSpPr/>
      </dsp:nvSpPr>
      <dsp:spPr>
        <a:xfrm>
          <a:off x="0" y="1082727"/>
          <a:ext cx="82296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US" sz="1200" kern="1200" baseline="0" dirty="0"/>
            <a:t>hub for node (http://localhost:4444/grid/register)</a:t>
          </a:r>
          <a:endParaRPr lang="en-US" sz="1200" kern="1200" dirty="0"/>
        </a:p>
      </dsp:txBody>
      <dsp:txXfrm>
        <a:off x="0" y="1082727"/>
        <a:ext cx="8229600" cy="264960"/>
      </dsp:txXfrm>
    </dsp:sp>
    <dsp:sp modelId="{35B51676-2364-433C-86B4-D5467461C046}">
      <dsp:nvSpPr>
        <dsp:cNvPr id="0" name=""/>
        <dsp:cNvSpPr/>
      </dsp:nvSpPr>
      <dsp:spPr>
        <a:xfrm>
          <a:off x="0" y="1347687"/>
          <a:ext cx="8229600" cy="37440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t>port</a:t>
          </a:r>
        </a:p>
      </dsp:txBody>
      <dsp:txXfrm>
        <a:off x="18277" y="1365964"/>
        <a:ext cx="8193046" cy="337846"/>
      </dsp:txXfrm>
    </dsp:sp>
    <dsp:sp modelId="{99B904EE-F032-4F9C-8BE5-819D3FA5D031}">
      <dsp:nvSpPr>
        <dsp:cNvPr id="0" name=""/>
        <dsp:cNvSpPr/>
      </dsp:nvSpPr>
      <dsp:spPr>
        <a:xfrm>
          <a:off x="0" y="1722087"/>
          <a:ext cx="82296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US" sz="1200" kern="1200" baseline="0"/>
            <a:t>4444 by default for hub, 5555 by default for node</a:t>
          </a:r>
          <a:endParaRPr lang="en-US" sz="1200" kern="1200"/>
        </a:p>
      </dsp:txBody>
      <dsp:txXfrm>
        <a:off x="0" y="1722087"/>
        <a:ext cx="8229600" cy="264960"/>
      </dsp:txXfrm>
    </dsp:sp>
    <dsp:sp modelId="{F9A353CA-F924-4F29-A812-4F9B3E77E275}">
      <dsp:nvSpPr>
        <dsp:cNvPr id="0" name=""/>
        <dsp:cNvSpPr/>
      </dsp:nvSpPr>
      <dsp:spPr>
        <a:xfrm>
          <a:off x="0" y="1987047"/>
          <a:ext cx="8229600" cy="37440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t>browser</a:t>
          </a:r>
        </a:p>
      </dsp:txBody>
      <dsp:txXfrm>
        <a:off x="18277" y="2005324"/>
        <a:ext cx="8193046" cy="337846"/>
      </dsp:txXfrm>
    </dsp:sp>
    <dsp:sp modelId="{A8428C53-6E6C-43EA-B392-F6D378AD3FB7}">
      <dsp:nvSpPr>
        <dsp:cNvPr id="0" name=""/>
        <dsp:cNvSpPr/>
      </dsp:nvSpPr>
      <dsp:spPr>
        <a:xfrm>
          <a:off x="0" y="2361447"/>
          <a:ext cx="82296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US" sz="1200" kern="1200" baseline="0" dirty="0" err="1"/>
            <a:t>browserName</a:t>
          </a:r>
          <a:r>
            <a:rPr lang="en-US" sz="1200" kern="1200" baseline="0" dirty="0"/>
            <a:t>=</a:t>
          </a:r>
          <a:r>
            <a:rPr lang="en-US" sz="1200" kern="1200" baseline="0" dirty="0" err="1"/>
            <a:t>firefox</a:t>
          </a:r>
          <a:r>
            <a:rPr lang="en-US" sz="1200" kern="1200" baseline="0" dirty="0"/>
            <a:t>, version=</a:t>
          </a:r>
          <a:r>
            <a:rPr lang="ru-RU" sz="1200" kern="1200" baseline="0" dirty="0"/>
            <a:t>21</a:t>
          </a:r>
          <a:r>
            <a:rPr lang="en-US" sz="1200" kern="1200" baseline="0" dirty="0"/>
            <a:t>.0, </a:t>
          </a:r>
          <a:r>
            <a:rPr lang="en-US" sz="1200" b="0" kern="1200" baseline="0" dirty="0" err="1"/>
            <a:t>maxInstances</a:t>
          </a:r>
          <a:r>
            <a:rPr lang="en-US" sz="1200" b="0" kern="1200" baseline="0" dirty="0"/>
            <a:t>=7</a:t>
          </a:r>
          <a:r>
            <a:rPr lang="en-US" sz="1200" kern="1200" baseline="0" dirty="0"/>
            <a:t>, platform=WINDOWS</a:t>
          </a:r>
          <a:endParaRPr lang="en-US" sz="1200" kern="1200" dirty="0"/>
        </a:p>
      </dsp:txBody>
      <dsp:txXfrm>
        <a:off x="0" y="2361447"/>
        <a:ext cx="8229600" cy="264960"/>
      </dsp:txXfrm>
    </dsp:sp>
    <dsp:sp modelId="{DB7A8BA4-0C68-4CF1-9FC2-5B7075E647DD}">
      <dsp:nvSpPr>
        <dsp:cNvPr id="0" name=""/>
        <dsp:cNvSpPr/>
      </dsp:nvSpPr>
      <dsp:spPr>
        <a:xfrm>
          <a:off x="0" y="2626407"/>
          <a:ext cx="8229600" cy="37440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err="1"/>
            <a:t>maxSession</a:t>
          </a:r>
          <a:endParaRPr lang="en-US" sz="1600" kern="1200" dirty="0"/>
        </a:p>
      </dsp:txBody>
      <dsp:txXfrm>
        <a:off x="18277" y="2644684"/>
        <a:ext cx="8193046" cy="337846"/>
      </dsp:txXfrm>
    </dsp:sp>
    <dsp:sp modelId="{5822EDFF-01CA-4EED-9597-EFBE159F98A0}">
      <dsp:nvSpPr>
        <dsp:cNvPr id="0" name=""/>
        <dsp:cNvSpPr/>
      </dsp:nvSpPr>
      <dsp:spPr>
        <a:xfrm>
          <a:off x="0" y="3000807"/>
          <a:ext cx="82296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US" sz="1200" kern="1200" dirty="0"/>
            <a:t>number of parallel tests on node (5 by default)</a:t>
          </a:r>
        </a:p>
      </dsp:txBody>
      <dsp:txXfrm>
        <a:off x="0" y="3000807"/>
        <a:ext cx="8229600" cy="264960"/>
      </dsp:txXfrm>
    </dsp:sp>
    <dsp:sp modelId="{FD436A57-21A1-4FBD-A265-515D4B4EBF91}">
      <dsp:nvSpPr>
        <dsp:cNvPr id="0" name=""/>
        <dsp:cNvSpPr/>
      </dsp:nvSpPr>
      <dsp:spPr>
        <a:xfrm>
          <a:off x="0" y="3265767"/>
          <a:ext cx="8229600" cy="37440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err="1"/>
            <a:t>nodeTimeout</a:t>
          </a:r>
          <a:endParaRPr lang="en-US" sz="1600" kern="1200" dirty="0"/>
        </a:p>
      </dsp:txBody>
      <dsp:txXfrm>
        <a:off x="18277" y="3284044"/>
        <a:ext cx="8193046" cy="337846"/>
      </dsp:txXfrm>
    </dsp:sp>
    <dsp:sp modelId="{B49DDD4B-2CF4-457F-872A-DA8FF43813AD}">
      <dsp:nvSpPr>
        <dsp:cNvPr id="0" name=""/>
        <dsp:cNvSpPr/>
      </dsp:nvSpPr>
      <dsp:spPr>
        <a:xfrm>
          <a:off x="0" y="3640167"/>
          <a:ext cx="82296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US" sz="1200" kern="1200" dirty="0"/>
            <a:t>30</a:t>
          </a:r>
          <a:r>
            <a:rPr lang="ru-RU" sz="1200" kern="1200" dirty="0"/>
            <a:t> </a:t>
          </a:r>
          <a:r>
            <a:rPr lang="en-US" sz="1200" kern="1200" dirty="0"/>
            <a:t>s by </a:t>
          </a:r>
          <a:r>
            <a:rPr lang="en-US" sz="1200" kern="1200" dirty="0" err="1"/>
            <a:t>defaul</a:t>
          </a:r>
          <a:r>
            <a:rPr lang="ru-RU" sz="1200" kern="1200" dirty="0"/>
            <a:t>t, 0 – </a:t>
          </a:r>
          <a:r>
            <a:rPr lang="en-US" sz="1200" kern="1200" dirty="0"/>
            <a:t>disable option</a:t>
          </a:r>
        </a:p>
      </dsp:txBody>
      <dsp:txXfrm>
        <a:off x="0" y="3640167"/>
        <a:ext cx="8229600" cy="2649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3/7/2023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3/7/2023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3325891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AE90029-A909-AD4E-9775-A0D64990AD22}" type="slidenum">
              <a:rPr lang="en-US" smtClean="0"/>
              <a:t>12</a:t>
            </a:fld>
            <a:endParaRPr lang="en-US"/>
          </a:p>
        </p:txBody>
      </p:sp>
    </p:spTree>
    <p:extLst>
      <p:ext uri="{BB962C8B-B14F-4D97-AF65-F5344CB8AC3E}">
        <p14:creationId xmlns:p14="http://schemas.microsoft.com/office/powerpoint/2010/main" val="3742396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1399843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3859239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AE90029-A909-AD4E-9775-A0D64990AD22}" type="slidenum">
              <a:rPr lang="en-US" smtClean="0"/>
              <a:t>15</a:t>
            </a:fld>
            <a:endParaRPr lang="en-US"/>
          </a:p>
        </p:txBody>
      </p:sp>
    </p:spTree>
    <p:extLst>
      <p:ext uri="{BB962C8B-B14F-4D97-AF65-F5344CB8AC3E}">
        <p14:creationId xmlns:p14="http://schemas.microsoft.com/office/powerpoint/2010/main" val="3056486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1816640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18</a:t>
            </a:fld>
            <a:endParaRPr lang="en-US"/>
          </a:p>
        </p:txBody>
      </p:sp>
    </p:spTree>
    <p:extLst>
      <p:ext uri="{BB962C8B-B14F-4D97-AF65-F5344CB8AC3E}">
        <p14:creationId xmlns:p14="http://schemas.microsoft.com/office/powerpoint/2010/main" val="2211229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2959363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20</a:t>
            </a:fld>
            <a:endParaRPr lang="en-US"/>
          </a:p>
        </p:txBody>
      </p:sp>
    </p:spTree>
    <p:extLst>
      <p:ext uri="{BB962C8B-B14F-4D97-AF65-F5344CB8AC3E}">
        <p14:creationId xmlns:p14="http://schemas.microsoft.com/office/powerpoint/2010/main" val="4083706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21</a:t>
            </a:fld>
            <a:endParaRPr lang="en-US"/>
          </a:p>
        </p:txBody>
      </p:sp>
    </p:spTree>
    <p:extLst>
      <p:ext uri="{BB962C8B-B14F-4D97-AF65-F5344CB8AC3E}">
        <p14:creationId xmlns:p14="http://schemas.microsoft.com/office/powerpoint/2010/main" val="644535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22</a:t>
            </a:fld>
            <a:endParaRPr lang="en-US"/>
          </a:p>
        </p:txBody>
      </p:sp>
    </p:spTree>
    <p:extLst>
      <p:ext uri="{BB962C8B-B14F-4D97-AF65-F5344CB8AC3E}">
        <p14:creationId xmlns:p14="http://schemas.microsoft.com/office/powerpoint/2010/main" val="4276520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sz="9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2841135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23</a:t>
            </a:fld>
            <a:endParaRPr lang="en-US"/>
          </a:p>
        </p:txBody>
      </p:sp>
    </p:spTree>
    <p:extLst>
      <p:ext uri="{BB962C8B-B14F-4D97-AF65-F5344CB8AC3E}">
        <p14:creationId xmlns:p14="http://schemas.microsoft.com/office/powerpoint/2010/main" val="5636180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24</a:t>
            </a:fld>
            <a:endParaRPr lang="en-US"/>
          </a:p>
        </p:txBody>
      </p:sp>
    </p:spTree>
    <p:extLst>
      <p:ext uri="{BB962C8B-B14F-4D97-AF65-F5344CB8AC3E}">
        <p14:creationId xmlns:p14="http://schemas.microsoft.com/office/powerpoint/2010/main" val="1362811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t>26</a:t>
            </a:fld>
            <a:endParaRPr lang="en-US"/>
          </a:p>
        </p:txBody>
      </p:sp>
    </p:spTree>
    <p:extLst>
      <p:ext uri="{BB962C8B-B14F-4D97-AF65-F5344CB8AC3E}">
        <p14:creationId xmlns:p14="http://schemas.microsoft.com/office/powerpoint/2010/main" val="3255813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28</a:t>
            </a:fld>
            <a:endParaRPr lang="en-US"/>
          </a:p>
        </p:txBody>
      </p:sp>
    </p:spTree>
    <p:extLst>
      <p:ext uri="{BB962C8B-B14F-4D97-AF65-F5344CB8AC3E}">
        <p14:creationId xmlns:p14="http://schemas.microsoft.com/office/powerpoint/2010/main" val="922551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https://github.com/SeleniumHQ/selenium/wiki/DesiredCapabilities</a:t>
            </a:r>
          </a:p>
        </p:txBody>
      </p:sp>
      <p:sp>
        <p:nvSpPr>
          <p:cNvPr id="4" name="Slide Number Placeholder 3"/>
          <p:cNvSpPr>
            <a:spLocks noGrp="1"/>
          </p:cNvSpPr>
          <p:nvPr>
            <p:ph type="sldNum" sz="quarter" idx="10"/>
          </p:nvPr>
        </p:nvSpPr>
        <p:spPr/>
        <p:txBody>
          <a:bodyPr/>
          <a:lstStyle/>
          <a:p>
            <a:fld id="{7AE90029-A909-AD4E-9775-A0D64990AD22}" type="slidenum">
              <a:rPr lang="en-US" smtClean="0"/>
              <a:t>29</a:t>
            </a:fld>
            <a:endParaRPr lang="en-US"/>
          </a:p>
        </p:txBody>
      </p:sp>
    </p:spTree>
    <p:extLst>
      <p:ext uri="{BB962C8B-B14F-4D97-AF65-F5344CB8AC3E}">
        <p14:creationId xmlns:p14="http://schemas.microsoft.com/office/powerpoint/2010/main" val="1299035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30</a:t>
            </a:fld>
            <a:endParaRPr lang="en-US"/>
          </a:p>
        </p:txBody>
      </p:sp>
    </p:spTree>
    <p:extLst>
      <p:ext uri="{BB962C8B-B14F-4D97-AF65-F5344CB8AC3E}">
        <p14:creationId xmlns:p14="http://schemas.microsoft.com/office/powerpoint/2010/main" val="10336893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31</a:t>
            </a:fld>
            <a:endParaRPr lang="en-US"/>
          </a:p>
        </p:txBody>
      </p:sp>
    </p:spTree>
    <p:extLst>
      <p:ext uri="{BB962C8B-B14F-4D97-AF65-F5344CB8AC3E}">
        <p14:creationId xmlns:p14="http://schemas.microsoft.com/office/powerpoint/2010/main" val="34248593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32</a:t>
            </a:fld>
            <a:endParaRPr lang="en-US"/>
          </a:p>
        </p:txBody>
      </p:sp>
    </p:spTree>
    <p:extLst>
      <p:ext uri="{BB962C8B-B14F-4D97-AF65-F5344CB8AC3E}">
        <p14:creationId xmlns:p14="http://schemas.microsoft.com/office/powerpoint/2010/main" val="3723769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aseline="0" dirty="0"/>
          </a:p>
        </p:txBody>
      </p:sp>
      <p:sp>
        <p:nvSpPr>
          <p:cNvPr id="4" name="Номер слайда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3162645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13763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2768581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3430889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368913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3802444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4004145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a:t>Click to add title</a:t>
            </a:r>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ADD SUBTITLE</a:t>
            </a:r>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a:t>MONTH DATE, YEAR</a:t>
            </a:r>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a:t>logo</a:t>
            </a:r>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lor Background Slide">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5000"/>
              </a:lnSpc>
            </a:pPr>
            <a:endParaRPr lang="en-US" sz="1050" dirty="0"/>
          </a:p>
        </p:txBody>
      </p:sp>
      <p:sp>
        <p:nvSpPr>
          <p:cNvPr id="6" name="Text Placeholder 2"/>
          <p:cNvSpPr>
            <a:spLocks noGrp="1"/>
          </p:cNvSpPr>
          <p:nvPr>
            <p:ph idx="1" hasCustomPrompt="1"/>
          </p:nvPr>
        </p:nvSpPr>
        <p:spPr>
          <a:xfrm>
            <a:off x="626531" y="2398060"/>
            <a:ext cx="7574494" cy="2191404"/>
          </a:xfrm>
          <a:prstGeom prst="rect">
            <a:avLst/>
          </a:prstGeom>
        </p:spPr>
        <p:txBody>
          <a:bodyPr vert="horz" lIns="91440" tIns="45720" rIns="91440" bIns="45720" rtlCol="0">
            <a:noAutofit/>
          </a:bodyPr>
          <a:lstStyle>
            <a:lvl1pPr marL="0" indent="0">
              <a:lnSpc>
                <a:spcPct val="85000"/>
              </a:lnSpc>
              <a:spcBef>
                <a:spcPts val="0"/>
              </a:spcBef>
              <a:buFontTx/>
              <a:buNone/>
              <a:defRPr sz="2850">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dirty="0"/>
              <a:t>CLICK TO ADD HEADLINE</a:t>
            </a:r>
          </a:p>
        </p:txBody>
      </p:sp>
      <p:pic>
        <p:nvPicPr>
          <p:cNvPr id="10" name="Picture 9"/>
          <p:cNvPicPr>
            <a:picLocks noChangeAspect="1"/>
          </p:cNvPicPr>
          <p:nvPr userDrawn="1"/>
        </p:nvPicPr>
        <p:blipFill>
          <a:blip r:embed="rId2">
            <a:alphaModFix amt="25000"/>
          </a:blip>
          <a:stretch>
            <a:fillRect/>
          </a:stretch>
        </p:blipFill>
        <p:spPr>
          <a:xfrm>
            <a:off x="-1642264" y="0"/>
            <a:ext cx="12428528" cy="5410200"/>
          </a:xfrm>
          <a:prstGeom prst="rect">
            <a:avLst/>
          </a:prstGeom>
        </p:spPr>
      </p:pic>
    </p:spTree>
    <p:extLst>
      <p:ext uri="{BB962C8B-B14F-4D97-AF65-F5344CB8AC3E}">
        <p14:creationId xmlns:p14="http://schemas.microsoft.com/office/powerpoint/2010/main" val="175671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a:t>Background Image</a:t>
            </a:r>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a:t>CLICK TO ADD SUBTITLE</a:t>
            </a:r>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a:t>MONTH DATE, YEAR</a:t>
            </a:r>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352473" y="1078992"/>
            <a:ext cx="8339328" cy="338328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Tree>
    <p:extLst>
      <p:ext uri="{BB962C8B-B14F-4D97-AF65-F5344CB8AC3E}">
        <p14:creationId xmlns:p14="http://schemas.microsoft.com/office/powerpoint/2010/main" val="402427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117709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ection Title (No Imag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3368" y="-11545"/>
            <a:ext cx="6898105" cy="5173578"/>
          </a:xfrm>
          <a:prstGeom prst="rect">
            <a:avLst/>
          </a:prstGeom>
        </p:spPr>
      </p:pic>
      <p:pic>
        <p:nvPicPr>
          <p:cNvPr id="16" name="Picture Placeholder 6" descr="Pattern_ppt.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858001" y="-11545"/>
            <a:ext cx="2338293" cy="5173578"/>
          </a:xfrm>
          <a:prstGeom prst="rect">
            <a:avLst/>
          </a:prstGeom>
        </p:spPr>
      </p:pic>
      <p:sp>
        <p:nvSpPr>
          <p:cNvPr id="7" name="Text Placeholder 12"/>
          <p:cNvSpPr>
            <a:spLocks noGrp="1"/>
          </p:cNvSpPr>
          <p:nvPr>
            <p:ph type="body" sz="quarter" idx="13" hasCustomPrompt="1"/>
          </p:nvPr>
        </p:nvSpPr>
        <p:spPr>
          <a:xfrm>
            <a:off x="872404" y="3947727"/>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And Line 3 Here</a:t>
            </a:r>
          </a:p>
        </p:txBody>
      </p:sp>
      <p:sp>
        <p:nvSpPr>
          <p:cNvPr id="13" name="Text Placeholder 12"/>
          <p:cNvSpPr>
            <a:spLocks noGrp="1"/>
          </p:cNvSpPr>
          <p:nvPr>
            <p:ph type="body" sz="quarter" idx="11" hasCustomPrompt="1"/>
          </p:nvPr>
        </p:nvSpPr>
        <p:spPr>
          <a:xfrm>
            <a:off x="872404" y="3394370"/>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Line 2 Here</a:t>
            </a:r>
          </a:p>
        </p:txBody>
      </p:sp>
      <p:sp>
        <p:nvSpPr>
          <p:cNvPr id="2" name="Title 1"/>
          <p:cNvSpPr>
            <a:spLocks noGrp="1"/>
          </p:cNvSpPr>
          <p:nvPr>
            <p:ph type="title" hasCustomPrompt="1"/>
          </p:nvPr>
        </p:nvSpPr>
        <p:spPr>
          <a:xfrm>
            <a:off x="872404" y="2869953"/>
            <a:ext cx="5285757" cy="647100"/>
          </a:xfrm>
          <a:prstGeom prst="rect">
            <a:avLst/>
          </a:prstGeom>
          <a:solidFill>
            <a:srgbClr val="2FC2D9"/>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a:t>Type line 1 here</a:t>
            </a:r>
          </a:p>
        </p:txBody>
      </p:sp>
      <p:sp>
        <p:nvSpPr>
          <p:cNvPr id="8" name="Text Placeholder 13"/>
          <p:cNvSpPr txBox="1">
            <a:spLocks/>
          </p:cNvSpPr>
          <p:nvPr userDrawn="1"/>
        </p:nvSpPr>
        <p:spPr>
          <a:xfrm>
            <a:off x="781354" y="2496458"/>
            <a:ext cx="6488113" cy="692498"/>
          </a:xfrm>
          <a:prstGeom prst="rect">
            <a:avLst/>
          </a:prstGeom>
        </p:spPr>
        <p:txBody>
          <a:bodyPr lIns="68580" tIns="34290" rIns="68580" bIns="34290"/>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500" dirty="0"/>
          </a:p>
        </p:txBody>
      </p:sp>
      <p:sp>
        <p:nvSpPr>
          <p:cNvPr id="15" name="Text Placeholder 14"/>
          <p:cNvSpPr>
            <a:spLocks noGrp="1"/>
          </p:cNvSpPr>
          <p:nvPr>
            <p:ph type="body" sz="quarter" idx="14" hasCustomPrompt="1"/>
          </p:nvPr>
        </p:nvSpPr>
        <p:spPr>
          <a:xfrm>
            <a:off x="866628" y="2457127"/>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a:t>OPTIONAL EYEBROW HEADER HERE</a:t>
            </a:r>
          </a:p>
        </p:txBody>
      </p:sp>
    </p:spTree>
    <p:extLst>
      <p:ext uri="{BB962C8B-B14F-4D97-AF65-F5344CB8AC3E}">
        <p14:creationId xmlns:p14="http://schemas.microsoft.com/office/powerpoint/2010/main" val="3666993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Map Background">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lnSpc>
                <a:spcPct val="85000"/>
              </a:lnSpc>
            </a:pPr>
            <a:endParaRPr lang="en-US" sz="1400" dirty="0"/>
          </a:p>
        </p:txBody>
      </p:sp>
      <p:sp>
        <p:nvSpPr>
          <p:cNvPr id="6" name="Text Placeholder 2"/>
          <p:cNvSpPr>
            <a:spLocks noGrp="1"/>
          </p:cNvSpPr>
          <p:nvPr>
            <p:ph idx="1" hasCustomPrompt="1"/>
          </p:nvPr>
        </p:nvSpPr>
        <p:spPr>
          <a:xfrm>
            <a:off x="626532" y="2398060"/>
            <a:ext cx="7574494" cy="2191404"/>
          </a:xfrm>
          <a:prstGeom prst="rect">
            <a:avLst/>
          </a:prstGeom>
        </p:spPr>
        <p:txBody>
          <a:bodyPr vert="horz" lIns="68580" tIns="34290" rIns="68580" bIns="34290" rtlCol="0">
            <a:noAutofit/>
          </a:bodyPr>
          <a:lstStyle>
            <a:lvl1pPr marL="0" indent="0">
              <a:lnSpc>
                <a:spcPct val="85000"/>
              </a:lnSpc>
              <a:spcBef>
                <a:spcPts val="0"/>
              </a:spcBef>
              <a:buFontTx/>
              <a:buNone/>
              <a:defRPr sz="3400">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dirty="0"/>
              <a:t>CLICK TO ADD HEADLINE</a:t>
            </a:r>
          </a:p>
        </p:txBody>
      </p:sp>
      <p:pic>
        <p:nvPicPr>
          <p:cNvPr id="4" name="Picture 3"/>
          <p:cNvPicPr>
            <a:picLocks noChangeAspect="1"/>
          </p:cNvPicPr>
          <p:nvPr userDrawn="1"/>
        </p:nvPicPr>
        <p:blipFill>
          <a:blip r:embed="rId2">
            <a:alphaModFix amt="25000"/>
          </a:blip>
          <a:stretch>
            <a:fillRect/>
          </a:stretch>
        </p:blipFill>
        <p:spPr>
          <a:xfrm>
            <a:off x="-238103" y="-141032"/>
            <a:ext cx="9627732" cy="5588000"/>
          </a:xfrm>
          <a:prstGeom prst="rect">
            <a:avLst/>
          </a:prstGeom>
        </p:spPr>
      </p:pic>
    </p:spTree>
    <p:extLst>
      <p:ext uri="{BB962C8B-B14F-4D97-AF65-F5344CB8AC3E}">
        <p14:creationId xmlns:p14="http://schemas.microsoft.com/office/powerpoint/2010/main" val="2050748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754562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a:solidFill>
                  <a:schemeClr val="accent1"/>
                </a:solidFill>
                <a:latin typeface="Trebuchet MS"/>
                <a:cs typeface="Trebuchet MS"/>
              </a:rPr>
              <a:t>CONFIDENTIAL</a:t>
            </a: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1" r:id="rId4"/>
    <p:sldLayoutId id="2147483753" r:id="rId5"/>
    <p:sldLayoutId id="2147483757" r:id="rId6"/>
    <p:sldLayoutId id="2147483762" r:id="rId7"/>
    <p:sldLayoutId id="2147483711" r:id="rId8"/>
    <p:sldLayoutId id="2147483749" r:id="rId9"/>
    <p:sldLayoutId id="2147483767" r:id="rId10"/>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www.seleniumhq.org/download/"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hyperlink" Target="http://localhost:4444/grid/console"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a:stretch>
            <a:fillRect/>
          </a:stretch>
        </p:blipFill>
        <p:spPr/>
      </p:pic>
      <p:sp>
        <p:nvSpPr>
          <p:cNvPr id="3" name="Text Placeholder 2"/>
          <p:cNvSpPr>
            <a:spLocks noGrp="1"/>
          </p:cNvSpPr>
          <p:nvPr>
            <p:ph type="body" sz="quarter" idx="15"/>
          </p:nvPr>
        </p:nvSpPr>
        <p:spPr>
          <a:xfrm>
            <a:off x="627880" y="1606048"/>
            <a:ext cx="6910388" cy="1091068"/>
          </a:xfrm>
        </p:spPr>
        <p:txBody>
          <a:bodyPr/>
          <a:lstStyle/>
          <a:p>
            <a:r>
              <a:rPr lang="en-US" dirty="0"/>
              <a:t>Module 4:</a:t>
            </a:r>
          </a:p>
          <a:p>
            <a:r>
              <a:rPr lang="en-US" dirty="0"/>
              <a:t>Selenium WebDriver</a:t>
            </a:r>
          </a:p>
        </p:txBody>
      </p:sp>
      <p:sp>
        <p:nvSpPr>
          <p:cNvPr id="4" name="Text Placeholder 3"/>
          <p:cNvSpPr>
            <a:spLocks noGrp="1"/>
          </p:cNvSpPr>
          <p:nvPr>
            <p:ph type="body" sz="quarter" idx="16"/>
          </p:nvPr>
        </p:nvSpPr>
        <p:spPr/>
        <p:txBody>
          <a:bodyPr/>
          <a:lstStyle/>
          <a:p>
            <a:r>
              <a:rPr lang="en-US" dirty="0"/>
              <a:t>Selenium WD JS Advanced</a:t>
            </a:r>
          </a:p>
        </p:txBody>
      </p:sp>
      <p:pic>
        <p:nvPicPr>
          <p:cNvPr id="18" name="Picture Placeholder 17" descr="logo_cover_5.png"/>
          <p:cNvPicPr>
            <a:picLocks noGrp="1" noChangeAspect="1"/>
          </p:cNvPicPr>
          <p:nvPr>
            <p:ph type="pic" sz="quarter" idx="19"/>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4216574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a:t>ACTIONS. KEY DOWN. KEY UP.</a:t>
            </a:r>
          </a:p>
        </p:txBody>
      </p:sp>
      <p:sp>
        <p:nvSpPr>
          <p:cNvPr id="4" name="Rectangle 3"/>
          <p:cNvSpPr/>
          <p:nvPr/>
        </p:nvSpPr>
        <p:spPr>
          <a:xfrm>
            <a:off x="0" y="815708"/>
            <a:ext cx="9510873" cy="954107"/>
          </a:xfrm>
          <a:prstGeom prst="rect">
            <a:avLst/>
          </a:prstGeom>
        </p:spPr>
        <p:txBody>
          <a:bodyPr wrap="none">
            <a:spAutoFit/>
          </a:bodyPr>
          <a:lstStyle/>
          <a:p>
            <a:r>
              <a:rPr lang="en-US" b="1" i="1" dirty="0" err="1">
                <a:solidFill>
                  <a:srgbClr val="212121"/>
                </a:solidFill>
                <a:latin typeface="Roboto"/>
              </a:rPr>
              <a:t>keyDown</a:t>
            </a:r>
            <a:r>
              <a:rPr lang="en-US" b="1" i="1" dirty="0">
                <a:solidFill>
                  <a:srgbClr val="212121"/>
                </a:solidFill>
                <a:latin typeface="Roboto"/>
              </a:rPr>
              <a:t>(</a:t>
            </a:r>
            <a:r>
              <a:rPr lang="en-US" b="1" i="1" dirty="0">
                <a:solidFill>
                  <a:srgbClr val="212121"/>
                </a:solidFill>
                <a:latin typeface="Roboto Mono"/>
              </a:rPr>
              <a:t>key</a:t>
            </a:r>
            <a:r>
              <a:rPr lang="en-US" b="1" i="1" dirty="0">
                <a:solidFill>
                  <a:srgbClr val="212121"/>
                </a:solidFill>
                <a:latin typeface="Roboto"/>
              </a:rPr>
              <a:t>) - </a:t>
            </a:r>
            <a:r>
              <a:rPr lang="en-US" dirty="0">
                <a:solidFill>
                  <a:srgbClr val="212121"/>
                </a:solidFill>
                <a:latin typeface="Roboto"/>
              </a:rPr>
              <a:t>performs a modifier key press. The modifier key is not released until </a:t>
            </a:r>
            <a:r>
              <a:rPr lang="en-US" dirty="0" err="1">
                <a:solidFill>
                  <a:srgbClr val="212121"/>
                </a:solidFill>
                <a:latin typeface="Roboto"/>
              </a:rPr>
              <a:t>keyUp</a:t>
            </a:r>
            <a:r>
              <a:rPr lang="en-US" dirty="0">
                <a:solidFill>
                  <a:srgbClr val="212121"/>
                </a:solidFill>
                <a:latin typeface="Roboto"/>
              </a:rPr>
              <a:t> or </a:t>
            </a:r>
            <a:r>
              <a:rPr lang="en-US" dirty="0" err="1">
                <a:solidFill>
                  <a:srgbClr val="212121"/>
                </a:solidFill>
                <a:latin typeface="Roboto"/>
              </a:rPr>
              <a:t>sendKeys</a:t>
            </a:r>
            <a:r>
              <a:rPr lang="en-US" dirty="0">
                <a:solidFill>
                  <a:srgbClr val="212121"/>
                </a:solidFill>
                <a:latin typeface="Roboto"/>
              </a:rPr>
              <a:t> is called. </a:t>
            </a:r>
          </a:p>
          <a:p>
            <a:r>
              <a:rPr lang="en-US" dirty="0">
                <a:solidFill>
                  <a:srgbClr val="212121"/>
                </a:solidFill>
                <a:latin typeface="Roboto"/>
              </a:rPr>
              <a:t>The key press will be targeted at the currently focused element.</a:t>
            </a:r>
          </a:p>
          <a:p>
            <a:endParaRPr lang="en-US" b="1" i="1" dirty="0">
              <a:solidFill>
                <a:srgbClr val="212121"/>
              </a:solidFill>
              <a:latin typeface="Roboto"/>
            </a:endParaRPr>
          </a:p>
          <a:p>
            <a:r>
              <a:rPr lang="en-US" b="1" i="1" dirty="0">
                <a:solidFill>
                  <a:srgbClr val="212121"/>
                </a:solidFill>
                <a:latin typeface="Roboto"/>
              </a:rPr>
              <a:t> </a:t>
            </a:r>
            <a:endParaRPr lang="en-US" b="1" i="1" dirty="0"/>
          </a:p>
        </p:txBody>
      </p:sp>
      <p:sp>
        <p:nvSpPr>
          <p:cNvPr id="10" name="Rectangle 9"/>
          <p:cNvSpPr/>
          <p:nvPr/>
        </p:nvSpPr>
        <p:spPr>
          <a:xfrm>
            <a:off x="-1" y="1352236"/>
            <a:ext cx="8948615" cy="738664"/>
          </a:xfrm>
          <a:prstGeom prst="rect">
            <a:avLst/>
          </a:prstGeom>
        </p:spPr>
        <p:txBody>
          <a:bodyPr wrap="square">
            <a:spAutoFit/>
          </a:bodyPr>
          <a:lstStyle/>
          <a:p>
            <a:r>
              <a:rPr lang="en-US" b="1" dirty="0"/>
              <a:t>Parameters</a:t>
            </a:r>
            <a:r>
              <a:rPr lang="en-US" dirty="0"/>
              <a:t>:	</a:t>
            </a:r>
          </a:p>
          <a:p>
            <a:r>
              <a:rPr lang="en-US" b="1" dirty="0"/>
              <a:t>Key</a:t>
            </a:r>
          </a:p>
          <a:p>
            <a:r>
              <a:rPr lang="en-US" dirty="0"/>
              <a:t>The modifier key to push. Must be one of {ALT, CONTROL, SHIFT, COMMAND, META}.</a:t>
            </a:r>
          </a:p>
        </p:txBody>
      </p:sp>
      <p:sp>
        <p:nvSpPr>
          <p:cNvPr id="11" name="Rectangle 10"/>
          <p:cNvSpPr/>
          <p:nvPr/>
        </p:nvSpPr>
        <p:spPr>
          <a:xfrm>
            <a:off x="0" y="2268646"/>
            <a:ext cx="8625631" cy="307777"/>
          </a:xfrm>
          <a:prstGeom prst="rect">
            <a:avLst/>
          </a:prstGeom>
        </p:spPr>
        <p:txBody>
          <a:bodyPr wrap="none">
            <a:spAutoFit/>
          </a:bodyPr>
          <a:lstStyle/>
          <a:p>
            <a:r>
              <a:rPr lang="en-US" b="1" i="1" dirty="0" err="1">
                <a:solidFill>
                  <a:srgbClr val="212121"/>
                </a:solidFill>
                <a:latin typeface="Roboto"/>
              </a:rPr>
              <a:t>keyUp</a:t>
            </a:r>
            <a:r>
              <a:rPr lang="en-US" b="1" i="1" dirty="0">
                <a:solidFill>
                  <a:srgbClr val="212121"/>
                </a:solidFill>
                <a:latin typeface="Roboto"/>
              </a:rPr>
              <a:t>(</a:t>
            </a:r>
            <a:r>
              <a:rPr lang="en-US" b="1" i="1" dirty="0">
                <a:solidFill>
                  <a:srgbClr val="212121"/>
                </a:solidFill>
                <a:latin typeface="Roboto Mono"/>
              </a:rPr>
              <a:t>key</a:t>
            </a:r>
            <a:r>
              <a:rPr lang="en-US" b="1" i="1" dirty="0">
                <a:solidFill>
                  <a:srgbClr val="212121"/>
                </a:solidFill>
                <a:latin typeface="Roboto"/>
              </a:rPr>
              <a:t>) - </a:t>
            </a:r>
            <a:r>
              <a:rPr lang="en-US" dirty="0"/>
              <a:t>performs a modifier key release. The release is targeted at the currently focused element.</a:t>
            </a:r>
            <a:endParaRPr lang="en-US" b="1" i="1" dirty="0"/>
          </a:p>
        </p:txBody>
      </p:sp>
      <p:sp>
        <p:nvSpPr>
          <p:cNvPr id="13" name="Rectangle 12"/>
          <p:cNvSpPr/>
          <p:nvPr/>
        </p:nvSpPr>
        <p:spPr>
          <a:xfrm>
            <a:off x="0" y="2576423"/>
            <a:ext cx="9144000" cy="954107"/>
          </a:xfrm>
          <a:prstGeom prst="rect">
            <a:avLst/>
          </a:prstGeom>
        </p:spPr>
        <p:txBody>
          <a:bodyPr wrap="square">
            <a:spAutoFit/>
          </a:bodyPr>
          <a:lstStyle/>
          <a:p>
            <a:endParaRPr lang="en-US" dirty="0"/>
          </a:p>
          <a:p>
            <a:r>
              <a:rPr lang="en-US" b="1" dirty="0"/>
              <a:t>Parameters:</a:t>
            </a:r>
            <a:r>
              <a:rPr lang="en-US" dirty="0"/>
              <a:t>	</a:t>
            </a:r>
          </a:p>
          <a:p>
            <a:r>
              <a:rPr lang="en-US" b="1" dirty="0"/>
              <a:t>Key</a:t>
            </a:r>
          </a:p>
          <a:p>
            <a:r>
              <a:rPr lang="en-US" dirty="0"/>
              <a:t>The modifier key to release. Must be one of {ALT, CONTROL, SHIFT, COMMAND, META}.</a:t>
            </a:r>
          </a:p>
        </p:txBody>
      </p:sp>
      <p:sp>
        <p:nvSpPr>
          <p:cNvPr id="14" name="TextBox 13"/>
          <p:cNvSpPr txBox="1"/>
          <p:nvPr/>
        </p:nvSpPr>
        <p:spPr>
          <a:xfrm>
            <a:off x="0" y="3530530"/>
            <a:ext cx="1578707" cy="307777"/>
          </a:xfrm>
          <a:prstGeom prst="rect">
            <a:avLst/>
          </a:prstGeom>
          <a:noFill/>
        </p:spPr>
        <p:txBody>
          <a:bodyPr wrap="square" rtlCol="0">
            <a:spAutoFit/>
          </a:bodyPr>
          <a:lstStyle/>
          <a:p>
            <a:r>
              <a:rPr lang="en-US" b="1" dirty="0"/>
              <a:t>Examples:</a:t>
            </a:r>
          </a:p>
        </p:txBody>
      </p:sp>
      <p:sp>
        <p:nvSpPr>
          <p:cNvPr id="16" name="Rectangle 3"/>
          <p:cNvSpPr>
            <a:spLocks noChangeArrowheads="1"/>
          </p:cNvSpPr>
          <p:nvPr/>
        </p:nvSpPr>
        <p:spPr bwMode="auto">
          <a:xfrm>
            <a:off x="0" y="3995981"/>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driver</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actions</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keyDown</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Key</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SHIFT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click</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(element1).</a:t>
            </a:r>
            <a:r>
              <a:rPr kumimoji="0" lang="en-US" altLang="en-US" sz="9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click</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(element2).</a:t>
            </a:r>
            <a:r>
              <a:rPr kumimoji="0" lang="en-US" altLang="en-US" sz="9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dragAndDrop</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(element3, element4).</a:t>
            </a:r>
            <a:r>
              <a:rPr kumimoji="0" lang="en-US" altLang="en-US" sz="9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keyUp</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Key</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SHIFT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perform</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3292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a:t>ACTIONS. MOUSE DOWN.</a:t>
            </a:r>
          </a:p>
        </p:txBody>
      </p:sp>
      <p:sp>
        <p:nvSpPr>
          <p:cNvPr id="3" name="Rectangle 2"/>
          <p:cNvSpPr/>
          <p:nvPr/>
        </p:nvSpPr>
        <p:spPr>
          <a:xfrm>
            <a:off x="104238" y="800078"/>
            <a:ext cx="8262198" cy="738664"/>
          </a:xfrm>
          <a:prstGeom prst="rect">
            <a:avLst/>
          </a:prstGeom>
        </p:spPr>
        <p:txBody>
          <a:bodyPr wrap="none">
            <a:spAutoFit/>
          </a:bodyPr>
          <a:lstStyle/>
          <a:p>
            <a:r>
              <a:rPr lang="en-US" b="1" i="1" dirty="0" err="1">
                <a:solidFill>
                  <a:srgbClr val="212121"/>
                </a:solidFill>
                <a:latin typeface="Roboto"/>
              </a:rPr>
              <a:t>mouseDown</a:t>
            </a:r>
            <a:r>
              <a:rPr lang="en-US" b="1" i="1" dirty="0">
                <a:solidFill>
                  <a:srgbClr val="212121"/>
                </a:solidFill>
                <a:latin typeface="Roboto"/>
              </a:rPr>
              <a:t>(</a:t>
            </a:r>
            <a:r>
              <a:rPr lang="en-US" b="1" i="1" dirty="0" err="1">
                <a:solidFill>
                  <a:srgbClr val="212121"/>
                </a:solidFill>
                <a:latin typeface="Roboto Mono"/>
              </a:rPr>
              <a:t>opt_elementOrButton</a:t>
            </a:r>
            <a:r>
              <a:rPr lang="en-US" b="1" i="1" dirty="0">
                <a:solidFill>
                  <a:srgbClr val="212121"/>
                </a:solidFill>
                <a:latin typeface="Roboto"/>
              </a:rPr>
              <a:t>, </a:t>
            </a:r>
            <a:r>
              <a:rPr lang="en-US" b="1" i="1" dirty="0" err="1">
                <a:solidFill>
                  <a:srgbClr val="212121"/>
                </a:solidFill>
                <a:latin typeface="Roboto Mono"/>
              </a:rPr>
              <a:t>opt_button</a:t>
            </a:r>
            <a:r>
              <a:rPr lang="en-US" b="1" i="1" dirty="0">
                <a:solidFill>
                  <a:srgbClr val="212121"/>
                </a:solidFill>
                <a:latin typeface="Roboto"/>
              </a:rPr>
              <a:t>) </a:t>
            </a:r>
            <a:r>
              <a:rPr lang="en-US" dirty="0">
                <a:solidFill>
                  <a:srgbClr val="212121"/>
                </a:solidFill>
                <a:latin typeface="Roboto"/>
              </a:rPr>
              <a:t>- presses a mouse button. </a:t>
            </a:r>
          </a:p>
          <a:p>
            <a:r>
              <a:rPr lang="en-US" dirty="0">
                <a:solidFill>
                  <a:srgbClr val="212121"/>
                </a:solidFill>
                <a:latin typeface="Roboto"/>
              </a:rPr>
              <a:t>The mouse button will not be released until </a:t>
            </a:r>
            <a:r>
              <a:rPr lang="en-US" dirty="0" err="1">
                <a:solidFill>
                  <a:srgbClr val="212121"/>
                </a:solidFill>
                <a:latin typeface="Roboto"/>
              </a:rPr>
              <a:t>mouseUp</a:t>
            </a:r>
            <a:r>
              <a:rPr lang="en-US" dirty="0">
                <a:solidFill>
                  <a:srgbClr val="212121"/>
                </a:solidFill>
                <a:latin typeface="Roboto"/>
              </a:rPr>
              <a:t> is called, regardless of whether that call is made</a:t>
            </a:r>
          </a:p>
          <a:p>
            <a:r>
              <a:rPr lang="en-US" dirty="0">
                <a:solidFill>
                  <a:srgbClr val="212121"/>
                </a:solidFill>
                <a:latin typeface="Roboto"/>
              </a:rPr>
              <a:t> in this sequence or another.  </a:t>
            </a:r>
            <a:endParaRPr lang="en-US" dirty="0"/>
          </a:p>
        </p:txBody>
      </p:sp>
      <p:sp>
        <p:nvSpPr>
          <p:cNvPr id="7" name="Rectangle 6"/>
          <p:cNvSpPr/>
          <p:nvPr/>
        </p:nvSpPr>
        <p:spPr>
          <a:xfrm>
            <a:off x="104238" y="1538742"/>
            <a:ext cx="8906900" cy="307777"/>
          </a:xfrm>
          <a:prstGeom prst="rect">
            <a:avLst/>
          </a:prstGeom>
        </p:spPr>
        <p:txBody>
          <a:bodyPr wrap="square">
            <a:spAutoFit/>
          </a:bodyPr>
          <a:lstStyle/>
          <a:p>
            <a:r>
              <a:rPr lang="en-US" dirty="0">
                <a:solidFill>
                  <a:srgbClr val="212121"/>
                </a:solidFill>
                <a:latin typeface="Roboto"/>
              </a:rPr>
              <a:t>If an element is provided, the mouse will first be moved to the center of that element. This is equivalent to:</a:t>
            </a:r>
            <a:endParaRPr lang="en-US" dirty="0"/>
          </a:p>
        </p:txBody>
      </p:sp>
      <p:sp>
        <p:nvSpPr>
          <p:cNvPr id="9" name="Rectangle 8"/>
          <p:cNvSpPr/>
          <p:nvPr/>
        </p:nvSpPr>
        <p:spPr>
          <a:xfrm>
            <a:off x="2499544" y="1784816"/>
            <a:ext cx="4060727" cy="307777"/>
          </a:xfrm>
          <a:prstGeom prst="rect">
            <a:avLst/>
          </a:prstGeom>
        </p:spPr>
        <p:txBody>
          <a:bodyPr wrap="none">
            <a:spAutoFit/>
          </a:bodyPr>
          <a:lstStyle/>
          <a:p>
            <a:r>
              <a:rPr lang="en-US" dirty="0" err="1">
                <a:latin typeface="Consolas" panose="020B0609020204030204" pitchFamily="49" charset="0"/>
              </a:rPr>
              <a:t>sequence.mouseMove</a:t>
            </a:r>
            <a:r>
              <a:rPr lang="en-US" dirty="0">
                <a:latin typeface="Consolas" panose="020B0609020204030204" pitchFamily="49" charset="0"/>
              </a:rPr>
              <a:t>(element).</a:t>
            </a:r>
            <a:r>
              <a:rPr lang="en-US" dirty="0" err="1">
                <a:latin typeface="Consolas" panose="020B0609020204030204" pitchFamily="49" charset="0"/>
              </a:rPr>
              <a:t>mouseDown</a:t>
            </a:r>
            <a:r>
              <a:rPr lang="en-US" dirty="0">
                <a:latin typeface="Consolas" panose="020B0609020204030204" pitchFamily="49" charset="0"/>
              </a:rPr>
              <a:t>()</a:t>
            </a:r>
          </a:p>
        </p:txBody>
      </p:sp>
      <p:sp>
        <p:nvSpPr>
          <p:cNvPr id="12" name="Rectangle 11"/>
          <p:cNvSpPr/>
          <p:nvPr/>
        </p:nvSpPr>
        <p:spPr>
          <a:xfrm>
            <a:off x="104238" y="2092593"/>
            <a:ext cx="8906900" cy="2462213"/>
          </a:xfrm>
          <a:prstGeom prst="rect">
            <a:avLst/>
          </a:prstGeom>
        </p:spPr>
        <p:txBody>
          <a:bodyPr wrap="square">
            <a:spAutoFit/>
          </a:bodyPr>
          <a:lstStyle/>
          <a:p>
            <a:endParaRPr lang="en-US" dirty="0"/>
          </a:p>
          <a:p>
            <a:r>
              <a:rPr lang="en-US" b="1" dirty="0"/>
              <a:t>Parameters:</a:t>
            </a:r>
          </a:p>
          <a:p>
            <a:r>
              <a:rPr lang="en-US" dirty="0"/>
              <a:t>	</a:t>
            </a:r>
          </a:p>
          <a:p>
            <a:r>
              <a:rPr lang="en-US" b="1" dirty="0" err="1"/>
              <a:t>opt_elementOrButton</a:t>
            </a:r>
            <a:r>
              <a:rPr lang="en-US" b="1" dirty="0"/>
              <a:t>	(</a:t>
            </a:r>
            <a:r>
              <a:rPr lang="en-US" b="1" dirty="0" err="1"/>
              <a:t>WebElement|Button|null|undefined</a:t>
            </a:r>
            <a:r>
              <a:rPr lang="en-US" b="1" dirty="0"/>
              <a:t>)</a:t>
            </a:r>
          </a:p>
          <a:p>
            <a:endParaRPr lang="en-US" dirty="0"/>
          </a:p>
          <a:p>
            <a:r>
              <a:rPr lang="en-US" dirty="0"/>
              <a:t>Either the element to interact with or the button to click with. Defaults to </a:t>
            </a:r>
            <a:r>
              <a:rPr lang="en-US" dirty="0" err="1"/>
              <a:t>input.Button.LEFT</a:t>
            </a:r>
            <a:r>
              <a:rPr lang="en-US" dirty="0"/>
              <a:t> if neither an element nor button is specified.</a:t>
            </a:r>
          </a:p>
          <a:p>
            <a:endParaRPr lang="en-US" dirty="0"/>
          </a:p>
          <a:p>
            <a:r>
              <a:rPr lang="en-US" b="1" dirty="0" err="1"/>
              <a:t>opt_button</a:t>
            </a:r>
            <a:r>
              <a:rPr lang="en-US" b="1" dirty="0"/>
              <a:t>	(</a:t>
            </a:r>
            <a:r>
              <a:rPr lang="en-US" b="1" dirty="0" err="1"/>
              <a:t>Button|null|undefined</a:t>
            </a:r>
            <a:r>
              <a:rPr lang="en-US" b="1" dirty="0"/>
              <a:t>)</a:t>
            </a:r>
          </a:p>
          <a:p>
            <a:endParaRPr lang="en-US" dirty="0"/>
          </a:p>
          <a:p>
            <a:r>
              <a:rPr lang="en-US" dirty="0"/>
              <a:t>The button to use. Defaults to </a:t>
            </a:r>
            <a:r>
              <a:rPr lang="en-US" dirty="0" err="1"/>
              <a:t>input.Button.LEFT</a:t>
            </a:r>
            <a:r>
              <a:rPr lang="en-US" dirty="0"/>
              <a:t>. Ignored if a button is provided as the first argument.</a:t>
            </a:r>
          </a:p>
        </p:txBody>
      </p:sp>
    </p:spTree>
    <p:extLst>
      <p:ext uri="{BB962C8B-B14F-4D97-AF65-F5344CB8AC3E}">
        <p14:creationId xmlns:p14="http://schemas.microsoft.com/office/powerpoint/2010/main" val="1567456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a:t>ACTIONS. MOUSE MOVE.</a:t>
            </a:r>
          </a:p>
        </p:txBody>
      </p:sp>
      <p:sp>
        <p:nvSpPr>
          <p:cNvPr id="4" name="Rectangle 3"/>
          <p:cNvSpPr/>
          <p:nvPr/>
        </p:nvSpPr>
        <p:spPr>
          <a:xfrm>
            <a:off x="128433" y="807892"/>
            <a:ext cx="8898335" cy="738664"/>
          </a:xfrm>
          <a:prstGeom prst="rect">
            <a:avLst/>
          </a:prstGeom>
        </p:spPr>
        <p:txBody>
          <a:bodyPr wrap="square">
            <a:spAutoFit/>
          </a:bodyPr>
          <a:lstStyle/>
          <a:p>
            <a:r>
              <a:rPr lang="en-US" b="1" i="1" dirty="0" err="1">
                <a:solidFill>
                  <a:srgbClr val="212121"/>
                </a:solidFill>
                <a:latin typeface="Roboto"/>
              </a:rPr>
              <a:t>mouseMove</a:t>
            </a:r>
            <a:r>
              <a:rPr lang="en-US" b="1" i="1" dirty="0">
                <a:solidFill>
                  <a:srgbClr val="212121"/>
                </a:solidFill>
                <a:latin typeface="Roboto"/>
              </a:rPr>
              <a:t>(</a:t>
            </a:r>
            <a:r>
              <a:rPr lang="en-US" b="1" i="1" dirty="0">
                <a:solidFill>
                  <a:srgbClr val="212121"/>
                </a:solidFill>
                <a:latin typeface="Roboto Mono"/>
              </a:rPr>
              <a:t>location</a:t>
            </a:r>
            <a:r>
              <a:rPr lang="en-US" b="1" i="1" dirty="0">
                <a:solidFill>
                  <a:srgbClr val="212121"/>
                </a:solidFill>
                <a:latin typeface="Roboto"/>
              </a:rPr>
              <a:t>, </a:t>
            </a:r>
            <a:r>
              <a:rPr lang="en-US" b="1" i="1" dirty="0" err="1">
                <a:solidFill>
                  <a:srgbClr val="212121"/>
                </a:solidFill>
                <a:latin typeface="Roboto Mono"/>
              </a:rPr>
              <a:t>opt_offset</a:t>
            </a:r>
            <a:r>
              <a:rPr lang="en-US" b="1" i="1" dirty="0">
                <a:solidFill>
                  <a:srgbClr val="212121"/>
                </a:solidFill>
                <a:latin typeface="Roboto"/>
              </a:rPr>
              <a:t>) - </a:t>
            </a:r>
            <a:r>
              <a:rPr lang="en-US" dirty="0"/>
              <a:t>Moves the mouse. The location to move to may be specified</a:t>
            </a:r>
          </a:p>
          <a:p>
            <a:r>
              <a:rPr lang="en-US" dirty="0"/>
              <a:t>in terms of the mouse's current location, an offset relative to the top-left corner of an element, </a:t>
            </a:r>
          </a:p>
          <a:p>
            <a:r>
              <a:rPr lang="en-US" dirty="0"/>
              <a:t>or an element (in which case the middle of the element is used).</a:t>
            </a:r>
            <a:r>
              <a:rPr lang="en-US" b="1" i="1" dirty="0">
                <a:solidFill>
                  <a:srgbClr val="212121"/>
                </a:solidFill>
                <a:latin typeface="Roboto"/>
              </a:rPr>
              <a:t> </a:t>
            </a:r>
            <a:endParaRPr lang="en-US" b="1" i="1" dirty="0"/>
          </a:p>
        </p:txBody>
      </p:sp>
      <p:sp>
        <p:nvSpPr>
          <p:cNvPr id="5" name="Rectangle 4"/>
          <p:cNvSpPr/>
          <p:nvPr/>
        </p:nvSpPr>
        <p:spPr>
          <a:xfrm>
            <a:off x="128433" y="1469077"/>
            <a:ext cx="8804552" cy="2462213"/>
          </a:xfrm>
          <a:prstGeom prst="rect">
            <a:avLst/>
          </a:prstGeom>
        </p:spPr>
        <p:txBody>
          <a:bodyPr wrap="square">
            <a:spAutoFit/>
          </a:bodyPr>
          <a:lstStyle/>
          <a:p>
            <a:endParaRPr lang="en-US" dirty="0"/>
          </a:p>
          <a:p>
            <a:r>
              <a:rPr lang="en-US" b="1" dirty="0"/>
              <a:t>Parameters:	</a:t>
            </a:r>
          </a:p>
          <a:p>
            <a:endParaRPr lang="en-US" dirty="0"/>
          </a:p>
          <a:p>
            <a:r>
              <a:rPr lang="en-US" b="1" dirty="0"/>
              <a:t>location	(</a:t>
            </a:r>
            <a:r>
              <a:rPr lang="en-US" b="1" dirty="0" err="1"/>
              <a:t>WebElement</a:t>
            </a:r>
            <a:r>
              <a:rPr lang="en-US" b="1" dirty="0"/>
              <a:t>|{x: number, y: number})</a:t>
            </a:r>
          </a:p>
          <a:p>
            <a:r>
              <a:rPr lang="en-US" dirty="0"/>
              <a:t>The location to drag to, as either another </a:t>
            </a:r>
            <a:r>
              <a:rPr lang="en-US" dirty="0" err="1"/>
              <a:t>WebElement</a:t>
            </a:r>
            <a:r>
              <a:rPr lang="en-US" dirty="0"/>
              <a:t> or an offset in pixels.</a:t>
            </a:r>
          </a:p>
          <a:p>
            <a:endParaRPr lang="en-US" dirty="0"/>
          </a:p>
          <a:p>
            <a:r>
              <a:rPr lang="en-US" b="1" dirty="0" err="1"/>
              <a:t>opt_offset</a:t>
            </a:r>
            <a:r>
              <a:rPr lang="en-US" b="1" dirty="0"/>
              <a:t>	({x: number, y: number}|undefined)</a:t>
            </a:r>
          </a:p>
          <a:p>
            <a:endParaRPr lang="en-US" b="1" dirty="0"/>
          </a:p>
          <a:p>
            <a:r>
              <a:rPr lang="en-US" dirty="0"/>
              <a:t>If the target location is defined as a ./</a:t>
            </a:r>
            <a:r>
              <a:rPr lang="en-US" dirty="0" err="1"/>
              <a:t>webdriver.WebElement</a:t>
            </a:r>
            <a:r>
              <a:rPr lang="en-US" dirty="0"/>
              <a:t>, this parameter defines an offset within that element. The offset should be specified in pixels relative to the top-left corner of the element's bounding box. If omitted, the element's center will be used as the target offset.</a:t>
            </a:r>
          </a:p>
        </p:txBody>
      </p:sp>
    </p:spTree>
    <p:extLst>
      <p:ext uri="{BB962C8B-B14F-4D97-AF65-F5344CB8AC3E}">
        <p14:creationId xmlns:p14="http://schemas.microsoft.com/office/powerpoint/2010/main" val="3880823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a:t>ACTIONS. MOUSE UP.</a:t>
            </a:r>
          </a:p>
        </p:txBody>
      </p:sp>
      <p:sp>
        <p:nvSpPr>
          <p:cNvPr id="3" name="Rectangle 2"/>
          <p:cNvSpPr/>
          <p:nvPr/>
        </p:nvSpPr>
        <p:spPr>
          <a:xfrm>
            <a:off x="132883" y="854785"/>
            <a:ext cx="8549135" cy="523220"/>
          </a:xfrm>
          <a:prstGeom prst="rect">
            <a:avLst/>
          </a:prstGeom>
        </p:spPr>
        <p:txBody>
          <a:bodyPr wrap="none">
            <a:spAutoFit/>
          </a:bodyPr>
          <a:lstStyle/>
          <a:p>
            <a:r>
              <a:rPr lang="en-US" b="1" i="1" dirty="0" err="1">
                <a:solidFill>
                  <a:srgbClr val="212121"/>
                </a:solidFill>
                <a:latin typeface="Roboto"/>
              </a:rPr>
              <a:t>mouseUp</a:t>
            </a:r>
            <a:r>
              <a:rPr lang="en-US" b="1" i="1" dirty="0">
                <a:solidFill>
                  <a:srgbClr val="212121"/>
                </a:solidFill>
                <a:latin typeface="Roboto"/>
              </a:rPr>
              <a:t>(</a:t>
            </a:r>
            <a:r>
              <a:rPr lang="en-US" b="1" i="1" dirty="0" err="1">
                <a:solidFill>
                  <a:srgbClr val="212121"/>
                </a:solidFill>
                <a:latin typeface="Roboto Mono"/>
              </a:rPr>
              <a:t>opt_elementOrButton</a:t>
            </a:r>
            <a:r>
              <a:rPr lang="en-US" b="1" i="1" dirty="0">
                <a:solidFill>
                  <a:srgbClr val="212121"/>
                </a:solidFill>
                <a:latin typeface="Roboto"/>
              </a:rPr>
              <a:t>, </a:t>
            </a:r>
            <a:r>
              <a:rPr lang="en-US" b="1" i="1" dirty="0" err="1">
                <a:solidFill>
                  <a:srgbClr val="212121"/>
                </a:solidFill>
                <a:latin typeface="Roboto Mono"/>
              </a:rPr>
              <a:t>opt_button</a:t>
            </a:r>
            <a:r>
              <a:rPr lang="en-US" b="1" i="1" dirty="0">
                <a:solidFill>
                  <a:srgbClr val="212121"/>
                </a:solidFill>
                <a:latin typeface="Roboto"/>
              </a:rPr>
              <a:t>)  - </a:t>
            </a:r>
            <a:r>
              <a:rPr lang="en-US" dirty="0">
                <a:solidFill>
                  <a:srgbClr val="212121"/>
                </a:solidFill>
                <a:latin typeface="Roboto"/>
              </a:rPr>
              <a:t>releases a mouse button. Behavior is undefined for</a:t>
            </a:r>
          </a:p>
          <a:p>
            <a:r>
              <a:rPr lang="en-US" dirty="0">
                <a:solidFill>
                  <a:srgbClr val="212121"/>
                </a:solidFill>
                <a:latin typeface="Roboto"/>
              </a:rPr>
              <a:t>calling this function without a previous call to </a:t>
            </a:r>
            <a:r>
              <a:rPr lang="en-US" dirty="0" err="1">
                <a:solidFill>
                  <a:srgbClr val="212121"/>
                </a:solidFill>
                <a:latin typeface="Roboto"/>
              </a:rPr>
              <a:t>mouseDown</a:t>
            </a:r>
            <a:r>
              <a:rPr lang="en-US" dirty="0">
                <a:solidFill>
                  <a:srgbClr val="212121"/>
                </a:solidFill>
                <a:latin typeface="Roboto"/>
              </a:rPr>
              <a:t>. </a:t>
            </a:r>
            <a:endParaRPr lang="en-US" dirty="0"/>
          </a:p>
        </p:txBody>
      </p:sp>
      <p:sp>
        <p:nvSpPr>
          <p:cNvPr id="6" name="Rectangle 5"/>
          <p:cNvSpPr/>
          <p:nvPr/>
        </p:nvSpPr>
        <p:spPr>
          <a:xfrm>
            <a:off x="132882" y="1311464"/>
            <a:ext cx="9011117" cy="307777"/>
          </a:xfrm>
          <a:prstGeom prst="rect">
            <a:avLst/>
          </a:prstGeom>
        </p:spPr>
        <p:txBody>
          <a:bodyPr wrap="square">
            <a:spAutoFit/>
          </a:bodyPr>
          <a:lstStyle/>
          <a:p>
            <a:r>
              <a:rPr lang="en-US" dirty="0"/>
              <a:t>If an element is provided, the mouse will first be moved to the center of that element. This is equivalent to:</a:t>
            </a:r>
          </a:p>
        </p:txBody>
      </p:sp>
      <p:sp>
        <p:nvSpPr>
          <p:cNvPr id="7" name="Rectangle 6"/>
          <p:cNvSpPr/>
          <p:nvPr/>
        </p:nvSpPr>
        <p:spPr>
          <a:xfrm>
            <a:off x="2586278" y="1619241"/>
            <a:ext cx="3861955" cy="307777"/>
          </a:xfrm>
          <a:prstGeom prst="rect">
            <a:avLst/>
          </a:prstGeom>
        </p:spPr>
        <p:txBody>
          <a:bodyPr wrap="none">
            <a:spAutoFit/>
          </a:bodyPr>
          <a:lstStyle/>
          <a:p>
            <a:r>
              <a:rPr lang="en-US" dirty="0" err="1">
                <a:latin typeface="Consolas" panose="020B0609020204030204" pitchFamily="49" charset="0"/>
              </a:rPr>
              <a:t>sequence.mouseMove</a:t>
            </a:r>
            <a:r>
              <a:rPr lang="en-US" dirty="0">
                <a:latin typeface="Consolas" panose="020B0609020204030204" pitchFamily="49" charset="0"/>
              </a:rPr>
              <a:t>(element).</a:t>
            </a:r>
            <a:r>
              <a:rPr lang="en-US" dirty="0" err="1">
                <a:latin typeface="Consolas" panose="020B0609020204030204" pitchFamily="49" charset="0"/>
              </a:rPr>
              <a:t>mouseUp</a:t>
            </a:r>
            <a:r>
              <a:rPr lang="en-US" dirty="0">
                <a:latin typeface="Consolas" panose="020B0609020204030204" pitchFamily="49" charset="0"/>
              </a:rPr>
              <a:t>()</a:t>
            </a:r>
          </a:p>
        </p:txBody>
      </p:sp>
      <p:sp>
        <p:nvSpPr>
          <p:cNvPr id="8" name="Rectangle 7"/>
          <p:cNvSpPr/>
          <p:nvPr/>
        </p:nvSpPr>
        <p:spPr>
          <a:xfrm>
            <a:off x="214922" y="2168254"/>
            <a:ext cx="8624277" cy="1815882"/>
          </a:xfrm>
          <a:prstGeom prst="rect">
            <a:avLst/>
          </a:prstGeom>
        </p:spPr>
        <p:txBody>
          <a:bodyPr wrap="square">
            <a:spAutoFit/>
          </a:bodyPr>
          <a:lstStyle/>
          <a:p>
            <a:r>
              <a:rPr lang="en-US" b="1" dirty="0"/>
              <a:t>Parameters:</a:t>
            </a:r>
          </a:p>
          <a:p>
            <a:endParaRPr lang="en-US" dirty="0"/>
          </a:p>
          <a:p>
            <a:r>
              <a:rPr lang="en-US" b="1" dirty="0" err="1"/>
              <a:t>opt_elementOrButton</a:t>
            </a:r>
            <a:r>
              <a:rPr lang="en-US" b="1" dirty="0"/>
              <a:t>	(</a:t>
            </a:r>
            <a:r>
              <a:rPr lang="en-US" b="1" dirty="0" err="1"/>
              <a:t>WebElement|Button|null|undefined</a:t>
            </a:r>
            <a:r>
              <a:rPr lang="en-US" b="1" dirty="0"/>
              <a:t>)</a:t>
            </a:r>
          </a:p>
          <a:p>
            <a:r>
              <a:rPr lang="en-US" dirty="0"/>
              <a:t>Either the element to interact with or the button to click with. Defaults to </a:t>
            </a:r>
            <a:r>
              <a:rPr lang="en-US" dirty="0" err="1"/>
              <a:t>input.Button.LEFT</a:t>
            </a:r>
            <a:r>
              <a:rPr lang="en-US" dirty="0"/>
              <a:t> if neither an element nor button is specified.</a:t>
            </a:r>
          </a:p>
          <a:p>
            <a:endParaRPr lang="en-US" dirty="0"/>
          </a:p>
          <a:p>
            <a:r>
              <a:rPr lang="en-US" b="1" dirty="0" err="1"/>
              <a:t>opt_button</a:t>
            </a:r>
            <a:r>
              <a:rPr lang="en-US" b="1" dirty="0"/>
              <a:t>	(</a:t>
            </a:r>
            <a:r>
              <a:rPr lang="en-US" b="1" dirty="0" err="1"/>
              <a:t>Button|null|undefined</a:t>
            </a:r>
            <a:r>
              <a:rPr lang="en-US" b="1" dirty="0"/>
              <a:t>)</a:t>
            </a:r>
          </a:p>
          <a:p>
            <a:r>
              <a:rPr lang="en-US" dirty="0"/>
              <a:t>The button to use. Defaults to </a:t>
            </a:r>
            <a:r>
              <a:rPr lang="en-US" dirty="0" err="1"/>
              <a:t>input.Button.LEFT</a:t>
            </a:r>
            <a:r>
              <a:rPr lang="en-US" dirty="0"/>
              <a:t>. Ignored if a button is provided as the first argument.</a:t>
            </a:r>
          </a:p>
        </p:txBody>
      </p:sp>
    </p:spTree>
    <p:extLst>
      <p:ext uri="{BB962C8B-B14F-4D97-AF65-F5344CB8AC3E}">
        <p14:creationId xmlns:p14="http://schemas.microsoft.com/office/powerpoint/2010/main" val="2147762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a:t>ACTIONS. MOUSE. EXAMPLES.</a:t>
            </a:r>
          </a:p>
        </p:txBody>
      </p:sp>
      <p:sp>
        <p:nvSpPr>
          <p:cNvPr id="4" name="Rectangle 3"/>
          <p:cNvSpPr/>
          <p:nvPr/>
        </p:nvSpPr>
        <p:spPr>
          <a:xfrm>
            <a:off x="101600" y="1691031"/>
            <a:ext cx="4259499" cy="307777"/>
          </a:xfrm>
          <a:prstGeom prst="rect">
            <a:avLst/>
          </a:prstGeom>
        </p:spPr>
        <p:txBody>
          <a:bodyPr wrap="none">
            <a:spAutoFit/>
          </a:bodyPr>
          <a:lstStyle/>
          <a:p>
            <a:r>
              <a:rPr lang="en-US" dirty="0" err="1">
                <a:latin typeface="Consolas" panose="020B0609020204030204" pitchFamily="49" charset="0"/>
              </a:rPr>
              <a:t>driver.actions</a:t>
            </a:r>
            <a:r>
              <a:rPr lang="en-US" dirty="0">
                <a:latin typeface="Consolas" panose="020B0609020204030204" pitchFamily="49" charset="0"/>
              </a:rPr>
              <a:t>().</a:t>
            </a:r>
            <a:r>
              <a:rPr lang="en-US" dirty="0" err="1">
                <a:latin typeface="Consolas" panose="020B0609020204030204" pitchFamily="49" charset="0"/>
              </a:rPr>
              <a:t>mouseMove</a:t>
            </a:r>
            <a:r>
              <a:rPr lang="en-US" dirty="0">
                <a:latin typeface="Consolas" panose="020B0609020204030204" pitchFamily="49" charset="0"/>
              </a:rPr>
              <a:t>(el).perform();</a:t>
            </a:r>
          </a:p>
        </p:txBody>
      </p:sp>
      <p:sp>
        <p:nvSpPr>
          <p:cNvPr id="5" name="Rectangle 4"/>
          <p:cNvSpPr/>
          <p:nvPr/>
        </p:nvSpPr>
        <p:spPr>
          <a:xfrm>
            <a:off x="101600" y="2093003"/>
            <a:ext cx="8691529" cy="307777"/>
          </a:xfrm>
          <a:prstGeom prst="rect">
            <a:avLst/>
          </a:prstGeom>
        </p:spPr>
        <p:txBody>
          <a:bodyPr wrap="square">
            <a:spAutoFit/>
          </a:bodyPr>
          <a:lstStyle/>
          <a:p>
            <a:r>
              <a:rPr lang="en-US" dirty="0" err="1">
                <a:latin typeface="Consolas" panose="020B0609020204030204" pitchFamily="49" charset="0"/>
              </a:rPr>
              <a:t>driver.actions</a:t>
            </a:r>
            <a:r>
              <a:rPr lang="en-US" dirty="0">
                <a:latin typeface="Consolas" panose="020B0609020204030204" pitchFamily="49" charset="0"/>
              </a:rPr>
              <a:t>().</a:t>
            </a:r>
            <a:r>
              <a:rPr lang="en-US" dirty="0" err="1">
                <a:latin typeface="Consolas" panose="020B0609020204030204" pitchFamily="49" charset="0"/>
              </a:rPr>
              <a:t>mouseDown</a:t>
            </a:r>
            <a:r>
              <a:rPr lang="en-US" dirty="0">
                <a:latin typeface="Consolas" panose="020B0609020204030204" pitchFamily="49" charset="0"/>
              </a:rPr>
              <a:t>().</a:t>
            </a:r>
            <a:r>
              <a:rPr lang="en-US" dirty="0" err="1">
                <a:latin typeface="Consolas" panose="020B0609020204030204" pitchFamily="49" charset="0"/>
              </a:rPr>
              <a:t>mouseMove</a:t>
            </a:r>
            <a:r>
              <a:rPr lang="en-US" dirty="0">
                <a:latin typeface="Consolas" panose="020B0609020204030204" pitchFamily="49" charset="0"/>
              </a:rPr>
              <a:t>(element1,{x:170,y:170}).</a:t>
            </a:r>
            <a:r>
              <a:rPr lang="en-US" dirty="0" err="1">
                <a:latin typeface="Consolas" panose="020B0609020204030204" pitchFamily="49" charset="0"/>
              </a:rPr>
              <a:t>mouseUp</a:t>
            </a:r>
            <a:r>
              <a:rPr lang="en-US" dirty="0">
                <a:latin typeface="Consolas" panose="020B0609020204030204" pitchFamily="49" charset="0"/>
              </a:rPr>
              <a:t>().perform();</a:t>
            </a:r>
          </a:p>
        </p:txBody>
      </p:sp>
      <p:sp>
        <p:nvSpPr>
          <p:cNvPr id="9" name="Rectangle 8"/>
          <p:cNvSpPr/>
          <p:nvPr/>
        </p:nvSpPr>
        <p:spPr>
          <a:xfrm>
            <a:off x="0" y="2494975"/>
            <a:ext cx="8402359" cy="307777"/>
          </a:xfrm>
          <a:prstGeom prst="rect">
            <a:avLst/>
          </a:prstGeom>
        </p:spPr>
        <p:txBody>
          <a:bodyPr wrap="square">
            <a:spAutoFit/>
          </a:bodyPr>
          <a:lstStyle/>
          <a:p>
            <a:r>
              <a:rPr lang="en-US" dirty="0">
                <a:latin typeface="Consolas" panose="020B0609020204030204" pitchFamily="49" charset="0"/>
              </a:rPr>
              <a:t> </a:t>
            </a:r>
            <a:r>
              <a:rPr lang="en-US" dirty="0" err="1">
                <a:latin typeface="Consolas" panose="020B0609020204030204" pitchFamily="49" charset="0"/>
              </a:rPr>
              <a:t>driver.actions</a:t>
            </a:r>
            <a:r>
              <a:rPr lang="en-US" dirty="0">
                <a:latin typeface="Consolas" panose="020B0609020204030204" pitchFamily="49" charset="0"/>
              </a:rPr>
              <a:t>().</a:t>
            </a:r>
            <a:r>
              <a:rPr lang="en-US" dirty="0" err="1">
                <a:latin typeface="Consolas" panose="020B0609020204030204" pitchFamily="49" charset="0"/>
              </a:rPr>
              <a:t>mouseMove</a:t>
            </a:r>
            <a:r>
              <a:rPr lang="en-US" dirty="0">
                <a:latin typeface="Consolas" panose="020B0609020204030204" pitchFamily="49" charset="0"/>
              </a:rPr>
              <a:t>(</a:t>
            </a:r>
            <a:r>
              <a:rPr lang="en-US" dirty="0" err="1">
                <a:latin typeface="Consolas" panose="020B0609020204030204" pitchFamily="49" charset="0"/>
              </a:rPr>
              <a:t>elem</a:t>
            </a:r>
            <a:r>
              <a:rPr lang="en-US" dirty="0">
                <a:latin typeface="Consolas" panose="020B0609020204030204" pitchFamily="49" charset="0"/>
              </a:rPr>
              <a:t>).</a:t>
            </a:r>
            <a:r>
              <a:rPr lang="en-US" dirty="0" err="1">
                <a:latin typeface="Consolas" panose="020B0609020204030204" pitchFamily="49" charset="0"/>
              </a:rPr>
              <a:t>mouseDown</a:t>
            </a:r>
            <a:r>
              <a:rPr lang="en-US" dirty="0">
                <a:latin typeface="Consolas" panose="020B0609020204030204" pitchFamily="49" charset="0"/>
              </a:rPr>
              <a:t>().</a:t>
            </a:r>
            <a:r>
              <a:rPr lang="en-US" dirty="0" err="1">
                <a:latin typeface="Consolas" panose="020B0609020204030204" pitchFamily="49" charset="0"/>
              </a:rPr>
              <a:t>mouseUp</a:t>
            </a:r>
            <a:r>
              <a:rPr lang="en-US" dirty="0">
                <a:latin typeface="Consolas" panose="020B0609020204030204" pitchFamily="49" charset="0"/>
              </a:rPr>
              <a:t>().perform();</a:t>
            </a:r>
          </a:p>
        </p:txBody>
      </p:sp>
      <p:sp>
        <p:nvSpPr>
          <p:cNvPr id="10" name="Rectangle 9"/>
          <p:cNvSpPr/>
          <p:nvPr/>
        </p:nvSpPr>
        <p:spPr>
          <a:xfrm>
            <a:off x="101600" y="2896947"/>
            <a:ext cx="8886092" cy="307777"/>
          </a:xfrm>
          <a:prstGeom prst="rect">
            <a:avLst/>
          </a:prstGeom>
        </p:spPr>
        <p:txBody>
          <a:bodyPr wrap="square">
            <a:spAutoFit/>
          </a:bodyPr>
          <a:lstStyle/>
          <a:p>
            <a:r>
              <a:rPr lang="en-US" dirty="0" err="1">
                <a:latin typeface="Consolas" panose="020B0609020204030204" pitchFamily="49" charset="0"/>
              </a:rPr>
              <a:t>driver.actions</a:t>
            </a:r>
            <a:r>
              <a:rPr lang="en-US" dirty="0">
                <a:latin typeface="Consolas" panose="020B0609020204030204" pitchFamily="49" charset="0"/>
              </a:rPr>
              <a:t>().</a:t>
            </a:r>
            <a:r>
              <a:rPr lang="en-US" dirty="0" err="1">
                <a:latin typeface="Consolas" panose="020B0609020204030204" pitchFamily="49" charset="0"/>
              </a:rPr>
              <a:t>mouseMove</a:t>
            </a:r>
            <a:r>
              <a:rPr lang="en-US" dirty="0">
                <a:latin typeface="Consolas" panose="020B0609020204030204" pitchFamily="49" charset="0"/>
              </a:rPr>
              <a:t>(element).</a:t>
            </a:r>
            <a:r>
              <a:rPr lang="en-US" dirty="0" err="1">
                <a:latin typeface="Consolas" panose="020B0609020204030204" pitchFamily="49" charset="0"/>
              </a:rPr>
              <a:t>mouseMove</a:t>
            </a:r>
            <a:r>
              <a:rPr lang="en-US" dirty="0">
                <a:latin typeface="Consolas" panose="020B0609020204030204" pitchFamily="49" charset="0"/>
              </a:rPr>
              <a:t>({x: 50, y: 0}).</a:t>
            </a:r>
            <a:r>
              <a:rPr lang="en-US" dirty="0" err="1">
                <a:latin typeface="Consolas" panose="020B0609020204030204" pitchFamily="49" charset="0"/>
              </a:rPr>
              <a:t>doubleClick</a:t>
            </a:r>
            <a:r>
              <a:rPr lang="en-US" dirty="0">
                <a:latin typeface="Consolas" panose="020B0609020204030204" pitchFamily="49" charset="0"/>
              </a:rPr>
              <a:t>().perform();</a:t>
            </a:r>
          </a:p>
        </p:txBody>
      </p:sp>
    </p:spTree>
    <p:extLst>
      <p:ext uri="{BB962C8B-B14F-4D97-AF65-F5344CB8AC3E}">
        <p14:creationId xmlns:p14="http://schemas.microsoft.com/office/powerpoint/2010/main" val="3044611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a:t>ACTIONS. SEND KEYS.</a:t>
            </a:r>
          </a:p>
        </p:txBody>
      </p:sp>
      <p:sp>
        <p:nvSpPr>
          <p:cNvPr id="3" name="Rectangle 2"/>
          <p:cNvSpPr/>
          <p:nvPr/>
        </p:nvSpPr>
        <p:spPr>
          <a:xfrm>
            <a:off x="-1" y="776631"/>
            <a:ext cx="9144001" cy="523220"/>
          </a:xfrm>
          <a:prstGeom prst="rect">
            <a:avLst/>
          </a:prstGeom>
        </p:spPr>
        <p:txBody>
          <a:bodyPr wrap="square">
            <a:spAutoFit/>
          </a:bodyPr>
          <a:lstStyle/>
          <a:p>
            <a:r>
              <a:rPr lang="en-US" b="1" i="1" dirty="0" err="1">
                <a:solidFill>
                  <a:srgbClr val="212121"/>
                </a:solidFill>
                <a:latin typeface="Roboto"/>
              </a:rPr>
              <a:t>sendKeys</a:t>
            </a:r>
            <a:r>
              <a:rPr lang="en-US" b="1" i="1" dirty="0">
                <a:solidFill>
                  <a:srgbClr val="212121"/>
                </a:solidFill>
                <a:latin typeface="Roboto"/>
              </a:rPr>
              <a:t>( </a:t>
            </a:r>
            <a:r>
              <a:rPr lang="en-US" b="1" i="1" dirty="0">
                <a:solidFill>
                  <a:srgbClr val="212121"/>
                </a:solidFill>
                <a:latin typeface="Roboto Mono"/>
              </a:rPr>
              <a:t>...</a:t>
            </a:r>
            <a:r>
              <a:rPr lang="en-US" b="1" i="1" dirty="0" err="1">
                <a:solidFill>
                  <a:srgbClr val="212121"/>
                </a:solidFill>
                <a:latin typeface="Roboto Mono"/>
              </a:rPr>
              <a:t>var_args</a:t>
            </a:r>
            <a:r>
              <a:rPr lang="en-US" b="1" i="1" dirty="0">
                <a:solidFill>
                  <a:srgbClr val="212121"/>
                </a:solidFill>
                <a:latin typeface="Roboto"/>
              </a:rPr>
              <a:t> ) - </a:t>
            </a:r>
            <a:r>
              <a:rPr lang="en-US" dirty="0"/>
              <a:t>simulates typing multiple keys. Each modifier key encountered in the sequence will not be released until it is encountered again. All key events will be targeted at the currently focused element.</a:t>
            </a:r>
            <a:r>
              <a:rPr lang="en-US" b="1" i="1" dirty="0">
                <a:solidFill>
                  <a:srgbClr val="212121"/>
                </a:solidFill>
                <a:latin typeface="Roboto"/>
              </a:rPr>
              <a:t>  </a:t>
            </a:r>
            <a:endParaRPr lang="en-US" b="1" i="1" dirty="0"/>
          </a:p>
        </p:txBody>
      </p:sp>
      <p:sp>
        <p:nvSpPr>
          <p:cNvPr id="12" name="Rectangle 11"/>
          <p:cNvSpPr/>
          <p:nvPr/>
        </p:nvSpPr>
        <p:spPr>
          <a:xfrm>
            <a:off x="0" y="1188112"/>
            <a:ext cx="8807938" cy="1169551"/>
          </a:xfrm>
          <a:prstGeom prst="rect">
            <a:avLst/>
          </a:prstGeom>
        </p:spPr>
        <p:txBody>
          <a:bodyPr wrap="square">
            <a:spAutoFit/>
          </a:bodyPr>
          <a:lstStyle/>
          <a:p>
            <a:endParaRPr lang="en-US" dirty="0"/>
          </a:p>
          <a:p>
            <a:r>
              <a:rPr lang="en-US" b="1" dirty="0"/>
              <a:t>Parameters:	</a:t>
            </a:r>
          </a:p>
          <a:p>
            <a:r>
              <a:rPr lang="en-US" dirty="0" err="1"/>
              <a:t>var_args</a:t>
            </a:r>
            <a:r>
              <a:rPr lang="en-US" dirty="0"/>
              <a:t>	...(</a:t>
            </a:r>
            <a:r>
              <a:rPr lang="en-US" dirty="0" err="1"/>
              <a:t>string|Key|Array</a:t>
            </a:r>
            <a:r>
              <a:rPr lang="en-US" dirty="0"/>
              <a:t>&lt;(</a:t>
            </a:r>
            <a:r>
              <a:rPr lang="en-US" dirty="0" err="1"/>
              <a:t>string|Key</a:t>
            </a:r>
            <a:r>
              <a:rPr lang="en-US" dirty="0"/>
              <a:t>)&gt;)</a:t>
            </a:r>
          </a:p>
          <a:p>
            <a:endParaRPr lang="en-US" dirty="0"/>
          </a:p>
          <a:p>
            <a:r>
              <a:rPr lang="en-US" dirty="0"/>
              <a:t>The keys to type.</a:t>
            </a:r>
          </a:p>
        </p:txBody>
      </p:sp>
      <p:sp>
        <p:nvSpPr>
          <p:cNvPr id="13" name="TextBox 12"/>
          <p:cNvSpPr txBox="1"/>
          <p:nvPr/>
        </p:nvSpPr>
        <p:spPr>
          <a:xfrm>
            <a:off x="0" y="2461367"/>
            <a:ext cx="1578707" cy="307777"/>
          </a:xfrm>
          <a:prstGeom prst="rect">
            <a:avLst/>
          </a:prstGeom>
          <a:noFill/>
        </p:spPr>
        <p:txBody>
          <a:bodyPr wrap="square" rtlCol="0">
            <a:spAutoFit/>
          </a:bodyPr>
          <a:lstStyle/>
          <a:p>
            <a:r>
              <a:rPr lang="en-US" b="1" dirty="0"/>
              <a:t>Examples:</a:t>
            </a:r>
          </a:p>
        </p:txBody>
      </p:sp>
      <p:sp>
        <p:nvSpPr>
          <p:cNvPr id="14" name="Rectangle 13"/>
          <p:cNvSpPr/>
          <p:nvPr/>
        </p:nvSpPr>
        <p:spPr>
          <a:xfrm>
            <a:off x="-1" y="2830752"/>
            <a:ext cx="7002585" cy="307777"/>
          </a:xfrm>
          <a:prstGeom prst="rect">
            <a:avLst/>
          </a:prstGeom>
        </p:spPr>
        <p:txBody>
          <a:bodyPr wrap="square">
            <a:spAutoFit/>
          </a:bodyPr>
          <a:lstStyle/>
          <a:p>
            <a:r>
              <a:rPr lang="en-US" dirty="0">
                <a:latin typeface="Consolas" panose="020B0609020204030204" pitchFamily="49" charset="0"/>
              </a:rPr>
              <a:t>driver().</a:t>
            </a:r>
            <a:r>
              <a:rPr lang="en-US" dirty="0" err="1">
                <a:latin typeface="Consolas" panose="020B0609020204030204" pitchFamily="49" charset="0"/>
              </a:rPr>
              <a:t>sendKeys</a:t>
            </a:r>
            <a:r>
              <a:rPr lang="en-US" dirty="0">
                <a:latin typeface="Consolas" panose="020B0609020204030204" pitchFamily="49" charset="0"/>
              </a:rPr>
              <a:t>(</a:t>
            </a:r>
            <a:r>
              <a:rPr lang="en-US" dirty="0" err="1">
                <a:latin typeface="Consolas" panose="020B0609020204030204" pitchFamily="49" charset="0"/>
              </a:rPr>
              <a:t>Key.ARROW_RIGHT</a:t>
            </a:r>
            <a:r>
              <a:rPr lang="en-US" dirty="0">
                <a:latin typeface="Consolas" panose="020B0609020204030204" pitchFamily="49" charset="0"/>
              </a:rPr>
              <a:t>).perform();</a:t>
            </a:r>
          </a:p>
        </p:txBody>
      </p:sp>
      <p:sp>
        <p:nvSpPr>
          <p:cNvPr id="16" name="Rectangle 15"/>
          <p:cNvSpPr/>
          <p:nvPr/>
        </p:nvSpPr>
        <p:spPr>
          <a:xfrm>
            <a:off x="-1" y="3245846"/>
            <a:ext cx="5986585" cy="307777"/>
          </a:xfrm>
          <a:prstGeom prst="rect">
            <a:avLst/>
          </a:prstGeom>
        </p:spPr>
        <p:txBody>
          <a:bodyPr wrap="square">
            <a:spAutoFit/>
          </a:bodyPr>
          <a:lstStyle/>
          <a:p>
            <a:r>
              <a:rPr lang="en-US" dirty="0" err="1">
                <a:latin typeface="Consolas" panose="020B0609020204030204" pitchFamily="49" charset="0"/>
              </a:rPr>
              <a:t>driver.actions</a:t>
            </a:r>
            <a:r>
              <a:rPr lang="en-US" dirty="0">
                <a:latin typeface="Consolas" panose="020B0609020204030204" pitchFamily="49" charset="0"/>
              </a:rPr>
              <a:t>().</a:t>
            </a:r>
            <a:r>
              <a:rPr lang="en-US" dirty="0" err="1">
                <a:latin typeface="Consolas" panose="020B0609020204030204" pitchFamily="49" charset="0"/>
              </a:rPr>
              <a:t>sendKeys</a:t>
            </a:r>
            <a:r>
              <a:rPr lang="en-US" dirty="0">
                <a:latin typeface="Consolas" panose="020B0609020204030204" pitchFamily="49" charset="0"/>
              </a:rPr>
              <a:t>(</a:t>
            </a:r>
            <a:r>
              <a:rPr lang="en-US" dirty="0" err="1">
                <a:latin typeface="Consolas" panose="020B0609020204030204" pitchFamily="49" charset="0"/>
              </a:rPr>
              <a:t>Key.ENTER</a:t>
            </a:r>
            <a:r>
              <a:rPr lang="en-US" dirty="0">
                <a:latin typeface="Consolas" panose="020B0609020204030204" pitchFamily="49" charset="0"/>
              </a:rPr>
              <a:t>).perform();</a:t>
            </a:r>
          </a:p>
        </p:txBody>
      </p:sp>
    </p:spTree>
    <p:extLst>
      <p:ext uri="{BB962C8B-B14F-4D97-AF65-F5344CB8AC3E}">
        <p14:creationId xmlns:p14="http://schemas.microsoft.com/office/powerpoint/2010/main" val="102976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r>
              <a:rPr lang="en-US" dirty="0"/>
              <a:t>DEMO</a:t>
            </a:r>
          </a:p>
        </p:txBody>
      </p:sp>
    </p:spTree>
    <p:extLst>
      <p:ext uri="{BB962C8B-B14F-4D97-AF65-F5344CB8AC3E}">
        <p14:creationId xmlns:p14="http://schemas.microsoft.com/office/powerpoint/2010/main" val="1122828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866628" y="3311867"/>
            <a:ext cx="7344446" cy="677878"/>
          </a:xfrm>
        </p:spPr>
        <p:txBody>
          <a:bodyPr/>
          <a:lstStyle/>
          <a:p>
            <a:r>
              <a:rPr lang="en-US" sz="4000" dirty="0" err="1"/>
              <a:t>Javascript</a:t>
            </a:r>
            <a:r>
              <a:rPr lang="en-US" sz="4000" dirty="0"/>
              <a:t> executor</a:t>
            </a:r>
          </a:p>
        </p:txBody>
      </p:sp>
      <p:sp>
        <p:nvSpPr>
          <p:cNvPr id="9" name="Text Placeholder 8"/>
          <p:cNvSpPr>
            <a:spLocks noGrp="1"/>
          </p:cNvSpPr>
          <p:nvPr>
            <p:ph type="body" sz="quarter" idx="14"/>
          </p:nvPr>
        </p:nvSpPr>
        <p:spPr>
          <a:xfrm>
            <a:off x="866628" y="2904015"/>
            <a:ext cx="839782" cy="284693"/>
          </a:xfrm>
        </p:spPr>
        <p:txBody>
          <a:bodyPr/>
          <a:lstStyle/>
          <a:p>
            <a:r>
              <a:rPr lang="en-US" dirty="0"/>
              <a:t>PART 2</a:t>
            </a:r>
          </a:p>
        </p:txBody>
      </p:sp>
    </p:spTree>
    <p:extLst>
      <p:ext uri="{BB962C8B-B14F-4D97-AF65-F5344CB8AC3E}">
        <p14:creationId xmlns:p14="http://schemas.microsoft.com/office/powerpoint/2010/main" val="2099511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de-DE" dirty="0"/>
              <a:t>JAVASCRIPT EXECUTOR</a:t>
            </a:r>
            <a:endParaRPr lang="en-US" dirty="0"/>
          </a:p>
        </p:txBody>
      </p:sp>
      <p:sp>
        <p:nvSpPr>
          <p:cNvPr id="3" name="Content Placeholder 2"/>
          <p:cNvSpPr>
            <a:spLocks noGrp="1"/>
          </p:cNvSpPr>
          <p:nvPr>
            <p:ph idx="1"/>
          </p:nvPr>
        </p:nvSpPr>
        <p:spPr>
          <a:xfrm>
            <a:off x="250092" y="1070708"/>
            <a:ext cx="5091626" cy="2898949"/>
          </a:xfrm>
        </p:spPr>
        <p:txBody>
          <a:bodyPr>
            <a:normAutofit fontScale="92500" lnSpcReduction="20000"/>
          </a:bodyPr>
          <a:lstStyle/>
          <a:p>
            <a:r>
              <a:rPr lang="en-US" b="1" dirty="0"/>
              <a:t>JavaScript Executor</a:t>
            </a:r>
            <a:r>
              <a:rPr lang="en-US" dirty="0"/>
              <a:t> is an interface, that provides mechanism to execute JavaScript through WebDriver.</a:t>
            </a:r>
          </a:p>
          <a:p>
            <a:endParaRPr lang="en-US" dirty="0"/>
          </a:p>
          <a:p>
            <a:r>
              <a:rPr lang="en-US" dirty="0"/>
              <a:t>Basically </a:t>
            </a:r>
            <a:r>
              <a:rPr lang="en-US" dirty="0" err="1"/>
              <a:t>javascript</a:t>
            </a:r>
            <a:r>
              <a:rPr lang="en-US" dirty="0"/>
              <a:t> executor "</a:t>
            </a:r>
            <a:r>
              <a:rPr lang="en-US" i="1" dirty="0"/>
              <a:t>executes </a:t>
            </a:r>
            <a:r>
              <a:rPr lang="en-US" i="1" dirty="0" err="1"/>
              <a:t>javascript</a:t>
            </a:r>
            <a:r>
              <a:rPr lang="en-US" i="1" dirty="0"/>
              <a:t> within the browser</a:t>
            </a:r>
            <a:r>
              <a:rPr lang="en-US" dirty="0"/>
              <a:t>".</a:t>
            </a:r>
          </a:p>
          <a:p>
            <a:endParaRPr lang="en-US" dirty="0"/>
          </a:p>
          <a:p>
            <a:r>
              <a:rPr lang="en-US" dirty="0"/>
              <a:t>There are two methods available to execute </a:t>
            </a:r>
            <a:r>
              <a:rPr lang="en-US" dirty="0" err="1"/>
              <a:t>javascript</a:t>
            </a:r>
            <a:r>
              <a:rPr lang="en-US" dirty="0"/>
              <a:t>.</a:t>
            </a:r>
          </a:p>
          <a:p>
            <a:endParaRPr lang="en-US" dirty="0"/>
          </a:p>
          <a:p>
            <a:r>
              <a:rPr lang="en-US" i="1" dirty="0" err="1"/>
              <a:t>browser.executeScript</a:t>
            </a:r>
            <a:r>
              <a:rPr lang="en-US" dirty="0"/>
              <a:t> – Usually we use </a:t>
            </a:r>
            <a:r>
              <a:rPr lang="en-US" dirty="0" err="1"/>
              <a:t>executeScript</a:t>
            </a:r>
            <a:r>
              <a:rPr lang="en-US" dirty="0"/>
              <a:t> to run normal </a:t>
            </a:r>
            <a:r>
              <a:rPr lang="en-US" dirty="0" err="1"/>
              <a:t>javascript</a:t>
            </a:r>
            <a:r>
              <a:rPr lang="en-US" dirty="0"/>
              <a:t> or JQuery code within the browser</a:t>
            </a:r>
          </a:p>
          <a:p>
            <a:endParaRPr lang="en-US" dirty="0"/>
          </a:p>
          <a:p>
            <a:r>
              <a:rPr lang="en-US" i="1" dirty="0" err="1"/>
              <a:t>browser.executeAsyncScript</a:t>
            </a:r>
            <a:r>
              <a:rPr lang="en-US" dirty="0"/>
              <a:t> – We use </a:t>
            </a:r>
            <a:r>
              <a:rPr lang="en-US" dirty="0" err="1"/>
              <a:t>executeAsyncScript</a:t>
            </a:r>
            <a:r>
              <a:rPr lang="en-US" dirty="0"/>
              <a:t> to execute ajax calls or any </a:t>
            </a:r>
            <a:r>
              <a:rPr lang="en-US" dirty="0" err="1"/>
              <a:t>javascript</a:t>
            </a:r>
            <a:r>
              <a:rPr lang="en-US" dirty="0"/>
              <a:t> code with callback functions.</a:t>
            </a:r>
          </a:p>
        </p:txBody>
      </p:sp>
      <p:pic>
        <p:nvPicPr>
          <p:cNvPr id="14339" name="Picture 3" descr="Image result for javascriptexecutor in selenium webdri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0559" y="1722681"/>
            <a:ext cx="2400300" cy="146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065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a:t>JAVASCRIPT EXECUTOR. CLICK</a:t>
            </a:r>
          </a:p>
        </p:txBody>
      </p:sp>
      <p:sp>
        <p:nvSpPr>
          <p:cNvPr id="6" name="Rectangle 1"/>
          <p:cNvSpPr>
            <a:spLocks noChangeArrowheads="1"/>
          </p:cNvSpPr>
          <p:nvPr/>
        </p:nvSpPr>
        <p:spPr bwMode="auto">
          <a:xfrm>
            <a:off x="131884" y="1366938"/>
            <a:ext cx="4308231"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driver</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findElement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webDriver</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By</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linkText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"features"</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131884" y="1597770"/>
            <a:ext cx="3771900"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driver</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executeScript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"arguments[0].click()"</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p:cNvSpPr/>
          <p:nvPr/>
        </p:nvSpPr>
        <p:spPr>
          <a:xfrm>
            <a:off x="101320" y="843718"/>
            <a:ext cx="4936671" cy="307777"/>
          </a:xfrm>
          <a:prstGeom prst="rect">
            <a:avLst/>
          </a:prstGeom>
        </p:spPr>
        <p:txBody>
          <a:bodyPr wrap="square">
            <a:spAutoFit/>
          </a:bodyPr>
          <a:lstStyle/>
          <a:p>
            <a:r>
              <a:rPr lang="en-US" dirty="0">
                <a:solidFill>
                  <a:srgbClr val="545454"/>
                </a:solidFill>
                <a:ea typeface="Ebrima" panose="02000000000000000000" pitchFamily="2" charset="0"/>
                <a:cs typeface="Ebrima" panose="02000000000000000000" pitchFamily="2" charset="0"/>
              </a:rPr>
              <a:t>1. Pass element to </a:t>
            </a:r>
            <a:r>
              <a:rPr lang="en-US" dirty="0" err="1">
                <a:solidFill>
                  <a:srgbClr val="545454"/>
                </a:solidFill>
                <a:ea typeface="Ebrima" panose="02000000000000000000" pitchFamily="2" charset="0"/>
                <a:cs typeface="Ebrima" panose="02000000000000000000" pitchFamily="2" charset="0"/>
              </a:rPr>
              <a:t>javascript</a:t>
            </a:r>
            <a:r>
              <a:rPr lang="en-US" dirty="0">
                <a:solidFill>
                  <a:srgbClr val="545454"/>
                </a:solidFill>
                <a:ea typeface="Ebrima" panose="02000000000000000000" pitchFamily="2" charset="0"/>
                <a:cs typeface="Ebrima" panose="02000000000000000000" pitchFamily="2" charset="0"/>
              </a:rPr>
              <a:t> code and click on it:</a:t>
            </a:r>
            <a:endParaRPr lang="en-US" dirty="0">
              <a:ea typeface="Ebrima" panose="02000000000000000000" pitchFamily="2" charset="0"/>
              <a:cs typeface="Ebrima" panose="02000000000000000000" pitchFamily="2" charset="0"/>
            </a:endParaRPr>
          </a:p>
        </p:txBody>
      </p:sp>
      <p:sp>
        <p:nvSpPr>
          <p:cNvPr id="10" name="Rectangle 9"/>
          <p:cNvSpPr/>
          <p:nvPr/>
        </p:nvSpPr>
        <p:spPr>
          <a:xfrm>
            <a:off x="101320" y="1907732"/>
            <a:ext cx="8497557" cy="523220"/>
          </a:xfrm>
          <a:prstGeom prst="rect">
            <a:avLst/>
          </a:prstGeom>
        </p:spPr>
        <p:txBody>
          <a:bodyPr wrap="square">
            <a:spAutoFit/>
          </a:bodyPr>
          <a:lstStyle/>
          <a:p>
            <a:r>
              <a:rPr lang="en-US" dirty="0"/>
              <a:t> 2. Use </a:t>
            </a:r>
            <a:r>
              <a:rPr lang="en-US" dirty="0" err="1"/>
              <a:t>document.getElementById</a:t>
            </a:r>
            <a:r>
              <a:rPr lang="en-US" dirty="0"/>
              <a:t>/</a:t>
            </a:r>
            <a:r>
              <a:rPr lang="en-US" dirty="0" err="1"/>
              <a:t>querySelector</a:t>
            </a:r>
            <a:r>
              <a:rPr lang="en-US" dirty="0"/>
              <a:t>/</a:t>
            </a:r>
            <a:r>
              <a:rPr lang="en-US" dirty="0" err="1"/>
              <a:t>querySelectorAll</a:t>
            </a:r>
            <a:r>
              <a:rPr lang="en-US" dirty="0"/>
              <a:t> to identify an element and .click() to simulate click operation.</a:t>
            </a:r>
          </a:p>
        </p:txBody>
      </p:sp>
      <p:sp>
        <p:nvSpPr>
          <p:cNvPr id="11" name="Rectangle 4"/>
          <p:cNvSpPr>
            <a:spLocks noChangeArrowheads="1"/>
          </p:cNvSpPr>
          <p:nvPr/>
        </p:nvSpPr>
        <p:spPr bwMode="auto">
          <a:xfrm>
            <a:off x="101320" y="2577386"/>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var</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selector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npm</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-logo a"</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driver</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executeScript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document.querySelector</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selector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"').click()"</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247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Agenda</a:t>
            </a:r>
          </a:p>
        </p:txBody>
      </p:sp>
      <p:grpSp>
        <p:nvGrpSpPr>
          <p:cNvPr id="2" name="Group 1"/>
          <p:cNvGrpSpPr/>
          <p:nvPr/>
        </p:nvGrpSpPr>
        <p:grpSpPr>
          <a:xfrm>
            <a:off x="357781" y="1124733"/>
            <a:ext cx="4122263" cy="362731"/>
            <a:chOff x="448467" y="1385345"/>
            <a:chExt cx="5496350" cy="483641"/>
          </a:xfrm>
        </p:grpSpPr>
        <p:sp>
          <p:nvSpPr>
            <p:cNvPr id="14" name="TextBox 13"/>
            <p:cNvSpPr txBox="1"/>
            <p:nvPr/>
          </p:nvSpPr>
          <p:spPr>
            <a:xfrm>
              <a:off x="991818" y="1417581"/>
              <a:ext cx="4952999" cy="451405"/>
            </a:xfrm>
            <a:prstGeom prst="rect">
              <a:avLst/>
            </a:prstGeom>
            <a:noFill/>
          </p:spPr>
          <p:txBody>
            <a:bodyPr wrap="square" rtlCol="0">
              <a:spAutoFit/>
            </a:bodyPr>
            <a:lstStyle/>
            <a:p>
              <a:r>
                <a:rPr lang="en-US" sz="1600" dirty="0"/>
                <a:t>Actions.</a:t>
              </a:r>
            </a:p>
          </p:txBody>
        </p:sp>
        <p:grpSp>
          <p:nvGrpSpPr>
            <p:cNvPr id="3" name="Group 2"/>
            <p:cNvGrpSpPr/>
            <p:nvPr/>
          </p:nvGrpSpPr>
          <p:grpSpPr>
            <a:xfrm>
              <a:off x="448467" y="1385345"/>
              <a:ext cx="464582" cy="464582"/>
              <a:chOff x="448467" y="1385718"/>
              <a:chExt cx="464582" cy="464582"/>
            </a:xfrm>
          </p:grpSpPr>
          <p:sp>
            <p:nvSpPr>
              <p:cNvPr id="38" name="Oval 37"/>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TextBox 38"/>
              <p:cNvSpPr txBox="1"/>
              <p:nvPr/>
            </p:nvSpPr>
            <p:spPr>
              <a:xfrm>
                <a:off x="470439" y="1427189"/>
                <a:ext cx="417291"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1</a:t>
                </a:r>
              </a:p>
            </p:txBody>
          </p:sp>
        </p:grpSp>
      </p:grpSp>
      <p:grpSp>
        <p:nvGrpSpPr>
          <p:cNvPr id="5" name="Group 4"/>
          <p:cNvGrpSpPr/>
          <p:nvPr/>
        </p:nvGrpSpPr>
        <p:grpSpPr>
          <a:xfrm>
            <a:off x="357781" y="1641385"/>
            <a:ext cx="4122263" cy="362731"/>
            <a:chOff x="448467" y="2074215"/>
            <a:chExt cx="5496350" cy="483641"/>
          </a:xfrm>
        </p:grpSpPr>
        <p:sp>
          <p:nvSpPr>
            <p:cNvPr id="17" name="TextBox 16"/>
            <p:cNvSpPr txBox="1"/>
            <p:nvPr/>
          </p:nvSpPr>
          <p:spPr>
            <a:xfrm>
              <a:off x="991818" y="2106451"/>
              <a:ext cx="4952999" cy="451405"/>
            </a:xfrm>
            <a:prstGeom prst="rect">
              <a:avLst/>
            </a:prstGeom>
            <a:noFill/>
          </p:spPr>
          <p:txBody>
            <a:bodyPr wrap="square" rtlCol="0">
              <a:spAutoFit/>
            </a:bodyPr>
            <a:lstStyle/>
            <a:p>
              <a:r>
                <a:rPr lang="en-US" sz="1600" dirty="0" err="1"/>
                <a:t>Javascript</a:t>
              </a:r>
              <a:r>
                <a:rPr lang="en-US" sz="1600" dirty="0"/>
                <a:t> executor.</a:t>
              </a:r>
            </a:p>
          </p:txBody>
        </p:sp>
        <p:grpSp>
          <p:nvGrpSpPr>
            <p:cNvPr id="6" name="Group 5"/>
            <p:cNvGrpSpPr/>
            <p:nvPr/>
          </p:nvGrpSpPr>
          <p:grpSpPr>
            <a:xfrm>
              <a:off x="448467" y="2074215"/>
              <a:ext cx="464582" cy="464582"/>
              <a:chOff x="448467" y="2071851"/>
              <a:chExt cx="464582" cy="464582"/>
            </a:xfrm>
          </p:grpSpPr>
          <p:sp>
            <p:nvSpPr>
              <p:cNvPr id="40" name="Oval 39"/>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472508" y="2113322"/>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2</a:t>
                </a:r>
              </a:p>
            </p:txBody>
          </p:sp>
        </p:grpSp>
      </p:grpSp>
      <p:grpSp>
        <p:nvGrpSpPr>
          <p:cNvPr id="10" name="Group 9"/>
          <p:cNvGrpSpPr/>
          <p:nvPr/>
        </p:nvGrpSpPr>
        <p:grpSpPr>
          <a:xfrm>
            <a:off x="357781" y="2158039"/>
            <a:ext cx="5455763" cy="348437"/>
            <a:chOff x="448467" y="2763085"/>
            <a:chExt cx="7274350" cy="464582"/>
          </a:xfrm>
        </p:grpSpPr>
        <p:sp>
          <p:nvSpPr>
            <p:cNvPr id="18" name="TextBox 17"/>
            <p:cNvSpPr txBox="1"/>
            <p:nvPr/>
          </p:nvSpPr>
          <p:spPr>
            <a:xfrm>
              <a:off x="991818" y="2795321"/>
              <a:ext cx="6730999"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Selenium Grid.</a:t>
              </a:r>
            </a:p>
          </p:txBody>
        </p:sp>
        <p:grpSp>
          <p:nvGrpSpPr>
            <p:cNvPr id="7" name="Group 6"/>
            <p:cNvGrpSpPr/>
            <p:nvPr/>
          </p:nvGrpSpPr>
          <p:grpSpPr>
            <a:xfrm>
              <a:off x="448467" y="2763085"/>
              <a:ext cx="464582" cy="464582"/>
              <a:chOff x="448467" y="2760563"/>
              <a:chExt cx="464582" cy="464582"/>
            </a:xfrm>
          </p:grpSpPr>
          <p:sp>
            <p:nvSpPr>
              <p:cNvPr id="42" name="Oval 41"/>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TextBox 42"/>
              <p:cNvSpPr txBox="1"/>
              <p:nvPr/>
            </p:nvSpPr>
            <p:spPr>
              <a:xfrm>
                <a:off x="472508" y="2802034"/>
                <a:ext cx="417291"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3</a:t>
                </a:r>
              </a:p>
            </p:txBody>
          </p:sp>
        </p:grpSp>
      </p:grpSp>
    </p:spTree>
    <p:extLst>
      <p:ext uri="{BB962C8B-B14F-4D97-AF65-F5344CB8AC3E}">
        <p14:creationId xmlns:p14="http://schemas.microsoft.com/office/powerpoint/2010/main" val="2076479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a:t>JAVASCRIPT EXECUTOR. RETURN COLLECTION OF WEBELEMENTS</a:t>
            </a:r>
          </a:p>
        </p:txBody>
      </p:sp>
      <p:sp>
        <p:nvSpPr>
          <p:cNvPr id="9" name="Rectangle 1"/>
          <p:cNvSpPr>
            <a:spLocks noChangeArrowheads="1"/>
          </p:cNvSpPr>
          <p:nvPr/>
        </p:nvSpPr>
        <p:spPr bwMode="auto">
          <a:xfrm>
            <a:off x="150359" y="805029"/>
            <a:ext cx="4572000" cy="16158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driver.</a:t>
            </a:r>
            <a:r>
              <a:rPr kumimoji="0" lang="en-US" altLang="en-US" sz="9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get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'https://www.npmjs.com/'</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then</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function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driver.</a:t>
            </a:r>
            <a:r>
              <a:rPr kumimoji="0" lang="en-US" altLang="en-US" sz="9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executeScript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"var elements = document.querySelectorAll('.products-list a'); return elements;"</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then</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function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(tabs)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log</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'Number of links: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tabs.length);</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then</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function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driver.</a:t>
            </a:r>
            <a:r>
              <a:rPr kumimoji="0" lang="en-US" altLang="en-US" sz="9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quit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3"/>
          <a:stretch>
            <a:fillRect/>
          </a:stretch>
        </p:blipFill>
        <p:spPr>
          <a:xfrm>
            <a:off x="4152900" y="805029"/>
            <a:ext cx="4776787" cy="2077173"/>
          </a:xfrm>
          <a:prstGeom prst="rect">
            <a:avLst/>
          </a:prstGeom>
        </p:spPr>
      </p:pic>
      <p:pic>
        <p:nvPicPr>
          <p:cNvPr id="11" name="Picture 10"/>
          <p:cNvPicPr>
            <a:picLocks noChangeAspect="1"/>
          </p:cNvPicPr>
          <p:nvPr/>
        </p:nvPicPr>
        <p:blipFill>
          <a:blip r:embed="rId4"/>
          <a:stretch>
            <a:fillRect/>
          </a:stretch>
        </p:blipFill>
        <p:spPr>
          <a:xfrm>
            <a:off x="150359" y="3152890"/>
            <a:ext cx="4002541" cy="1290521"/>
          </a:xfrm>
          <a:prstGeom prst="rect">
            <a:avLst/>
          </a:prstGeom>
        </p:spPr>
      </p:pic>
    </p:spTree>
    <p:extLst>
      <p:ext uri="{BB962C8B-B14F-4D97-AF65-F5344CB8AC3E}">
        <p14:creationId xmlns:p14="http://schemas.microsoft.com/office/powerpoint/2010/main" val="4025092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a:t>JAVASCRIPT EXECUTOR. SCROLL</a:t>
            </a:r>
          </a:p>
        </p:txBody>
      </p:sp>
      <p:sp>
        <p:nvSpPr>
          <p:cNvPr id="12" name="Rectangle 2"/>
          <p:cNvSpPr>
            <a:spLocks noChangeArrowheads="1"/>
          </p:cNvSpPr>
          <p:nvPr/>
        </p:nvSpPr>
        <p:spPr bwMode="auto">
          <a:xfrm>
            <a:off x="133350" y="929759"/>
            <a:ext cx="660082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scroll into view</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driver</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executeScript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"arguments[0].scrollIntoView();"</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3"/>
          <p:cNvSpPr>
            <a:spLocks noChangeArrowheads="1"/>
          </p:cNvSpPr>
          <p:nvPr/>
        </p:nvSpPr>
        <p:spPr bwMode="auto">
          <a:xfrm>
            <a:off x="133350" y="1501259"/>
            <a:ext cx="691515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scroll to top</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driver</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executeScript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'window.scrollTo(0, 0)'</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4"/>
          <p:cNvSpPr>
            <a:spLocks noChangeArrowheads="1"/>
          </p:cNvSpPr>
          <p:nvPr/>
        </p:nvSpPr>
        <p:spPr bwMode="auto">
          <a:xfrm>
            <a:off x="133350" y="2047444"/>
            <a:ext cx="4938183" cy="5078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scroll to the end of the page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driver</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executeScript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window.scrollTo</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(0, </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document.body.scrollHeight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5"/>
          <p:cNvSpPr>
            <a:spLocks noChangeArrowheads="1"/>
          </p:cNvSpPr>
          <p:nvPr/>
        </p:nvSpPr>
        <p:spPr bwMode="auto">
          <a:xfrm>
            <a:off x="133350" y="2760202"/>
            <a:ext cx="660082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scroll by coordinates</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driver</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executeScript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'window.scrollTo(300, 100)'</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5367" name="Picture 7" descr="Image result for scrol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1533" y="1400691"/>
            <a:ext cx="3949700" cy="2083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389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a:t>JAVASCRIPT EXECUTOR. HIGHLIGHTING</a:t>
            </a:r>
          </a:p>
        </p:txBody>
      </p:sp>
      <p:sp>
        <p:nvSpPr>
          <p:cNvPr id="5" name="TextBox 4"/>
          <p:cNvSpPr txBox="1"/>
          <p:nvPr/>
        </p:nvSpPr>
        <p:spPr>
          <a:xfrm>
            <a:off x="457200" y="870029"/>
            <a:ext cx="6902852" cy="523220"/>
          </a:xfrm>
          <a:prstGeom prst="rect">
            <a:avLst/>
          </a:prstGeom>
          <a:noFill/>
        </p:spPr>
        <p:txBody>
          <a:bodyPr wrap="none" rtlCol="0">
            <a:spAutoFit/>
          </a:bodyPr>
          <a:lstStyle/>
          <a:p>
            <a:r>
              <a:rPr lang="en-US" b="1" dirty="0"/>
              <a:t>JavaScript Script:</a:t>
            </a:r>
            <a:r>
              <a:rPr lang="en-US" sz="1600" b="1" dirty="0"/>
              <a:t> </a:t>
            </a:r>
          </a:p>
          <a:p>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document.getElementById</a:t>
            </a:r>
            <a:r>
              <a:rPr lang="en-US" sz="1200" dirty="0">
                <a:solidFill>
                  <a:srgbClr val="000000"/>
                </a:solidFill>
                <a:latin typeface="Consolas" panose="020B0609020204030204" pitchFamily="49" charset="0"/>
                <a:cs typeface="Consolas" panose="020B0609020204030204" pitchFamily="49" charset="0"/>
              </a:rPr>
              <a:t>('</a:t>
            </a:r>
            <a:r>
              <a:rPr lang="en-US" sz="1200" dirty="0" err="1">
                <a:solidFill>
                  <a:srgbClr val="000000"/>
                </a:solidFill>
                <a:latin typeface="Consolas" panose="020B0609020204030204" pitchFamily="49" charset="0"/>
                <a:cs typeface="Consolas" panose="020B0609020204030204" pitchFamily="49" charset="0"/>
              </a:rPr>
              <a:t>nav-askquestion</a:t>
            </a:r>
            <a:r>
              <a:rPr lang="en-US" sz="1200" dirty="0">
                <a:solidFill>
                  <a:srgbClr val="000000"/>
                </a:solidFill>
                <a:latin typeface="Consolas" panose="020B0609020204030204" pitchFamily="49" charset="0"/>
                <a:cs typeface="Consolas" panose="020B0609020204030204" pitchFamily="49" charset="0"/>
              </a:rPr>
              <a:t>').</a:t>
            </a:r>
            <a:r>
              <a:rPr lang="en-US" sz="1200" dirty="0" err="1">
                <a:solidFill>
                  <a:srgbClr val="000000"/>
                </a:solidFill>
                <a:latin typeface="Consolas" panose="020B0609020204030204" pitchFamily="49" charset="0"/>
                <a:cs typeface="Consolas" panose="020B0609020204030204" pitchFamily="49" charset="0"/>
              </a:rPr>
              <a:t>style.backgroundColor</a:t>
            </a:r>
            <a:r>
              <a:rPr lang="en-US" sz="1200" dirty="0">
                <a:solidFill>
                  <a:srgbClr val="000000"/>
                </a:solidFill>
                <a:latin typeface="Consolas" panose="020B0609020204030204" pitchFamily="49" charset="0"/>
                <a:cs typeface="Consolas" panose="020B0609020204030204" pitchFamily="49" charset="0"/>
              </a:rPr>
              <a:t> = "yellow"</a:t>
            </a:r>
            <a:endParaRPr lang="en-US" sz="1200" dirty="0">
              <a:solidFill>
                <a:srgbClr val="808080"/>
              </a:solidFill>
              <a:latin typeface="Consolas" panose="020B0609020204030204" pitchFamily="49" charset="0"/>
              <a:cs typeface="Consolas" panose="020B0609020204030204" pitchFamily="49" charset="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4301" y="2421467"/>
            <a:ext cx="4602012" cy="2251302"/>
          </a:xfrm>
          <a:prstGeom prst="rect">
            <a:avLst/>
          </a:prstGeom>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1"/>
          <p:cNvSpPr>
            <a:spLocks noChangeArrowheads="1"/>
          </p:cNvSpPr>
          <p:nvPr/>
        </p:nvSpPr>
        <p:spPr bwMode="auto">
          <a:xfrm>
            <a:off x="237067" y="1906071"/>
            <a:ext cx="5875866"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driver.executeScript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"arguments[0].</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style.backgroundColor</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313267" y="1564287"/>
            <a:ext cx="3079689"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err="1">
                <a:solidFill>
                  <a:srgbClr val="458383"/>
                </a:solidFill>
                <a:latin typeface="Courier New" panose="02070309020205020404" pitchFamily="49" charset="0"/>
                <a:cs typeface="Courier New" panose="02070309020205020404" pitchFamily="49" charset="0"/>
              </a:rPr>
              <a:t>v</a:t>
            </a:r>
            <a:r>
              <a:rPr kumimoji="0" lang="en-US" altLang="en-US" sz="9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ar</a:t>
            </a:r>
            <a:r>
              <a:rPr kumimoji="0" lang="en-US" altLang="en-US" sz="900" b="0" i="0" u="none" strike="noStrike" cap="none" normalizeH="0" dirty="0">
                <a:ln>
                  <a:noFill/>
                </a:ln>
                <a:solidFill>
                  <a:srgbClr val="458383"/>
                </a:solidFill>
                <a:effectLst/>
                <a:latin typeface="Courier New" panose="02070309020205020404" pitchFamily="49" charset="0"/>
                <a:cs typeface="Courier New" panose="02070309020205020404" pitchFamily="49" charset="0"/>
              </a:rPr>
              <a:t> el = </a:t>
            </a:r>
            <a:r>
              <a:rPr kumimoji="0" lang="en-US" altLang="en-US" sz="9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driver</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findElement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By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'q'</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2018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a:t>JAVASCRIPT EXECUTOR. USE CASES</a:t>
            </a:r>
          </a:p>
        </p:txBody>
      </p:sp>
      <p:sp>
        <p:nvSpPr>
          <p:cNvPr id="8" name="Rectangle 7"/>
          <p:cNvSpPr/>
          <p:nvPr/>
        </p:nvSpPr>
        <p:spPr>
          <a:xfrm>
            <a:off x="4268259" y="851529"/>
            <a:ext cx="3961341" cy="307777"/>
          </a:xfrm>
          <a:prstGeom prst="rect">
            <a:avLst/>
          </a:prstGeom>
        </p:spPr>
        <p:txBody>
          <a:bodyPr wrap="none">
            <a:spAutoFit/>
          </a:bodyPr>
          <a:lstStyle/>
          <a:p>
            <a:r>
              <a:rPr lang="en-US" dirty="0" err="1">
                <a:latin typeface="Consolas" panose="020B0609020204030204" pitchFamily="49" charset="0"/>
              </a:rPr>
              <a:t>driver.executeScript</a:t>
            </a:r>
            <a:r>
              <a:rPr lang="en-US" dirty="0">
                <a:latin typeface="Consolas" panose="020B0609020204030204" pitchFamily="49" charset="0"/>
              </a:rPr>
              <a:t>("</a:t>
            </a:r>
            <a:r>
              <a:rPr lang="en-US" dirty="0" err="1">
                <a:latin typeface="Consolas" panose="020B0609020204030204" pitchFamily="49" charset="0"/>
              </a:rPr>
              <a:t>history.go</a:t>
            </a:r>
            <a:r>
              <a:rPr lang="en-US" dirty="0">
                <a:latin typeface="Consolas" panose="020B0609020204030204" pitchFamily="49" charset="0"/>
              </a:rPr>
              <a:t>(0)");</a:t>
            </a:r>
          </a:p>
        </p:txBody>
      </p:sp>
      <p:sp>
        <p:nvSpPr>
          <p:cNvPr id="10" name="Rectangle 9"/>
          <p:cNvSpPr/>
          <p:nvPr/>
        </p:nvSpPr>
        <p:spPr>
          <a:xfrm>
            <a:off x="255159" y="851529"/>
            <a:ext cx="3717684" cy="307777"/>
          </a:xfrm>
          <a:prstGeom prst="rect">
            <a:avLst/>
          </a:prstGeom>
        </p:spPr>
        <p:txBody>
          <a:bodyPr wrap="none">
            <a:spAutoFit/>
          </a:bodyPr>
          <a:lstStyle/>
          <a:p>
            <a:r>
              <a:rPr lang="en-US" dirty="0"/>
              <a:t>1) Refresh browser window using </a:t>
            </a:r>
            <a:r>
              <a:rPr lang="en-US" dirty="0" err="1"/>
              <a:t>Javascript</a:t>
            </a:r>
            <a:r>
              <a:rPr lang="en-US" dirty="0"/>
              <a:t> </a:t>
            </a:r>
          </a:p>
        </p:txBody>
      </p:sp>
      <p:sp>
        <p:nvSpPr>
          <p:cNvPr id="12" name="Rectangle 11"/>
          <p:cNvSpPr/>
          <p:nvPr/>
        </p:nvSpPr>
        <p:spPr>
          <a:xfrm>
            <a:off x="4268259" y="1224063"/>
            <a:ext cx="4756430" cy="307777"/>
          </a:xfrm>
          <a:prstGeom prst="rect">
            <a:avLst/>
          </a:prstGeom>
        </p:spPr>
        <p:txBody>
          <a:bodyPr wrap="none">
            <a:spAutoFit/>
          </a:bodyPr>
          <a:lstStyle/>
          <a:p>
            <a:r>
              <a:rPr lang="en-US" dirty="0" err="1">
                <a:latin typeface="Consolas" panose="020B0609020204030204" pitchFamily="49" charset="0"/>
              </a:rPr>
              <a:t>driver.executeScript</a:t>
            </a:r>
            <a:r>
              <a:rPr lang="en-US" dirty="0">
                <a:latin typeface="Consolas" panose="020B0609020204030204" pitchFamily="49" charset="0"/>
              </a:rPr>
              <a:t>("return </a:t>
            </a:r>
            <a:r>
              <a:rPr lang="en-US" dirty="0" err="1">
                <a:latin typeface="Consolas" panose="020B0609020204030204" pitchFamily="49" charset="0"/>
              </a:rPr>
              <a:t>document.title</a:t>
            </a:r>
            <a:r>
              <a:rPr lang="en-US" dirty="0">
                <a:latin typeface="Consolas" panose="020B0609020204030204" pitchFamily="49" charset="0"/>
              </a:rPr>
              <a:t>;")</a:t>
            </a:r>
          </a:p>
        </p:txBody>
      </p:sp>
      <p:sp>
        <p:nvSpPr>
          <p:cNvPr id="13" name="Rectangle 12"/>
          <p:cNvSpPr/>
          <p:nvPr/>
        </p:nvSpPr>
        <p:spPr>
          <a:xfrm>
            <a:off x="255159" y="1157430"/>
            <a:ext cx="2725426" cy="307777"/>
          </a:xfrm>
          <a:prstGeom prst="rect">
            <a:avLst/>
          </a:prstGeom>
        </p:spPr>
        <p:txBody>
          <a:bodyPr wrap="none">
            <a:spAutoFit/>
          </a:bodyPr>
          <a:lstStyle/>
          <a:p>
            <a:r>
              <a:rPr lang="en-US" dirty="0">
                <a:solidFill>
                  <a:srgbClr val="555555"/>
                </a:solidFill>
              </a:rPr>
              <a:t>2) Get the title of our webpage</a:t>
            </a:r>
            <a:endParaRPr lang="en-US" dirty="0"/>
          </a:p>
        </p:txBody>
      </p:sp>
      <p:sp>
        <p:nvSpPr>
          <p:cNvPr id="14" name="Rectangle 13"/>
          <p:cNvSpPr/>
          <p:nvPr/>
        </p:nvSpPr>
        <p:spPr>
          <a:xfrm>
            <a:off x="255159" y="1509498"/>
            <a:ext cx="3622574" cy="523220"/>
          </a:xfrm>
          <a:prstGeom prst="rect">
            <a:avLst/>
          </a:prstGeom>
        </p:spPr>
        <p:txBody>
          <a:bodyPr wrap="square">
            <a:spAutoFit/>
          </a:bodyPr>
          <a:lstStyle/>
          <a:p>
            <a:r>
              <a:rPr lang="en-US" dirty="0"/>
              <a:t>3) Click on a </a:t>
            </a:r>
            <a:r>
              <a:rPr lang="en-US" dirty="0" err="1"/>
              <a:t>SubMenu</a:t>
            </a:r>
            <a:r>
              <a:rPr lang="en-US" dirty="0"/>
              <a:t> which is only visible on mouse hover on Menu.</a:t>
            </a:r>
          </a:p>
        </p:txBody>
      </p:sp>
      <p:sp>
        <p:nvSpPr>
          <p:cNvPr id="15" name="Rectangle 14"/>
          <p:cNvSpPr/>
          <p:nvPr/>
        </p:nvSpPr>
        <p:spPr>
          <a:xfrm>
            <a:off x="4268259" y="1596597"/>
            <a:ext cx="4572000" cy="738664"/>
          </a:xfrm>
          <a:prstGeom prst="rect">
            <a:avLst/>
          </a:prstGeom>
        </p:spPr>
        <p:txBody>
          <a:bodyPr>
            <a:spAutoFit/>
          </a:bodyPr>
          <a:lstStyle/>
          <a:p>
            <a:r>
              <a:rPr lang="en-US" dirty="0" err="1">
                <a:latin typeface="Consolas" panose="020B0609020204030204" pitchFamily="49" charset="0"/>
              </a:rPr>
              <a:t>driver.executeScript</a:t>
            </a:r>
            <a:r>
              <a:rPr lang="en-US" dirty="0">
                <a:latin typeface="Consolas" panose="020B0609020204030204" pitchFamily="49" charset="0"/>
              </a:rPr>
              <a:t>("$('</a:t>
            </a:r>
            <a:r>
              <a:rPr lang="en-US" dirty="0" err="1">
                <a:latin typeface="Consolas" panose="020B0609020204030204" pitchFamily="49" charset="0"/>
              </a:rPr>
              <a:t>ul.menus.menu</a:t>
            </a:r>
            <a:r>
              <a:rPr lang="en-US" dirty="0">
                <a:latin typeface="Consolas" panose="020B0609020204030204" pitchFamily="49" charset="0"/>
              </a:rPr>
              <a:t>-</a:t>
            </a:r>
            <a:r>
              <a:rPr lang="en-US" dirty="0" err="1">
                <a:latin typeface="Consolas" panose="020B0609020204030204" pitchFamily="49" charset="0"/>
              </a:rPr>
              <a:t>secondary.sf</a:t>
            </a:r>
            <a:r>
              <a:rPr lang="en-US" dirty="0">
                <a:latin typeface="Consolas" panose="020B0609020204030204" pitchFamily="49" charset="0"/>
              </a:rPr>
              <a:t>-</a:t>
            </a:r>
            <a:r>
              <a:rPr lang="en-US" dirty="0" err="1">
                <a:latin typeface="Consolas" panose="020B0609020204030204" pitchFamily="49" charset="0"/>
              </a:rPr>
              <a:t>js</a:t>
            </a:r>
            <a:r>
              <a:rPr lang="en-US" dirty="0">
                <a:latin typeface="Consolas" panose="020B0609020204030204" pitchFamily="49" charset="0"/>
              </a:rPr>
              <a:t>-</a:t>
            </a:r>
            <a:r>
              <a:rPr lang="en-US" dirty="0" err="1">
                <a:latin typeface="Consolas" panose="020B0609020204030204" pitchFamily="49" charset="0"/>
              </a:rPr>
              <a:t>enabled.sub</a:t>
            </a:r>
            <a:r>
              <a:rPr lang="en-US" dirty="0">
                <a:latin typeface="Consolas" panose="020B0609020204030204" pitchFamily="49" charset="0"/>
              </a:rPr>
              <a:t>-menu li').hover()");</a:t>
            </a:r>
          </a:p>
        </p:txBody>
      </p:sp>
      <p:sp>
        <p:nvSpPr>
          <p:cNvPr id="16" name="Rectangle 15"/>
          <p:cNvSpPr/>
          <p:nvPr/>
        </p:nvSpPr>
        <p:spPr>
          <a:xfrm>
            <a:off x="4282601" y="2494062"/>
            <a:ext cx="4557658" cy="307777"/>
          </a:xfrm>
          <a:prstGeom prst="rect">
            <a:avLst/>
          </a:prstGeom>
        </p:spPr>
        <p:txBody>
          <a:bodyPr wrap="none">
            <a:spAutoFit/>
          </a:bodyPr>
          <a:lstStyle/>
          <a:p>
            <a:r>
              <a:rPr lang="en-US" dirty="0" err="1">
                <a:latin typeface="Consolas" panose="020B0609020204030204" pitchFamily="49" charset="0"/>
              </a:rPr>
              <a:t>driver.executeScript</a:t>
            </a:r>
            <a:r>
              <a:rPr lang="en-US" dirty="0">
                <a:latin typeface="Consolas" panose="020B0609020204030204" pitchFamily="49" charset="0"/>
              </a:rPr>
              <a:t>("return document.URL;")</a:t>
            </a:r>
          </a:p>
        </p:txBody>
      </p:sp>
      <p:sp>
        <p:nvSpPr>
          <p:cNvPr id="17" name="Rectangle 16"/>
          <p:cNvSpPr/>
          <p:nvPr/>
        </p:nvSpPr>
        <p:spPr>
          <a:xfrm>
            <a:off x="255159" y="2494062"/>
            <a:ext cx="2502352" cy="307777"/>
          </a:xfrm>
          <a:prstGeom prst="rect">
            <a:avLst/>
          </a:prstGeom>
        </p:spPr>
        <p:txBody>
          <a:bodyPr wrap="none">
            <a:spAutoFit/>
          </a:bodyPr>
          <a:lstStyle/>
          <a:p>
            <a:r>
              <a:rPr lang="en-US" dirty="0"/>
              <a:t>4) Get the URL of a webpage</a:t>
            </a:r>
          </a:p>
        </p:txBody>
      </p:sp>
      <p:sp>
        <p:nvSpPr>
          <p:cNvPr id="18" name="Rectangle 17"/>
          <p:cNvSpPr/>
          <p:nvPr/>
        </p:nvSpPr>
        <p:spPr>
          <a:xfrm>
            <a:off x="255159" y="2955406"/>
            <a:ext cx="4065537" cy="307777"/>
          </a:xfrm>
          <a:prstGeom prst="rect">
            <a:avLst/>
          </a:prstGeom>
        </p:spPr>
        <p:txBody>
          <a:bodyPr wrap="none">
            <a:spAutoFit/>
          </a:bodyPr>
          <a:lstStyle/>
          <a:p>
            <a:r>
              <a:rPr lang="en-US" dirty="0"/>
              <a:t>5) Select text, remember selected text and etc.</a:t>
            </a:r>
          </a:p>
        </p:txBody>
      </p:sp>
    </p:spTree>
    <p:extLst>
      <p:ext uri="{BB962C8B-B14F-4D97-AF65-F5344CB8AC3E}">
        <p14:creationId xmlns:p14="http://schemas.microsoft.com/office/powerpoint/2010/main" val="2845821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r>
              <a:rPr lang="en-US" dirty="0"/>
              <a:t>DEMO</a:t>
            </a:r>
          </a:p>
        </p:txBody>
      </p:sp>
    </p:spTree>
    <p:extLst>
      <p:ext uri="{BB962C8B-B14F-4D97-AF65-F5344CB8AC3E}">
        <p14:creationId xmlns:p14="http://schemas.microsoft.com/office/powerpoint/2010/main" val="702830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866628" y="3311867"/>
            <a:ext cx="4867999" cy="677878"/>
          </a:xfrm>
        </p:spPr>
        <p:txBody>
          <a:bodyPr/>
          <a:lstStyle/>
          <a:p>
            <a:r>
              <a:rPr lang="en-US" sz="4000" dirty="0"/>
              <a:t>Selenium Grid</a:t>
            </a:r>
          </a:p>
        </p:txBody>
      </p:sp>
      <p:sp>
        <p:nvSpPr>
          <p:cNvPr id="9" name="Text Placeholder 8"/>
          <p:cNvSpPr>
            <a:spLocks noGrp="1"/>
          </p:cNvSpPr>
          <p:nvPr>
            <p:ph type="body" sz="quarter" idx="14"/>
          </p:nvPr>
        </p:nvSpPr>
        <p:spPr>
          <a:xfrm>
            <a:off x="866628" y="2904015"/>
            <a:ext cx="839782" cy="284693"/>
          </a:xfrm>
        </p:spPr>
        <p:txBody>
          <a:bodyPr/>
          <a:lstStyle/>
          <a:p>
            <a:r>
              <a:rPr lang="en-US" dirty="0"/>
              <a:t>PART 3</a:t>
            </a:r>
          </a:p>
        </p:txBody>
      </p:sp>
    </p:spTree>
    <p:extLst>
      <p:ext uri="{BB962C8B-B14F-4D97-AF65-F5344CB8AC3E}">
        <p14:creationId xmlns:p14="http://schemas.microsoft.com/office/powerpoint/2010/main" val="4167156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ru-RU" dirty="0"/>
              <a:t>SELENIUM GRID</a:t>
            </a:r>
            <a:endParaRPr lang="en-US" dirty="0"/>
          </a:p>
        </p:txBody>
      </p:sp>
      <p:sp>
        <p:nvSpPr>
          <p:cNvPr id="4" name="Content Placeholder 2"/>
          <p:cNvSpPr>
            <a:spLocks noGrp="1"/>
          </p:cNvSpPr>
          <p:nvPr>
            <p:ph idx="1"/>
          </p:nvPr>
        </p:nvSpPr>
        <p:spPr>
          <a:xfrm>
            <a:off x="381000" y="297543"/>
            <a:ext cx="8229600" cy="4800600"/>
          </a:xfrm>
        </p:spPr>
        <p:txBody>
          <a:bodyPr>
            <a:normAutofit/>
          </a:bodyPr>
          <a:lstStyle/>
          <a:p>
            <a:pPr marL="0" indent="0"/>
            <a:endParaRPr lang="en-US" dirty="0"/>
          </a:p>
          <a:p>
            <a:pPr marL="0" indent="0">
              <a:buNone/>
            </a:pPr>
            <a:endParaRPr lang="en-US" dirty="0"/>
          </a:p>
        </p:txBody>
      </p:sp>
      <p:sp>
        <p:nvSpPr>
          <p:cNvPr id="5" name="Rounded Rectangle 12"/>
          <p:cNvSpPr/>
          <p:nvPr/>
        </p:nvSpPr>
        <p:spPr>
          <a:xfrm>
            <a:off x="3241661" y="800274"/>
            <a:ext cx="5715000" cy="3707155"/>
          </a:xfrm>
          <a:prstGeom prst="roundRect">
            <a:avLst>
              <a:gd name="adj" fmla="val 5883"/>
            </a:avLst>
          </a:prstGeom>
          <a:solidFill>
            <a:schemeClr val="accent4">
              <a:lumMod val="60000"/>
              <a:lumOff val="4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sz="2400" dirty="0"/>
          </a:p>
        </p:txBody>
      </p:sp>
      <p:sp>
        <p:nvSpPr>
          <p:cNvPr id="6" name="Rounded Rectangle 13"/>
          <p:cNvSpPr/>
          <p:nvPr/>
        </p:nvSpPr>
        <p:spPr>
          <a:xfrm>
            <a:off x="422261" y="1638474"/>
            <a:ext cx="2362200" cy="990600"/>
          </a:xfrm>
          <a:prstGeom prst="roundRect">
            <a:avLst/>
          </a:prstGeom>
          <a:solidFill>
            <a:schemeClr val="accent2"/>
          </a:solidFill>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Selenium Tests</a:t>
            </a:r>
          </a:p>
        </p:txBody>
      </p:sp>
      <p:sp>
        <p:nvSpPr>
          <p:cNvPr id="7" name="Rounded Rectangle 14"/>
          <p:cNvSpPr/>
          <p:nvPr/>
        </p:nvSpPr>
        <p:spPr>
          <a:xfrm>
            <a:off x="4613261" y="1638474"/>
            <a:ext cx="3124200" cy="990600"/>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Selenium Hub</a:t>
            </a:r>
          </a:p>
        </p:txBody>
      </p:sp>
      <p:sp>
        <p:nvSpPr>
          <p:cNvPr id="8" name="Rounded Rectangle 15"/>
          <p:cNvSpPr/>
          <p:nvPr/>
        </p:nvSpPr>
        <p:spPr>
          <a:xfrm>
            <a:off x="3470261" y="3162474"/>
            <a:ext cx="1600200" cy="990600"/>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Browser</a:t>
            </a:r>
          </a:p>
        </p:txBody>
      </p:sp>
      <p:sp>
        <p:nvSpPr>
          <p:cNvPr id="9" name="Rounded Rectangle 16"/>
          <p:cNvSpPr/>
          <p:nvPr/>
        </p:nvSpPr>
        <p:spPr>
          <a:xfrm>
            <a:off x="7280261" y="3162474"/>
            <a:ext cx="1600200" cy="990600"/>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Browser</a:t>
            </a:r>
          </a:p>
        </p:txBody>
      </p:sp>
      <p:sp>
        <p:nvSpPr>
          <p:cNvPr id="10" name="Rounded Rectangle 17"/>
          <p:cNvSpPr/>
          <p:nvPr/>
        </p:nvSpPr>
        <p:spPr>
          <a:xfrm>
            <a:off x="5375261" y="3162474"/>
            <a:ext cx="1600200" cy="990600"/>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Browser</a:t>
            </a:r>
          </a:p>
        </p:txBody>
      </p:sp>
      <p:sp>
        <p:nvSpPr>
          <p:cNvPr id="11" name="Rounded Rectangle 18"/>
          <p:cNvSpPr/>
          <p:nvPr/>
        </p:nvSpPr>
        <p:spPr>
          <a:xfrm>
            <a:off x="422261" y="3162474"/>
            <a:ext cx="2438400" cy="990600"/>
          </a:xfrm>
          <a:prstGeom prst="roundRect">
            <a:avLst/>
          </a:prstGeom>
          <a:solidFill>
            <a:schemeClr val="accent2"/>
          </a:solidFill>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Application Under Test</a:t>
            </a:r>
          </a:p>
        </p:txBody>
      </p:sp>
      <p:sp>
        <p:nvSpPr>
          <p:cNvPr id="12" name="TextBox 11"/>
          <p:cNvSpPr txBox="1"/>
          <p:nvPr/>
        </p:nvSpPr>
        <p:spPr>
          <a:xfrm>
            <a:off x="5164077" y="890896"/>
            <a:ext cx="1986441" cy="461665"/>
          </a:xfrm>
          <a:prstGeom prst="rect">
            <a:avLst/>
          </a:prstGeom>
          <a:noFill/>
        </p:spPr>
        <p:txBody>
          <a:bodyPr wrap="none" rtlCol="0">
            <a:spAutoFit/>
          </a:bodyPr>
          <a:lstStyle/>
          <a:p>
            <a:r>
              <a:rPr lang="en-US" sz="2400" b="1" dirty="0"/>
              <a:t>Selenium Grid</a:t>
            </a:r>
          </a:p>
        </p:txBody>
      </p:sp>
      <p:cxnSp>
        <p:nvCxnSpPr>
          <p:cNvPr id="13" name="Straight Arrow Connector 20"/>
          <p:cNvCxnSpPr>
            <a:stCxn id="6" idx="3"/>
            <a:endCxn id="7" idx="1"/>
          </p:cNvCxnSpPr>
          <p:nvPr/>
        </p:nvCxnSpPr>
        <p:spPr>
          <a:xfrm>
            <a:off x="2784461" y="2133774"/>
            <a:ext cx="18288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21"/>
          <p:cNvCxnSpPr>
            <a:stCxn id="7" idx="2"/>
            <a:endCxn id="8" idx="0"/>
          </p:cNvCxnSpPr>
          <p:nvPr/>
        </p:nvCxnSpPr>
        <p:spPr>
          <a:xfrm rot="5400000">
            <a:off x="4956161" y="1943274"/>
            <a:ext cx="533400" cy="1905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22"/>
          <p:cNvCxnSpPr>
            <a:stCxn id="7" idx="2"/>
            <a:endCxn id="10" idx="0"/>
          </p:cNvCxnSpPr>
          <p:nvPr/>
        </p:nvCxnSpPr>
        <p:spPr>
          <a:xfrm rot="5400000">
            <a:off x="5908661" y="2895774"/>
            <a:ext cx="533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23"/>
          <p:cNvCxnSpPr>
            <a:stCxn id="7" idx="2"/>
            <a:endCxn id="9" idx="0"/>
          </p:cNvCxnSpPr>
          <p:nvPr/>
        </p:nvCxnSpPr>
        <p:spPr>
          <a:xfrm rot="16200000" flipH="1">
            <a:off x="6861161" y="1943274"/>
            <a:ext cx="533400" cy="1905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24"/>
          <p:cNvCxnSpPr/>
          <p:nvPr/>
        </p:nvCxnSpPr>
        <p:spPr>
          <a:xfrm rot="10800000">
            <a:off x="1641461" y="4799525"/>
            <a:ext cx="6477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25"/>
          <p:cNvCxnSpPr>
            <a:endCxn id="11" idx="2"/>
          </p:cNvCxnSpPr>
          <p:nvPr/>
        </p:nvCxnSpPr>
        <p:spPr>
          <a:xfrm rot="5400000" flipH="1" flipV="1">
            <a:off x="1311884" y="4482652"/>
            <a:ext cx="659155"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26"/>
          <p:cNvCxnSpPr/>
          <p:nvPr/>
        </p:nvCxnSpPr>
        <p:spPr>
          <a:xfrm rot="5400000" flipH="1" flipV="1">
            <a:off x="3902684" y="4482652"/>
            <a:ext cx="65915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27"/>
          <p:cNvCxnSpPr/>
          <p:nvPr/>
        </p:nvCxnSpPr>
        <p:spPr>
          <a:xfrm rot="5400000" flipH="1" flipV="1">
            <a:off x="5807684" y="4482652"/>
            <a:ext cx="65915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8"/>
          <p:cNvCxnSpPr/>
          <p:nvPr/>
        </p:nvCxnSpPr>
        <p:spPr>
          <a:xfrm rot="5400000" flipH="1" flipV="1">
            <a:off x="7788884" y="4482652"/>
            <a:ext cx="65915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32"/>
          <p:cNvCxnSpPr>
            <a:stCxn id="32" idx="2"/>
            <a:endCxn id="6" idx="0"/>
          </p:cNvCxnSpPr>
          <p:nvPr/>
        </p:nvCxnSpPr>
        <p:spPr>
          <a:xfrm>
            <a:off x="1603361" y="1060173"/>
            <a:ext cx="0" cy="57830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70014" y="721619"/>
            <a:ext cx="1266693" cy="338554"/>
          </a:xfrm>
          <a:prstGeom prst="rect">
            <a:avLst/>
          </a:prstGeom>
          <a:noFill/>
        </p:spPr>
        <p:txBody>
          <a:bodyPr wrap="none" rtlCol="0">
            <a:spAutoFit/>
          </a:bodyPr>
          <a:lstStyle/>
          <a:p>
            <a:r>
              <a:rPr lang="en-US" sz="1600" dirty="0"/>
              <a:t>Capabilities</a:t>
            </a:r>
          </a:p>
        </p:txBody>
      </p:sp>
    </p:spTree>
    <p:extLst>
      <p:ext uri="{BB962C8B-B14F-4D97-AF65-F5344CB8AC3E}">
        <p14:creationId xmlns:p14="http://schemas.microsoft.com/office/powerpoint/2010/main" val="384139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par>
                                <p:cTn id="50" presetID="10" presetClass="entr" presetSubtype="0"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par>
                                <p:cTn id="59" presetID="10" presetClass="entr" presetSubtype="0" fill="hold"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par>
                                <p:cTn id="62" presetID="10"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p:bldP spid="3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ru-RU" dirty="0"/>
              <a:t>SELENIUM GRID</a:t>
            </a:r>
            <a:endParaRPr lang="en-US" dirty="0"/>
          </a:p>
        </p:txBody>
      </p:sp>
      <p:pic>
        <p:nvPicPr>
          <p:cNvPr id="1026" name="Picture 2" descr="Selenium Grid Tutorial: Step by Step Guide with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758" y="1242760"/>
            <a:ext cx="4629150"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074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ru-RU" dirty="0"/>
              <a:t>SELENIUM SERVER LAUNCH</a:t>
            </a:r>
            <a:endParaRPr lang="en-US"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3246469663"/>
              </p:ext>
            </p:extLst>
          </p:nvPr>
        </p:nvGraphicFramePr>
        <p:xfrm>
          <a:off x="457200" y="797082"/>
          <a:ext cx="8229600" cy="39740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5595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de-DE" dirty="0"/>
              <a:t>CAPABILITIES</a:t>
            </a:r>
            <a:endParaRPr lang="en-US" dirty="0"/>
          </a:p>
        </p:txBody>
      </p:sp>
      <p:sp>
        <p:nvSpPr>
          <p:cNvPr id="8" name="Content Placeholder 7"/>
          <p:cNvSpPr>
            <a:spLocks noGrp="1"/>
          </p:cNvSpPr>
          <p:nvPr>
            <p:ph idx="1"/>
          </p:nvPr>
        </p:nvSpPr>
        <p:spPr>
          <a:xfrm>
            <a:off x="0" y="779489"/>
            <a:ext cx="9211456" cy="4114800"/>
          </a:xfrm>
        </p:spPr>
        <p:txBody>
          <a:bodyPr>
            <a:noAutofit/>
          </a:bodyPr>
          <a:lstStyle/>
          <a:p>
            <a:r>
              <a:rPr lang="en-US" sz="800" dirty="0"/>
              <a:t>BROWSER_NAME – The browser name. Common browser names are defined in the Browser </a:t>
            </a:r>
            <a:r>
              <a:rPr lang="en-US" sz="800" dirty="0" err="1"/>
              <a:t>enum</a:t>
            </a:r>
            <a:r>
              <a:rPr lang="en-US" sz="800" dirty="0"/>
              <a:t>.</a:t>
            </a:r>
          </a:p>
          <a:p>
            <a:endParaRPr lang="en-US" sz="800" dirty="0"/>
          </a:p>
          <a:p>
            <a:r>
              <a:rPr lang="en-US" sz="800" dirty="0"/>
              <a:t>ELEMENT_SCROLL_BEHAVIOR – Defines how elements should be scrolled into the viewport for interaction. This capability will be set to zero (0) if elements are aligned with the top of the viewport, or one (1) if aligned with the bottom. The default behavior is to align with the top of the viewport.</a:t>
            </a:r>
          </a:p>
          <a:p>
            <a:endParaRPr lang="en-US" sz="800" dirty="0"/>
          </a:p>
          <a:p>
            <a:r>
              <a:rPr lang="en-US" sz="800" dirty="0"/>
              <a:t>HANDLES_ALERTS – Whether the driver is capable of handling modal alerts (e.g. alert, confirm, prompt). To define how a driver should handle alerts, use #UNEXPECTED_ALERT_BEHAVIOR.</a:t>
            </a:r>
          </a:p>
          <a:p>
            <a:endParaRPr lang="en-US" sz="800" dirty="0"/>
          </a:p>
          <a:p>
            <a:r>
              <a:rPr lang="en-US" sz="800" dirty="0"/>
              <a:t>LOGGING_PREFS - Key for the logging driver logging preferences.</a:t>
            </a:r>
          </a:p>
          <a:p>
            <a:endParaRPr lang="en-US" sz="800" dirty="0"/>
          </a:p>
          <a:p>
            <a:r>
              <a:rPr lang="en-US" sz="800" dirty="0"/>
              <a:t>NATIVE_EVENTS - Whether this session generates native events when simulating user input.</a:t>
            </a:r>
          </a:p>
          <a:p>
            <a:endParaRPr lang="en-US" sz="800" dirty="0"/>
          </a:p>
          <a:p>
            <a:r>
              <a:rPr lang="en-US" sz="800" dirty="0"/>
              <a:t>PLATFORM - Describes the platform the browser is running on. Will be one of ANDROID, IOS, LINUX, MAC, UNIX, or WINDOWS. When requesting a session, ANY may be used to indicate no platform preference (this is semantically equivalent to omitting the platform capability).</a:t>
            </a:r>
          </a:p>
          <a:p>
            <a:endParaRPr lang="en-US" sz="800" dirty="0"/>
          </a:p>
          <a:p>
            <a:r>
              <a:rPr lang="en-US" sz="800" dirty="0"/>
              <a:t>PROXY - Describes the proxy configuration to use for a new WebDriver session.</a:t>
            </a:r>
          </a:p>
          <a:p>
            <a:endParaRPr lang="en-US" sz="800" dirty="0"/>
          </a:p>
          <a:p>
            <a:r>
              <a:rPr lang="en-US" sz="800" dirty="0"/>
              <a:t>SUPPORTS_APPLICATION_CACHE - Whether the driver supports manipulating the app cache.</a:t>
            </a:r>
          </a:p>
          <a:p>
            <a:endParaRPr lang="en-US" sz="800" dirty="0"/>
          </a:p>
          <a:p>
            <a:r>
              <a:rPr lang="en-US" sz="800" dirty="0"/>
              <a:t>SUPPORTS_CSS_SELECTORS -  Whether the driver supports locating elements with CSS selectors.</a:t>
            </a:r>
          </a:p>
          <a:p>
            <a:endParaRPr lang="en-US" sz="800" dirty="0"/>
          </a:p>
          <a:p>
            <a:r>
              <a:rPr lang="en-US" sz="800" dirty="0"/>
              <a:t>SUPPORTS_JAVASCRIPT - Whether the browser supports JavaScript.</a:t>
            </a:r>
          </a:p>
          <a:p>
            <a:endParaRPr lang="en-US" sz="800" dirty="0"/>
          </a:p>
          <a:p>
            <a:r>
              <a:rPr lang="en-US" sz="800" dirty="0"/>
              <a:t>TAKES_SCREENSHOT - Whether the driver supports taking screenshots.</a:t>
            </a:r>
          </a:p>
          <a:p>
            <a:endParaRPr lang="en-US" sz="800" dirty="0"/>
          </a:p>
          <a:p>
            <a:r>
              <a:rPr lang="en-US" sz="800" dirty="0"/>
              <a:t>UNEXPECTED_ALERT_BEHAVIOR	Defines how the driver should handle unexpected alerts. The value should be one of "accept", "dismiss", or "ignore".</a:t>
            </a:r>
          </a:p>
          <a:p>
            <a:endParaRPr lang="en-US" sz="800" dirty="0"/>
          </a:p>
          <a:p>
            <a:r>
              <a:rPr lang="en-US" sz="800" dirty="0"/>
              <a:t>VERSION - Defines the browser version.</a:t>
            </a:r>
          </a:p>
        </p:txBody>
      </p:sp>
    </p:spTree>
    <p:extLst>
      <p:ext uri="{BB962C8B-B14F-4D97-AF65-F5344CB8AC3E}">
        <p14:creationId xmlns:p14="http://schemas.microsoft.com/office/powerpoint/2010/main" val="1213327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866628" y="3311867"/>
            <a:ext cx="2730427" cy="647100"/>
          </a:xfrm>
        </p:spPr>
        <p:txBody>
          <a:bodyPr/>
          <a:lstStyle/>
          <a:p>
            <a:r>
              <a:rPr lang="en-US" dirty="0"/>
              <a:t>Actions</a:t>
            </a:r>
          </a:p>
        </p:txBody>
      </p:sp>
      <p:sp>
        <p:nvSpPr>
          <p:cNvPr id="9" name="Text Placeholder 8"/>
          <p:cNvSpPr>
            <a:spLocks noGrp="1"/>
          </p:cNvSpPr>
          <p:nvPr>
            <p:ph type="body" sz="quarter" idx="14"/>
          </p:nvPr>
        </p:nvSpPr>
        <p:spPr>
          <a:xfrm>
            <a:off x="866628" y="2904015"/>
            <a:ext cx="839782" cy="284693"/>
          </a:xfrm>
        </p:spPr>
        <p:txBody>
          <a:bodyPr/>
          <a:lstStyle/>
          <a:p>
            <a:r>
              <a:rPr lang="en-US" dirty="0"/>
              <a:t>PART 1</a:t>
            </a:r>
          </a:p>
        </p:txBody>
      </p:sp>
    </p:spTree>
    <p:extLst>
      <p:ext uri="{BB962C8B-B14F-4D97-AF65-F5344CB8AC3E}">
        <p14:creationId xmlns:p14="http://schemas.microsoft.com/office/powerpoint/2010/main" val="2452913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de-DE" dirty="0"/>
              <a:t>SELENIUM </a:t>
            </a:r>
            <a:r>
              <a:rPr lang="en-US" dirty="0"/>
              <a:t>GRID </a:t>
            </a:r>
            <a:r>
              <a:rPr lang="de-DE" dirty="0"/>
              <a:t>SERVER LAUNCH</a:t>
            </a:r>
            <a:endParaRPr lang="en-US" dirty="0"/>
          </a:p>
        </p:txBody>
      </p:sp>
      <p:sp>
        <p:nvSpPr>
          <p:cNvPr id="4" name="TextBox 3"/>
          <p:cNvSpPr txBox="1"/>
          <p:nvPr/>
        </p:nvSpPr>
        <p:spPr>
          <a:xfrm>
            <a:off x="305048" y="882365"/>
            <a:ext cx="5795748" cy="3023905"/>
          </a:xfrm>
          <a:prstGeom prst="rect">
            <a:avLst/>
          </a:prstGeom>
          <a:noFill/>
        </p:spPr>
        <p:txBody>
          <a:bodyPr wrap="square" rtlCol="0">
            <a:spAutoFit/>
          </a:bodyPr>
          <a:lstStyle/>
          <a:p>
            <a:pPr>
              <a:lnSpc>
                <a:spcPct val="150000"/>
              </a:lnSpc>
            </a:pPr>
            <a:r>
              <a:rPr lang="en-US" sz="1800" b="1" dirty="0">
                <a:solidFill>
                  <a:schemeClr val="accent2"/>
                </a:solidFill>
              </a:rPr>
              <a:t>How to get started with Selenium Grid:</a:t>
            </a:r>
          </a:p>
          <a:p>
            <a:pPr marL="342900" indent="-342900">
              <a:lnSpc>
                <a:spcPct val="150000"/>
              </a:lnSpc>
              <a:buFont typeface="+mj-lt"/>
              <a:buAutoNum type="arabicPeriod"/>
            </a:pPr>
            <a:r>
              <a:rPr lang="en-US" dirty="0"/>
              <a:t>Download </a:t>
            </a:r>
            <a:r>
              <a:rPr lang="en-US" b="1" dirty="0"/>
              <a:t>Selenium Standalone Server</a:t>
            </a:r>
            <a:r>
              <a:rPr lang="en-US" dirty="0"/>
              <a:t> from the official download page. </a:t>
            </a:r>
            <a:r>
              <a:rPr lang="en-US" dirty="0">
                <a:hlinkClick r:id="rId3"/>
              </a:rPr>
              <a:t>http://</a:t>
            </a:r>
            <a:r>
              <a:rPr lang="en-US" u="sng" dirty="0">
                <a:hlinkClick r:id="rId3"/>
              </a:rPr>
              <a:t>www.seleniumhq.org/download</a:t>
            </a:r>
            <a:r>
              <a:rPr lang="en-US" dirty="0">
                <a:hlinkClick r:id="rId3"/>
              </a:rPr>
              <a:t>/</a:t>
            </a:r>
            <a:r>
              <a:rPr lang="en-US" dirty="0"/>
              <a:t> </a:t>
            </a:r>
          </a:p>
          <a:p>
            <a:pPr marL="342900" indent="-342900">
              <a:lnSpc>
                <a:spcPct val="150000"/>
              </a:lnSpc>
              <a:buFont typeface="+mj-lt"/>
              <a:buAutoNum type="arabicPeriod"/>
            </a:pPr>
            <a:r>
              <a:rPr lang="en-US" dirty="0"/>
              <a:t>Start hub instance (via batch file or pure command-line).</a:t>
            </a:r>
          </a:p>
          <a:p>
            <a:pPr>
              <a:lnSpc>
                <a:spcPct val="150000"/>
              </a:lnSpc>
            </a:pPr>
            <a:r>
              <a:rPr lang="en-US" altLang="en-US" sz="1200" dirty="0">
                <a:latin typeface="Courier" pitchFamily="49" charset="0"/>
              </a:rPr>
              <a:t>	java -jar selenium-server-standalone-2.52.0.jar -role hub </a:t>
            </a:r>
          </a:p>
          <a:p>
            <a:pPr marL="342900" indent="-342900">
              <a:lnSpc>
                <a:spcPct val="150000"/>
              </a:lnSpc>
              <a:buFont typeface="+mj-lt"/>
              <a:buAutoNum type="arabicPeriod" startAt="3"/>
            </a:pPr>
            <a:r>
              <a:rPr lang="en-US" dirty="0"/>
              <a:t>Start node instance (via batch file or pure command-line)</a:t>
            </a:r>
          </a:p>
          <a:p>
            <a:pPr lvl="0">
              <a:lnSpc>
                <a:spcPct val="150000"/>
              </a:lnSpc>
            </a:pPr>
            <a:r>
              <a:rPr lang="en-US" altLang="en-US" sz="1500" dirty="0"/>
              <a:t>	</a:t>
            </a:r>
            <a:r>
              <a:rPr lang="en-US" altLang="en-US" sz="1200" dirty="0">
                <a:latin typeface="Courier" pitchFamily="49" charset="0"/>
              </a:rPr>
              <a:t>java -jar selenium-server-standalone-2.52.0.jar -role 	node -hub 	http://localhost:4444/grid/register </a:t>
            </a:r>
            <a:endParaRPr lang="en-US" b="1" dirty="0">
              <a:solidFill>
                <a:schemeClr val="accent6"/>
              </a:solidFill>
            </a:endParaRPr>
          </a:p>
          <a:p>
            <a:pPr>
              <a:lnSpc>
                <a:spcPct val="150000"/>
              </a:lnSpc>
            </a:pPr>
            <a:endParaRPr lang="en-US" b="1" dirty="0"/>
          </a:p>
        </p:txBody>
      </p:sp>
      <p:pic>
        <p:nvPicPr>
          <p:cNvPr id="3074" name="Picture 2" descr="Image result for laun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7615" y="882365"/>
            <a:ext cx="4431665" cy="3323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260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de-DE" dirty="0"/>
              <a:t>SELENIUM </a:t>
            </a:r>
            <a:r>
              <a:rPr lang="en-US" dirty="0"/>
              <a:t>GRID </a:t>
            </a:r>
            <a:r>
              <a:rPr lang="de-DE" dirty="0"/>
              <a:t>SERVER LAUNCH</a:t>
            </a:r>
            <a:endParaRPr lang="en-US" dirty="0"/>
          </a:p>
        </p:txBody>
      </p:sp>
      <p:sp>
        <p:nvSpPr>
          <p:cNvPr id="4" name="TextBox 3"/>
          <p:cNvSpPr txBox="1"/>
          <p:nvPr/>
        </p:nvSpPr>
        <p:spPr>
          <a:xfrm>
            <a:off x="263858" y="667481"/>
            <a:ext cx="8698910" cy="830997"/>
          </a:xfrm>
          <a:prstGeom prst="rect">
            <a:avLst/>
          </a:prstGeom>
          <a:noFill/>
        </p:spPr>
        <p:txBody>
          <a:bodyPr wrap="square" rtlCol="0">
            <a:spAutoFit/>
          </a:bodyPr>
          <a:lstStyle/>
          <a:p>
            <a:pPr>
              <a:lnSpc>
                <a:spcPct val="150000"/>
              </a:lnSpc>
            </a:pPr>
            <a:r>
              <a:rPr lang="en-US" sz="1800" b="1" dirty="0">
                <a:solidFill>
                  <a:schemeClr val="accent2"/>
                </a:solidFill>
              </a:rPr>
              <a:t>How to get started with Selenium Grid:</a:t>
            </a:r>
          </a:p>
          <a:p>
            <a:pPr marL="342900" indent="-342900">
              <a:lnSpc>
                <a:spcPct val="150000"/>
              </a:lnSpc>
              <a:buFont typeface="+mj-lt"/>
              <a:buAutoNum type="arabicPeriod" startAt="4"/>
            </a:pPr>
            <a:r>
              <a:rPr lang="en-US" dirty="0"/>
              <a:t>Check the grid state via </a:t>
            </a:r>
            <a:r>
              <a:rPr lang="en-US" dirty="0">
                <a:solidFill>
                  <a:schemeClr val="accent4"/>
                </a:solidFill>
              </a:rPr>
              <a:t>OS console output </a:t>
            </a:r>
            <a:r>
              <a:rPr lang="en-US" dirty="0"/>
              <a:t>and </a:t>
            </a:r>
            <a:r>
              <a:rPr lang="en-US" dirty="0">
                <a:solidFill>
                  <a:schemeClr val="accent4"/>
                </a:solidFill>
              </a:rPr>
              <a:t>grid console</a:t>
            </a:r>
            <a:r>
              <a:rPr lang="ru-RU" dirty="0">
                <a:solidFill>
                  <a:schemeClr val="accent4"/>
                </a:solidFill>
              </a:rPr>
              <a:t> </a:t>
            </a:r>
            <a:r>
              <a:rPr lang="en-US" dirty="0">
                <a:solidFill>
                  <a:schemeClr val="accent4"/>
                </a:solidFill>
                <a:hlinkClick r:id="rId3"/>
              </a:rPr>
              <a:t>http://localhost:4444/grid/console</a:t>
            </a:r>
            <a:r>
              <a:rPr lang="ru-RU" dirty="0">
                <a:solidFill>
                  <a:schemeClr val="accent4"/>
                </a:solidFill>
              </a:rPr>
              <a:t> </a:t>
            </a:r>
            <a:r>
              <a:rPr lang="en-US" dirty="0"/>
              <a:t>.</a:t>
            </a:r>
          </a:p>
        </p:txBody>
      </p:sp>
      <p:pic>
        <p:nvPicPr>
          <p:cNvPr id="3" name="Picture 2"/>
          <p:cNvPicPr>
            <a:picLocks noChangeAspect="1"/>
          </p:cNvPicPr>
          <p:nvPr/>
        </p:nvPicPr>
        <p:blipFill>
          <a:blip r:embed="rId4"/>
          <a:stretch>
            <a:fillRect/>
          </a:stretch>
        </p:blipFill>
        <p:spPr>
          <a:xfrm>
            <a:off x="263858" y="1552876"/>
            <a:ext cx="3622342" cy="1965415"/>
          </a:xfrm>
          <a:prstGeom prst="rect">
            <a:avLst/>
          </a:prstGeom>
        </p:spPr>
      </p:pic>
      <p:pic>
        <p:nvPicPr>
          <p:cNvPr id="5" name="Picture 4"/>
          <p:cNvPicPr>
            <a:picLocks noChangeAspect="1"/>
          </p:cNvPicPr>
          <p:nvPr/>
        </p:nvPicPr>
        <p:blipFill>
          <a:blip r:embed="rId5"/>
          <a:stretch>
            <a:fillRect/>
          </a:stretch>
        </p:blipFill>
        <p:spPr>
          <a:xfrm>
            <a:off x="1589739" y="2802798"/>
            <a:ext cx="3622342" cy="1965415"/>
          </a:xfrm>
          <a:prstGeom prst="rect">
            <a:avLst/>
          </a:prstGeom>
        </p:spPr>
      </p:pic>
      <p:pic>
        <p:nvPicPr>
          <p:cNvPr id="6" name="Picture 5"/>
          <p:cNvPicPr>
            <a:picLocks noChangeAspect="1"/>
          </p:cNvPicPr>
          <p:nvPr/>
        </p:nvPicPr>
        <p:blipFill>
          <a:blip r:embed="rId6"/>
          <a:stretch>
            <a:fillRect/>
          </a:stretch>
        </p:blipFill>
        <p:spPr>
          <a:xfrm>
            <a:off x="5359365" y="1552876"/>
            <a:ext cx="3235995" cy="1587795"/>
          </a:xfrm>
          <a:prstGeom prst="rect">
            <a:avLst/>
          </a:prstGeom>
        </p:spPr>
      </p:pic>
    </p:spTree>
    <p:extLst>
      <p:ext uri="{BB962C8B-B14F-4D97-AF65-F5344CB8AC3E}">
        <p14:creationId xmlns:p14="http://schemas.microsoft.com/office/powerpoint/2010/main" val="2903954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de-DE" dirty="0"/>
              <a:t>SELENIUM </a:t>
            </a:r>
            <a:r>
              <a:rPr lang="en-US" dirty="0"/>
              <a:t>GRID </a:t>
            </a:r>
            <a:r>
              <a:rPr lang="de-DE" dirty="0"/>
              <a:t>SERVER LAUNCH</a:t>
            </a:r>
            <a:endParaRPr lang="en-US" dirty="0"/>
          </a:p>
        </p:txBody>
      </p:sp>
      <p:sp>
        <p:nvSpPr>
          <p:cNvPr id="6" name="TextBox 5"/>
          <p:cNvSpPr txBox="1"/>
          <p:nvPr/>
        </p:nvSpPr>
        <p:spPr>
          <a:xfrm>
            <a:off x="263859" y="667481"/>
            <a:ext cx="8616530" cy="1477328"/>
          </a:xfrm>
          <a:prstGeom prst="rect">
            <a:avLst/>
          </a:prstGeom>
          <a:noFill/>
        </p:spPr>
        <p:txBody>
          <a:bodyPr wrap="square" rtlCol="0">
            <a:spAutoFit/>
          </a:bodyPr>
          <a:lstStyle/>
          <a:p>
            <a:pPr>
              <a:lnSpc>
                <a:spcPct val="150000"/>
              </a:lnSpc>
            </a:pPr>
            <a:r>
              <a:rPr lang="en-US" sz="1800" b="1" dirty="0">
                <a:solidFill>
                  <a:schemeClr val="accent2"/>
                </a:solidFill>
              </a:rPr>
              <a:t>How to get started with Selenium Grid:</a:t>
            </a:r>
          </a:p>
          <a:p>
            <a:pPr marL="342900" indent="-342900">
              <a:lnSpc>
                <a:spcPct val="150000"/>
              </a:lnSpc>
              <a:buFont typeface="+mj-lt"/>
              <a:buAutoNum type="arabicPeriod" startAt="5"/>
            </a:pPr>
            <a:r>
              <a:rPr lang="en-US" dirty="0"/>
              <a:t>Add code snippet to your project for instantiating the WebDriver.</a:t>
            </a:r>
          </a:p>
          <a:p>
            <a:pPr marL="342900" indent="-342900">
              <a:lnSpc>
                <a:spcPct val="150000"/>
              </a:lnSpc>
              <a:buFont typeface="+mj-lt"/>
              <a:buAutoNum type="arabicPeriod" startAt="5"/>
            </a:pPr>
            <a:endParaRPr lang="en-US" b="1" dirty="0">
              <a:solidFill>
                <a:schemeClr val="accent6"/>
              </a:solidFill>
            </a:endParaRPr>
          </a:p>
          <a:p>
            <a:pPr>
              <a:lnSpc>
                <a:spcPct val="150000"/>
              </a:lnSpc>
            </a:pPr>
            <a:endParaRPr lang="en-US" b="1" dirty="0"/>
          </a:p>
        </p:txBody>
      </p:sp>
      <p:sp>
        <p:nvSpPr>
          <p:cNvPr id="4" name="Rectangle 1"/>
          <p:cNvSpPr>
            <a:spLocks noChangeArrowheads="1"/>
          </p:cNvSpPr>
          <p:nvPr/>
        </p:nvSpPr>
        <p:spPr bwMode="auto">
          <a:xfrm>
            <a:off x="1196340" y="1752394"/>
            <a:ext cx="5829300"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var</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webDriver</a:t>
            </a:r>
            <a:r>
              <a:rPr kumimoji="0" lang="en-US" altLang="en-US" sz="9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require(</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'selenium-</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webdriver</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var</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driver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webDriver</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.Builder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usingServer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'http://localhost:4444/</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wd</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/hub'</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withCapabilities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webDriver</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Capabilities</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.chrome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.build();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161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12898" y="2398060"/>
            <a:ext cx="5680871" cy="1505027"/>
          </a:xfrm>
        </p:spPr>
        <p:txBody>
          <a:bodyPr>
            <a:spAutoFit/>
          </a:bodyPr>
          <a:lstStyle/>
          <a:p>
            <a:pPr lvl="0"/>
            <a:r>
              <a:rPr lang="en-US" sz="3600" dirty="0"/>
              <a:t>Thanks for attention.</a:t>
            </a:r>
          </a:p>
          <a:p>
            <a:pPr lvl="0"/>
            <a:endParaRPr lang="en-US" sz="3600" dirty="0"/>
          </a:p>
          <a:p>
            <a:pPr lvl="0"/>
            <a:r>
              <a:rPr lang="en-US" sz="3600" dirty="0"/>
              <a:t>Questions?</a:t>
            </a:r>
          </a:p>
        </p:txBody>
      </p:sp>
    </p:spTree>
    <p:extLst>
      <p:ext uri="{BB962C8B-B14F-4D97-AF65-F5344CB8AC3E}">
        <p14:creationId xmlns:p14="http://schemas.microsoft.com/office/powerpoint/2010/main" val="3180837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a:t>ACTIONS</a:t>
            </a:r>
          </a:p>
        </p:txBody>
      </p:sp>
      <p:sp>
        <p:nvSpPr>
          <p:cNvPr id="3" name="Объект 2"/>
          <p:cNvSpPr>
            <a:spLocks noGrp="1"/>
          </p:cNvSpPr>
          <p:nvPr>
            <p:ph idx="1"/>
          </p:nvPr>
        </p:nvSpPr>
        <p:spPr/>
        <p:txBody>
          <a:bodyPr numCol="1">
            <a:normAutofit/>
          </a:bodyPr>
          <a:lstStyle/>
          <a:p>
            <a:r>
              <a:rPr lang="en-US" dirty="0"/>
              <a:t>The user-facing API for emulating complex user gestures</a:t>
            </a:r>
          </a:p>
          <a:p>
            <a:r>
              <a:rPr lang="en-US" dirty="0"/>
              <a:t>(interactions with a keyboard and mouse)</a:t>
            </a:r>
            <a:endParaRPr lang="ru-RU" dirty="0"/>
          </a:p>
        </p:txBody>
      </p:sp>
      <p:sp>
        <p:nvSpPr>
          <p:cNvPr id="4" name="TextBox 3"/>
          <p:cNvSpPr txBox="1"/>
          <p:nvPr/>
        </p:nvSpPr>
        <p:spPr>
          <a:xfrm>
            <a:off x="352473" y="2084034"/>
            <a:ext cx="4549727" cy="1384995"/>
          </a:xfrm>
          <a:prstGeom prst="rect">
            <a:avLst/>
          </a:prstGeom>
          <a:noFill/>
        </p:spPr>
        <p:txBody>
          <a:bodyPr wrap="square" numCol="2" rtlCol="0">
            <a:spAutoFit/>
          </a:bodyPr>
          <a:lstStyle/>
          <a:p>
            <a:pPr marL="285750" indent="-285750">
              <a:buFont typeface="Arial" panose="020B0604020202020204" pitchFamily="34" charset="0"/>
              <a:buChar char="•"/>
            </a:pPr>
            <a:r>
              <a:rPr lang="en-US" dirty="0"/>
              <a:t>click</a:t>
            </a:r>
          </a:p>
          <a:p>
            <a:pPr marL="285750" indent="-285750">
              <a:buFont typeface="Arial" panose="020B0604020202020204" pitchFamily="34" charset="0"/>
              <a:buChar char="•"/>
            </a:pPr>
            <a:r>
              <a:rPr lang="en-US" dirty="0" err="1"/>
              <a:t>doubleClick</a:t>
            </a:r>
            <a:endParaRPr lang="en-US" dirty="0"/>
          </a:p>
          <a:p>
            <a:pPr marL="285750" indent="-285750">
              <a:buFont typeface="Arial" panose="020B0604020202020204" pitchFamily="34" charset="0"/>
              <a:buChar char="•"/>
            </a:pPr>
            <a:r>
              <a:rPr lang="en-US" dirty="0" err="1"/>
              <a:t>dragAndDrop</a:t>
            </a:r>
            <a:endParaRPr lang="en-US" dirty="0"/>
          </a:p>
          <a:p>
            <a:pPr marL="285750" indent="-285750">
              <a:buFont typeface="Arial" panose="020B0604020202020204" pitchFamily="34" charset="0"/>
              <a:buChar char="•"/>
            </a:pPr>
            <a:r>
              <a:rPr lang="en-US" dirty="0" err="1"/>
              <a:t>keyDown</a:t>
            </a:r>
            <a:endParaRPr lang="en-US" dirty="0"/>
          </a:p>
          <a:p>
            <a:pPr marL="285750" indent="-285750">
              <a:buFont typeface="Arial" panose="020B0604020202020204" pitchFamily="34" charset="0"/>
              <a:buChar char="•"/>
            </a:pPr>
            <a:r>
              <a:rPr lang="en-US" dirty="0" err="1"/>
              <a:t>keyUp</a:t>
            </a:r>
            <a:endParaRPr lang="en-US" dirty="0"/>
          </a:p>
          <a:p>
            <a:pPr marL="285750" indent="-285750">
              <a:buFont typeface="Arial" panose="020B0604020202020204" pitchFamily="34" charset="0"/>
              <a:buChar char="•"/>
            </a:pPr>
            <a:r>
              <a:rPr lang="en-US" dirty="0" err="1"/>
              <a:t>mouseDown</a:t>
            </a:r>
            <a:endParaRPr lang="en-US" dirty="0"/>
          </a:p>
          <a:p>
            <a:pPr marL="285750" indent="-285750">
              <a:buFont typeface="Arial" panose="020B0604020202020204" pitchFamily="34" charset="0"/>
              <a:buChar char="•"/>
            </a:pPr>
            <a:r>
              <a:rPr lang="en-US" dirty="0" err="1"/>
              <a:t>mouseMove</a:t>
            </a:r>
            <a:endParaRPr lang="en-US" dirty="0"/>
          </a:p>
          <a:p>
            <a:pPr marL="285750" indent="-285750">
              <a:buFont typeface="Arial" panose="020B0604020202020204" pitchFamily="34" charset="0"/>
              <a:buChar char="•"/>
            </a:pPr>
            <a:r>
              <a:rPr lang="en-US" dirty="0" err="1"/>
              <a:t>mouseUp</a:t>
            </a:r>
            <a:endParaRPr lang="en-US" dirty="0"/>
          </a:p>
          <a:p>
            <a:pPr marL="285750" indent="-285750">
              <a:buFont typeface="Arial" panose="020B0604020202020204" pitchFamily="34" charset="0"/>
              <a:buChar char="•"/>
            </a:pPr>
            <a:r>
              <a:rPr lang="en-US" dirty="0"/>
              <a:t>perform</a:t>
            </a:r>
          </a:p>
          <a:p>
            <a:pPr marL="285750" indent="-285750">
              <a:buFont typeface="Arial" panose="020B0604020202020204" pitchFamily="34" charset="0"/>
              <a:buChar char="•"/>
            </a:pPr>
            <a:r>
              <a:rPr lang="en-US" dirty="0" err="1"/>
              <a:t>sendKeys</a:t>
            </a:r>
            <a:endParaRPr lang="en-US" dirty="0"/>
          </a:p>
          <a:p>
            <a:pPr marL="285750" indent="-285750">
              <a:buFont typeface="Arial" panose="020B0604020202020204" pitchFamily="34" charset="0"/>
              <a:buChar char="•"/>
            </a:pPr>
            <a:endParaRPr lang="en-US" dirty="0"/>
          </a:p>
        </p:txBody>
      </p:sp>
      <p:pic>
        <p:nvPicPr>
          <p:cNvPr id="1026" name="Picture 2" descr="Image result for actions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0575" y="1328671"/>
            <a:ext cx="2511425" cy="2502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57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a:t>ACTIONS</a:t>
            </a:r>
          </a:p>
        </p:txBody>
      </p:sp>
      <p:sp>
        <p:nvSpPr>
          <p:cNvPr id="12" name="Rounded Rectangle 9"/>
          <p:cNvSpPr/>
          <p:nvPr/>
        </p:nvSpPr>
        <p:spPr>
          <a:xfrm>
            <a:off x="1087858" y="2857646"/>
            <a:ext cx="7316624" cy="762000"/>
          </a:xfrm>
          <a:prstGeom prst="roundRect">
            <a:avLst/>
          </a:prstGeom>
          <a:solidFill>
            <a:schemeClr val="accent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i="1" dirty="0"/>
              <a:t>perform() </a:t>
            </a:r>
            <a:r>
              <a:rPr lang="en-US" dirty="0"/>
              <a:t>– routine for executing chain - each sequence will not be executed until perform() is called. </a:t>
            </a:r>
            <a:endParaRPr lang="ru-RU" dirty="0"/>
          </a:p>
        </p:txBody>
      </p:sp>
      <p:sp>
        <p:nvSpPr>
          <p:cNvPr id="13" name="Rounded Rectangle 10"/>
          <p:cNvSpPr/>
          <p:nvPr/>
        </p:nvSpPr>
        <p:spPr>
          <a:xfrm>
            <a:off x="1087858" y="1092781"/>
            <a:ext cx="7316624" cy="1371600"/>
          </a:xfrm>
          <a:prstGeom prst="roundRect">
            <a:avLst/>
          </a:prstGeom>
          <a:solidFill>
            <a:schemeClr val="accent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Common way to run a chain</a:t>
            </a:r>
            <a:r>
              <a:rPr lang="ru-RU" dirty="0"/>
              <a:t>:</a:t>
            </a:r>
          </a:p>
          <a:p>
            <a:pPr algn="ctr"/>
            <a:r>
              <a:rPr lang="en-US" b="1" i="1" dirty="0" err="1"/>
              <a:t>driver.actions</a:t>
            </a:r>
            <a:r>
              <a:rPr lang="en-US" b="1" i="1" dirty="0"/>
              <a:t>().{method1&gt;…&lt;</a:t>
            </a:r>
            <a:r>
              <a:rPr lang="en-US" b="1" i="1" dirty="0" err="1"/>
              <a:t>methodN</a:t>
            </a:r>
            <a:r>
              <a:rPr lang="en-US" b="1" i="1" dirty="0"/>
              <a:t>&gt;}.perform();</a:t>
            </a:r>
            <a:endParaRPr lang="ru-RU" b="1" i="1" dirty="0"/>
          </a:p>
        </p:txBody>
      </p:sp>
    </p:spTree>
    <p:extLst>
      <p:ext uri="{BB962C8B-B14F-4D97-AF65-F5344CB8AC3E}">
        <p14:creationId xmlns:p14="http://schemas.microsoft.com/office/powerpoint/2010/main" val="195338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a:t>ACTIONS. CLICK.</a:t>
            </a:r>
          </a:p>
        </p:txBody>
      </p:sp>
      <p:sp>
        <p:nvSpPr>
          <p:cNvPr id="7" name="Rectangle 6"/>
          <p:cNvSpPr/>
          <p:nvPr/>
        </p:nvSpPr>
        <p:spPr>
          <a:xfrm>
            <a:off x="222642" y="854785"/>
            <a:ext cx="8161209" cy="307777"/>
          </a:xfrm>
          <a:prstGeom prst="rect">
            <a:avLst/>
          </a:prstGeom>
        </p:spPr>
        <p:txBody>
          <a:bodyPr wrap="none">
            <a:spAutoFit/>
          </a:bodyPr>
          <a:lstStyle/>
          <a:p>
            <a:r>
              <a:rPr lang="en-US" b="1" i="1" dirty="0">
                <a:solidFill>
                  <a:srgbClr val="212121"/>
                </a:solidFill>
                <a:latin typeface="Roboto"/>
              </a:rPr>
              <a:t>click(</a:t>
            </a:r>
            <a:r>
              <a:rPr lang="en-US" b="1" i="1" dirty="0" err="1">
                <a:solidFill>
                  <a:srgbClr val="212121"/>
                </a:solidFill>
                <a:latin typeface="Roboto Mono"/>
              </a:rPr>
              <a:t>opt_elementOrButton</a:t>
            </a:r>
            <a:r>
              <a:rPr lang="en-US" b="1" i="1" dirty="0">
                <a:solidFill>
                  <a:srgbClr val="212121"/>
                </a:solidFill>
                <a:latin typeface="Roboto"/>
              </a:rPr>
              <a:t>, </a:t>
            </a:r>
            <a:r>
              <a:rPr lang="en-US" b="1" i="1" dirty="0" err="1">
                <a:solidFill>
                  <a:srgbClr val="212121"/>
                </a:solidFill>
                <a:latin typeface="Roboto Mono"/>
              </a:rPr>
              <a:t>opt_button</a:t>
            </a:r>
            <a:r>
              <a:rPr lang="en-US" b="1" i="1" dirty="0">
                <a:solidFill>
                  <a:srgbClr val="212121"/>
                </a:solidFill>
                <a:latin typeface="Roboto"/>
              </a:rPr>
              <a:t>) </a:t>
            </a:r>
            <a:r>
              <a:rPr lang="en-US" dirty="0">
                <a:solidFill>
                  <a:srgbClr val="212121"/>
                </a:solidFill>
                <a:latin typeface="Roboto"/>
              </a:rPr>
              <a:t>- </a:t>
            </a:r>
            <a:r>
              <a:rPr lang="en-US" dirty="0"/>
              <a:t>clicks a mouse button (at the current cursor location).</a:t>
            </a:r>
            <a:r>
              <a:rPr lang="en-US" dirty="0">
                <a:solidFill>
                  <a:srgbClr val="212121"/>
                </a:solidFill>
                <a:latin typeface="Roboto"/>
              </a:rPr>
              <a:t> </a:t>
            </a:r>
            <a:endParaRPr lang="en-US" dirty="0"/>
          </a:p>
        </p:txBody>
      </p:sp>
      <p:sp>
        <p:nvSpPr>
          <p:cNvPr id="9" name="Rectangle 8"/>
          <p:cNvSpPr/>
          <p:nvPr/>
        </p:nvSpPr>
        <p:spPr>
          <a:xfrm>
            <a:off x="222642" y="1317831"/>
            <a:ext cx="8921358" cy="307777"/>
          </a:xfrm>
          <a:prstGeom prst="rect">
            <a:avLst/>
          </a:prstGeom>
        </p:spPr>
        <p:txBody>
          <a:bodyPr wrap="square">
            <a:spAutoFit/>
          </a:bodyPr>
          <a:lstStyle/>
          <a:p>
            <a:r>
              <a:rPr lang="en-US" dirty="0">
                <a:solidFill>
                  <a:srgbClr val="212121"/>
                </a:solidFill>
                <a:latin typeface="Roboto"/>
              </a:rPr>
              <a:t>If an element is provided, the mouse will first be moved to the center of that element. This is equivalent to: </a:t>
            </a:r>
            <a:endParaRPr lang="en-US" dirty="0"/>
          </a:p>
        </p:txBody>
      </p:sp>
      <p:sp>
        <p:nvSpPr>
          <p:cNvPr id="11" name="Rectangle 10"/>
          <p:cNvSpPr/>
          <p:nvPr/>
        </p:nvSpPr>
        <p:spPr>
          <a:xfrm>
            <a:off x="2724127" y="1642377"/>
            <a:ext cx="3158237" cy="276999"/>
          </a:xfrm>
          <a:prstGeom prst="rect">
            <a:avLst/>
          </a:prstGeom>
        </p:spPr>
        <p:txBody>
          <a:bodyPr wrap="none">
            <a:spAutoFit/>
          </a:bodyPr>
          <a:lstStyle/>
          <a:p>
            <a:r>
              <a:rPr lang="en-US" sz="1200" dirty="0" err="1">
                <a:latin typeface="Consolas" panose="020B0609020204030204" pitchFamily="49" charset="0"/>
              </a:rPr>
              <a:t>sequence.mouseMove</a:t>
            </a:r>
            <a:r>
              <a:rPr lang="en-US" sz="1200" dirty="0">
                <a:latin typeface="Consolas" panose="020B0609020204030204" pitchFamily="49" charset="0"/>
              </a:rPr>
              <a:t>(element).click()</a:t>
            </a:r>
          </a:p>
        </p:txBody>
      </p:sp>
      <p:sp>
        <p:nvSpPr>
          <p:cNvPr id="13" name="Rectangle 12"/>
          <p:cNvSpPr/>
          <p:nvPr/>
        </p:nvSpPr>
        <p:spPr>
          <a:xfrm>
            <a:off x="222641" y="1996320"/>
            <a:ext cx="8405543" cy="2031325"/>
          </a:xfrm>
          <a:prstGeom prst="rect">
            <a:avLst/>
          </a:prstGeom>
        </p:spPr>
        <p:txBody>
          <a:bodyPr wrap="square">
            <a:spAutoFit/>
          </a:bodyPr>
          <a:lstStyle/>
          <a:p>
            <a:r>
              <a:rPr lang="en-US" b="1" dirty="0"/>
              <a:t>Parameters:</a:t>
            </a:r>
            <a:r>
              <a:rPr lang="en-US" dirty="0"/>
              <a:t>	</a:t>
            </a:r>
          </a:p>
          <a:p>
            <a:endParaRPr lang="en-US" dirty="0"/>
          </a:p>
          <a:p>
            <a:r>
              <a:rPr lang="en-US" b="1" dirty="0" err="1"/>
              <a:t>opt_elementOrButton</a:t>
            </a:r>
            <a:r>
              <a:rPr lang="en-US" b="1" dirty="0"/>
              <a:t>	(</a:t>
            </a:r>
            <a:r>
              <a:rPr lang="en-US" b="1" dirty="0" err="1"/>
              <a:t>WebElement|Button|null|undefined</a:t>
            </a:r>
            <a:r>
              <a:rPr lang="en-US" b="1" dirty="0"/>
              <a:t>)</a:t>
            </a:r>
          </a:p>
          <a:p>
            <a:r>
              <a:rPr lang="en-US" dirty="0"/>
              <a:t>Either the element to interact with or the button to click with. Defaults to </a:t>
            </a:r>
            <a:r>
              <a:rPr lang="en-US" dirty="0" err="1"/>
              <a:t>input.Button.LEFT</a:t>
            </a:r>
            <a:r>
              <a:rPr lang="en-US" dirty="0"/>
              <a:t> if neither an element nor button is specified.</a:t>
            </a:r>
          </a:p>
          <a:p>
            <a:endParaRPr lang="en-US" dirty="0"/>
          </a:p>
          <a:p>
            <a:r>
              <a:rPr lang="en-US" b="1" dirty="0" err="1"/>
              <a:t>opt_button</a:t>
            </a:r>
            <a:r>
              <a:rPr lang="en-US" b="1" dirty="0"/>
              <a:t>	(</a:t>
            </a:r>
            <a:r>
              <a:rPr lang="en-US" b="1" dirty="0" err="1"/>
              <a:t>Button|null|undefined</a:t>
            </a:r>
            <a:r>
              <a:rPr lang="en-US" b="1" dirty="0"/>
              <a:t>)</a:t>
            </a:r>
          </a:p>
          <a:p>
            <a:r>
              <a:rPr lang="en-US" dirty="0"/>
              <a:t>The button to use. Defaults to </a:t>
            </a:r>
            <a:r>
              <a:rPr lang="en-US" dirty="0" err="1"/>
              <a:t>input.Button.LEFT</a:t>
            </a:r>
            <a:r>
              <a:rPr lang="en-US" dirty="0"/>
              <a:t>. Ignored if a button is provided as the first argument.</a:t>
            </a:r>
          </a:p>
        </p:txBody>
      </p:sp>
    </p:spTree>
    <p:extLst>
      <p:ext uri="{BB962C8B-B14F-4D97-AF65-F5344CB8AC3E}">
        <p14:creationId xmlns:p14="http://schemas.microsoft.com/office/powerpoint/2010/main" val="3772664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ACTIONS. DOUBLECLICK.</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3" name="Rectangle 2"/>
          <p:cNvSpPr/>
          <p:nvPr/>
        </p:nvSpPr>
        <p:spPr>
          <a:xfrm>
            <a:off x="0" y="878232"/>
            <a:ext cx="9435596" cy="307777"/>
          </a:xfrm>
          <a:prstGeom prst="rect">
            <a:avLst/>
          </a:prstGeom>
        </p:spPr>
        <p:txBody>
          <a:bodyPr wrap="none">
            <a:spAutoFit/>
          </a:bodyPr>
          <a:lstStyle/>
          <a:p>
            <a:r>
              <a:rPr lang="en-US" b="1" i="1" dirty="0" err="1">
                <a:solidFill>
                  <a:srgbClr val="212121"/>
                </a:solidFill>
                <a:latin typeface="Roboto"/>
              </a:rPr>
              <a:t>doubleClick</a:t>
            </a:r>
            <a:r>
              <a:rPr lang="en-US" b="1" i="1" dirty="0">
                <a:solidFill>
                  <a:srgbClr val="212121"/>
                </a:solidFill>
                <a:latin typeface="Roboto"/>
              </a:rPr>
              <a:t>(</a:t>
            </a:r>
            <a:r>
              <a:rPr lang="en-US" b="1" i="1" dirty="0" err="1">
                <a:solidFill>
                  <a:srgbClr val="212121"/>
                </a:solidFill>
                <a:latin typeface="Roboto Mono"/>
              </a:rPr>
              <a:t>opt_elementOrButton</a:t>
            </a:r>
            <a:r>
              <a:rPr lang="en-US" b="1" i="1" dirty="0">
                <a:solidFill>
                  <a:srgbClr val="212121"/>
                </a:solidFill>
                <a:latin typeface="Roboto"/>
              </a:rPr>
              <a:t>, </a:t>
            </a:r>
            <a:r>
              <a:rPr lang="en-US" b="1" i="1" dirty="0" err="1">
                <a:solidFill>
                  <a:srgbClr val="212121"/>
                </a:solidFill>
                <a:latin typeface="Roboto Mono"/>
              </a:rPr>
              <a:t>opt_button</a:t>
            </a:r>
            <a:r>
              <a:rPr lang="en-US" b="1" i="1" dirty="0">
                <a:solidFill>
                  <a:srgbClr val="212121"/>
                </a:solidFill>
                <a:latin typeface="Roboto"/>
              </a:rPr>
              <a:t>) - </a:t>
            </a:r>
            <a:r>
              <a:rPr lang="en-US" dirty="0"/>
              <a:t>double-clicks a mouse button (at the current cursor location).</a:t>
            </a:r>
            <a:endParaRPr lang="en-US" b="1" i="1" dirty="0"/>
          </a:p>
        </p:txBody>
      </p:sp>
      <p:sp>
        <p:nvSpPr>
          <p:cNvPr id="4" name="Rectangle 3"/>
          <p:cNvSpPr/>
          <p:nvPr/>
        </p:nvSpPr>
        <p:spPr>
          <a:xfrm>
            <a:off x="0" y="1247247"/>
            <a:ext cx="8972062" cy="307777"/>
          </a:xfrm>
          <a:prstGeom prst="rect">
            <a:avLst/>
          </a:prstGeom>
        </p:spPr>
        <p:txBody>
          <a:bodyPr wrap="square">
            <a:spAutoFit/>
          </a:bodyPr>
          <a:lstStyle/>
          <a:p>
            <a:r>
              <a:rPr lang="en-US" dirty="0">
                <a:solidFill>
                  <a:srgbClr val="212121"/>
                </a:solidFill>
                <a:latin typeface="Roboto"/>
              </a:rPr>
              <a:t>If an element is provided, the mouse will first be moved to the center of that element. This is equivalent to:</a:t>
            </a:r>
            <a:endParaRPr lang="en-US" dirty="0"/>
          </a:p>
        </p:txBody>
      </p:sp>
      <p:sp>
        <p:nvSpPr>
          <p:cNvPr id="8" name="Rectangle 7"/>
          <p:cNvSpPr/>
          <p:nvPr/>
        </p:nvSpPr>
        <p:spPr>
          <a:xfrm>
            <a:off x="2105970" y="1616262"/>
            <a:ext cx="3752950" cy="276999"/>
          </a:xfrm>
          <a:prstGeom prst="rect">
            <a:avLst/>
          </a:prstGeom>
        </p:spPr>
        <p:txBody>
          <a:bodyPr wrap="none">
            <a:spAutoFit/>
          </a:bodyPr>
          <a:lstStyle/>
          <a:p>
            <a:r>
              <a:rPr lang="en-US" sz="1200" dirty="0">
                <a:latin typeface="Consolas" panose="020B0609020204030204" pitchFamily="49" charset="0"/>
              </a:rPr>
              <a:t> </a:t>
            </a:r>
            <a:r>
              <a:rPr lang="en-US" sz="1200" dirty="0" err="1">
                <a:latin typeface="Consolas" panose="020B0609020204030204" pitchFamily="49" charset="0"/>
              </a:rPr>
              <a:t>sequence.mouseMove</a:t>
            </a:r>
            <a:r>
              <a:rPr lang="en-US" sz="1200" dirty="0">
                <a:latin typeface="Consolas" panose="020B0609020204030204" pitchFamily="49" charset="0"/>
              </a:rPr>
              <a:t>(element).</a:t>
            </a:r>
            <a:r>
              <a:rPr lang="en-US" sz="1200" dirty="0" err="1">
                <a:latin typeface="Consolas" panose="020B0609020204030204" pitchFamily="49" charset="0"/>
              </a:rPr>
              <a:t>doubleClick</a:t>
            </a:r>
            <a:r>
              <a:rPr lang="en-US" sz="1200" dirty="0">
                <a:latin typeface="Consolas" panose="020B0609020204030204" pitchFamily="49" charset="0"/>
              </a:rPr>
              <a:t>()</a:t>
            </a:r>
          </a:p>
        </p:txBody>
      </p:sp>
      <p:sp>
        <p:nvSpPr>
          <p:cNvPr id="13" name="Rectangle 12"/>
          <p:cNvSpPr/>
          <p:nvPr/>
        </p:nvSpPr>
        <p:spPr>
          <a:xfrm>
            <a:off x="145798" y="2018889"/>
            <a:ext cx="8826264" cy="1815882"/>
          </a:xfrm>
          <a:prstGeom prst="rect">
            <a:avLst/>
          </a:prstGeom>
        </p:spPr>
        <p:txBody>
          <a:bodyPr wrap="square">
            <a:spAutoFit/>
          </a:bodyPr>
          <a:lstStyle/>
          <a:p>
            <a:r>
              <a:rPr lang="en-US" b="1" dirty="0"/>
              <a:t>Parameters:</a:t>
            </a:r>
          </a:p>
          <a:p>
            <a:r>
              <a:rPr lang="en-US" b="1" dirty="0"/>
              <a:t>	</a:t>
            </a:r>
          </a:p>
          <a:p>
            <a:r>
              <a:rPr lang="en-US" b="1" dirty="0" err="1"/>
              <a:t>opt_elementOrButton</a:t>
            </a:r>
            <a:r>
              <a:rPr lang="en-US" b="1" dirty="0"/>
              <a:t>	(</a:t>
            </a:r>
            <a:r>
              <a:rPr lang="en-US" b="1" dirty="0" err="1"/>
              <a:t>WebElement|Button|null|undefined</a:t>
            </a:r>
            <a:r>
              <a:rPr lang="en-US" b="1" dirty="0"/>
              <a:t>)</a:t>
            </a:r>
          </a:p>
          <a:p>
            <a:r>
              <a:rPr lang="en-US" dirty="0"/>
              <a:t>Either the element to interact with or the button to click with. Defaults to </a:t>
            </a:r>
            <a:r>
              <a:rPr lang="en-US" dirty="0" err="1"/>
              <a:t>input.Button.LEFT</a:t>
            </a:r>
            <a:r>
              <a:rPr lang="en-US" dirty="0"/>
              <a:t> if neither an element nor button is specified.</a:t>
            </a:r>
          </a:p>
          <a:p>
            <a:endParaRPr lang="en-US" dirty="0"/>
          </a:p>
          <a:p>
            <a:r>
              <a:rPr lang="en-US" b="1" dirty="0" err="1"/>
              <a:t>opt_button</a:t>
            </a:r>
            <a:r>
              <a:rPr lang="en-US" b="1" dirty="0"/>
              <a:t>	(</a:t>
            </a:r>
            <a:r>
              <a:rPr lang="en-US" b="1" dirty="0" err="1"/>
              <a:t>Button|null|undefined</a:t>
            </a:r>
            <a:r>
              <a:rPr lang="en-US" b="1" dirty="0"/>
              <a:t>)</a:t>
            </a:r>
          </a:p>
          <a:p>
            <a:r>
              <a:rPr lang="en-US" dirty="0"/>
              <a:t>The button to use. Defaults to </a:t>
            </a:r>
            <a:r>
              <a:rPr lang="en-US" dirty="0" err="1"/>
              <a:t>input.Button.LEFT</a:t>
            </a:r>
            <a:r>
              <a:rPr lang="en-US" dirty="0"/>
              <a:t>. Ignored if a button is provided as the first argument.</a:t>
            </a:r>
          </a:p>
        </p:txBody>
      </p:sp>
      <p:sp>
        <p:nvSpPr>
          <p:cNvPr id="14" name="Rectangle 13"/>
          <p:cNvSpPr/>
          <p:nvPr/>
        </p:nvSpPr>
        <p:spPr>
          <a:xfrm>
            <a:off x="145797" y="4252469"/>
            <a:ext cx="7208479" cy="307777"/>
          </a:xfrm>
          <a:prstGeom prst="rect">
            <a:avLst/>
          </a:prstGeom>
        </p:spPr>
        <p:txBody>
          <a:bodyPr wrap="square">
            <a:spAutoFit/>
          </a:bodyPr>
          <a:lstStyle/>
          <a:p>
            <a:r>
              <a:rPr lang="en-US" dirty="0">
                <a:solidFill>
                  <a:srgbClr val="212121"/>
                </a:solidFill>
                <a:latin typeface="Roboto"/>
              </a:rPr>
              <a:t>Warning: this method currently only supports the left mouse button. </a:t>
            </a:r>
            <a:endParaRPr lang="en-US" dirty="0"/>
          </a:p>
        </p:txBody>
      </p:sp>
    </p:spTree>
    <p:extLst>
      <p:ext uri="{BB962C8B-B14F-4D97-AF65-F5344CB8AC3E}">
        <p14:creationId xmlns:p14="http://schemas.microsoft.com/office/powerpoint/2010/main" val="1111117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ACTIONS. EXAMPLES.</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5" name="Rectangle 1"/>
          <p:cNvSpPr>
            <a:spLocks noChangeArrowheads="1"/>
          </p:cNvSpPr>
          <p:nvPr/>
        </p:nvSpPr>
        <p:spPr bwMode="auto">
          <a:xfrm>
            <a:off x="161543" y="1334743"/>
            <a:ext cx="5134709"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driver</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actions</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click</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perform</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9" name="Rectangle 8"/>
          <p:cNvSpPr/>
          <p:nvPr/>
        </p:nvSpPr>
        <p:spPr>
          <a:xfrm>
            <a:off x="161543" y="1042354"/>
            <a:ext cx="2569934" cy="307777"/>
          </a:xfrm>
          <a:prstGeom prst="rect">
            <a:avLst/>
          </a:prstGeom>
        </p:spPr>
        <p:txBody>
          <a:bodyPr wrap="none">
            <a:spAutoFit/>
          </a:bodyPr>
          <a:lstStyle/>
          <a:p>
            <a:r>
              <a:rPr lang="en-US" dirty="0">
                <a:solidFill>
                  <a:srgbClr val="3F7F5F"/>
                </a:solidFill>
                <a:latin typeface="Consolas"/>
              </a:rPr>
              <a:t>//Click current position</a:t>
            </a:r>
          </a:p>
        </p:txBody>
      </p:sp>
      <p:sp>
        <p:nvSpPr>
          <p:cNvPr id="10" name="Rectangle 3"/>
          <p:cNvSpPr>
            <a:spLocks noChangeArrowheads="1"/>
          </p:cNvSpPr>
          <p:nvPr/>
        </p:nvSpPr>
        <p:spPr bwMode="auto">
          <a:xfrm>
            <a:off x="169402" y="2925751"/>
            <a:ext cx="295946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driver.</a:t>
            </a:r>
            <a:r>
              <a:rPr kumimoji="0" lang="en-US" altLang="en-US" sz="11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actions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click</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perform</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0"/>
          <p:cNvSpPr/>
          <p:nvPr/>
        </p:nvSpPr>
        <p:spPr>
          <a:xfrm>
            <a:off x="169402" y="2427427"/>
            <a:ext cx="2073003" cy="307777"/>
          </a:xfrm>
          <a:prstGeom prst="rect">
            <a:avLst/>
          </a:prstGeom>
        </p:spPr>
        <p:txBody>
          <a:bodyPr wrap="none">
            <a:spAutoFit/>
          </a:bodyPr>
          <a:lstStyle/>
          <a:p>
            <a:r>
              <a:rPr lang="en-US" dirty="0">
                <a:solidFill>
                  <a:srgbClr val="3F7F5F"/>
                </a:solidFill>
                <a:latin typeface="Consolas"/>
              </a:rPr>
              <a:t>//Click web element</a:t>
            </a:r>
          </a:p>
        </p:txBody>
      </p:sp>
      <p:sp>
        <p:nvSpPr>
          <p:cNvPr id="8" name="Rectangle 1"/>
          <p:cNvSpPr>
            <a:spLocks noChangeArrowheads="1"/>
          </p:cNvSpPr>
          <p:nvPr/>
        </p:nvSpPr>
        <p:spPr bwMode="auto">
          <a:xfrm>
            <a:off x="161542" y="1642520"/>
            <a:ext cx="5134709"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driver</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actions</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lang="en-US" altLang="en-US" sz="1100" dirty="0" err="1">
                <a:solidFill>
                  <a:srgbClr val="7A7A43"/>
                </a:solidFill>
                <a:latin typeface="Courier New" panose="02070309020205020404" pitchFamily="49" charset="0"/>
                <a:cs typeface="Courier New" panose="02070309020205020404" pitchFamily="49" charset="0"/>
              </a:rPr>
              <a:t>double</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
            </a:r>
            <a:r>
              <a:rPr kumimoji="0" lang="en-US" altLang="en-US" sz="11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lick</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perform</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2" name="Rectangle 3"/>
          <p:cNvSpPr>
            <a:spLocks noChangeArrowheads="1"/>
          </p:cNvSpPr>
          <p:nvPr/>
        </p:nvSpPr>
        <p:spPr bwMode="auto">
          <a:xfrm>
            <a:off x="169402" y="3258501"/>
            <a:ext cx="3441968"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driver.</a:t>
            </a:r>
            <a:r>
              <a:rPr kumimoji="0" lang="en-US" altLang="en-US" sz="11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actions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lang="en-US" altLang="en-US" sz="900" dirty="0" err="1">
                <a:solidFill>
                  <a:srgbClr val="7A7A43"/>
                </a:solidFill>
                <a:latin typeface="Courier New" panose="02070309020205020404" pitchFamily="49" charset="0"/>
                <a:cs typeface="Courier New" panose="02070309020205020404" pitchFamily="49" charset="0"/>
              </a:rPr>
              <a:t>double</a:t>
            </a:r>
            <a:r>
              <a:rPr lang="en-US" altLang="en-US" sz="900" dirty="0" err="1">
                <a:solidFill>
                  <a:srgbClr val="000000"/>
                </a:solidFill>
                <a:latin typeface="Courier New" panose="02070309020205020404" pitchFamily="49" charset="0"/>
                <a:cs typeface="Courier New" panose="02070309020205020404" pitchFamily="49" charset="0"/>
              </a:rPr>
              <a:t>C</a:t>
            </a:r>
            <a:r>
              <a:rPr lang="en-US" altLang="en-US" sz="900" dirty="0" err="1">
                <a:solidFill>
                  <a:srgbClr val="7A7A43"/>
                </a:solidFill>
                <a:latin typeface="Courier New" panose="02070309020205020404" pitchFamily="49" charset="0"/>
                <a:cs typeface="Courier New" panose="02070309020205020404" pitchFamily="49" charset="0"/>
              </a:rPr>
              <a:t>lick</a:t>
            </a:r>
            <a:r>
              <a:rPr lang="en-US" altLang="en-US" sz="900" dirty="0">
                <a:solidFill>
                  <a:srgbClr val="7A7A43"/>
                </a:solidFill>
                <a:latin typeface="Courier New" panose="02070309020205020404" pitchFamily="49" charset="0"/>
                <a:cs typeface="Courier New" panose="02070309020205020404" pitchFamily="49" charset="0"/>
              </a:rPr>
              <a:t>(</a:t>
            </a:r>
            <a:r>
              <a:rPr lang="en-US" altLang="en-US" sz="900" b="1" dirty="0">
                <a:solidFill>
                  <a:srgbClr val="660E7A"/>
                </a:solidFill>
                <a:latin typeface="Courier New" panose="02070309020205020404" pitchFamily="49" charset="0"/>
                <a:cs typeface="Courier New" panose="02070309020205020404" pitchFamily="49" charset="0"/>
              </a:rPr>
              <a:t>el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perform</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9263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a:t>ACTIONS. DRAG AND DROP.</a:t>
            </a:r>
          </a:p>
        </p:txBody>
      </p:sp>
      <p:sp>
        <p:nvSpPr>
          <p:cNvPr id="3" name="Rectangle 2"/>
          <p:cNvSpPr/>
          <p:nvPr/>
        </p:nvSpPr>
        <p:spPr>
          <a:xfrm>
            <a:off x="98368" y="807893"/>
            <a:ext cx="8897140" cy="523220"/>
          </a:xfrm>
          <a:prstGeom prst="rect">
            <a:avLst/>
          </a:prstGeom>
        </p:spPr>
        <p:txBody>
          <a:bodyPr wrap="square">
            <a:spAutoFit/>
          </a:bodyPr>
          <a:lstStyle/>
          <a:p>
            <a:r>
              <a:rPr lang="en-US" b="1" i="1" dirty="0" err="1">
                <a:solidFill>
                  <a:srgbClr val="212121"/>
                </a:solidFill>
                <a:latin typeface="Roboto"/>
              </a:rPr>
              <a:t>dragAndDrop</a:t>
            </a:r>
            <a:r>
              <a:rPr lang="en-US" b="1" i="1" dirty="0">
                <a:solidFill>
                  <a:srgbClr val="212121"/>
                </a:solidFill>
                <a:latin typeface="Roboto"/>
              </a:rPr>
              <a:t>(</a:t>
            </a:r>
            <a:r>
              <a:rPr lang="en-US" b="1" i="1" dirty="0">
                <a:solidFill>
                  <a:srgbClr val="212121"/>
                </a:solidFill>
                <a:latin typeface="Roboto Mono"/>
              </a:rPr>
              <a:t>element</a:t>
            </a:r>
            <a:r>
              <a:rPr lang="en-US" b="1" i="1" dirty="0">
                <a:solidFill>
                  <a:srgbClr val="212121"/>
                </a:solidFill>
                <a:latin typeface="Roboto"/>
              </a:rPr>
              <a:t>, </a:t>
            </a:r>
            <a:r>
              <a:rPr lang="en-US" b="1" i="1" dirty="0">
                <a:solidFill>
                  <a:srgbClr val="212121"/>
                </a:solidFill>
                <a:latin typeface="Roboto Mono"/>
              </a:rPr>
              <a:t>location</a:t>
            </a:r>
            <a:r>
              <a:rPr lang="en-US" b="1" i="1" dirty="0">
                <a:solidFill>
                  <a:srgbClr val="212121"/>
                </a:solidFill>
                <a:latin typeface="Roboto"/>
              </a:rPr>
              <a:t>) - </a:t>
            </a:r>
            <a:r>
              <a:rPr lang="en-US" dirty="0"/>
              <a:t>convenience function for performing a "drag and drop" </a:t>
            </a:r>
            <a:r>
              <a:rPr lang="en-US" dirty="0" err="1"/>
              <a:t>manuever</a:t>
            </a:r>
            <a:r>
              <a:rPr lang="en-US" dirty="0"/>
              <a:t>.</a:t>
            </a:r>
          </a:p>
          <a:p>
            <a:r>
              <a:rPr lang="en-US" dirty="0"/>
              <a:t> The target element may be moved to the location of another element, or by an offset (in pixels).</a:t>
            </a:r>
            <a:endParaRPr lang="en-US" b="1" i="1" dirty="0"/>
          </a:p>
        </p:txBody>
      </p:sp>
      <p:sp>
        <p:nvSpPr>
          <p:cNvPr id="5" name="Rectangle 4"/>
          <p:cNvSpPr/>
          <p:nvPr/>
        </p:nvSpPr>
        <p:spPr>
          <a:xfrm>
            <a:off x="98368" y="1331113"/>
            <a:ext cx="8740832" cy="1815882"/>
          </a:xfrm>
          <a:prstGeom prst="rect">
            <a:avLst/>
          </a:prstGeom>
        </p:spPr>
        <p:txBody>
          <a:bodyPr wrap="square">
            <a:spAutoFit/>
          </a:bodyPr>
          <a:lstStyle/>
          <a:p>
            <a:endParaRPr lang="en-US" dirty="0"/>
          </a:p>
          <a:p>
            <a:r>
              <a:rPr lang="en-US" b="1" dirty="0"/>
              <a:t>Parameters:	</a:t>
            </a:r>
          </a:p>
          <a:p>
            <a:endParaRPr lang="en-US" dirty="0"/>
          </a:p>
          <a:p>
            <a:r>
              <a:rPr lang="en-US" b="1" dirty="0"/>
              <a:t>element	</a:t>
            </a:r>
            <a:r>
              <a:rPr lang="en-US" b="1" dirty="0" err="1"/>
              <a:t>WebElement</a:t>
            </a:r>
            <a:endParaRPr lang="en-US" b="1" dirty="0"/>
          </a:p>
          <a:p>
            <a:r>
              <a:rPr lang="en-US" dirty="0"/>
              <a:t>The element to drag.</a:t>
            </a:r>
          </a:p>
          <a:p>
            <a:endParaRPr lang="en-US" dirty="0"/>
          </a:p>
          <a:p>
            <a:r>
              <a:rPr lang="en-US" b="1" dirty="0"/>
              <a:t>location	(</a:t>
            </a:r>
            <a:r>
              <a:rPr lang="en-US" b="1" dirty="0" err="1"/>
              <a:t>WebElement</a:t>
            </a:r>
            <a:r>
              <a:rPr lang="en-US" b="1" dirty="0"/>
              <a:t>|{x: number, y: number})</a:t>
            </a:r>
          </a:p>
          <a:p>
            <a:r>
              <a:rPr lang="en-US" dirty="0"/>
              <a:t>The location to drag to, either as another </a:t>
            </a:r>
            <a:r>
              <a:rPr lang="en-US" dirty="0" err="1"/>
              <a:t>WebElement</a:t>
            </a:r>
            <a:r>
              <a:rPr lang="en-US" dirty="0"/>
              <a:t> or an offset in pixels.</a:t>
            </a:r>
          </a:p>
        </p:txBody>
      </p:sp>
      <p:sp>
        <p:nvSpPr>
          <p:cNvPr id="6" name="Rectangle 5"/>
          <p:cNvSpPr/>
          <p:nvPr/>
        </p:nvSpPr>
        <p:spPr>
          <a:xfrm>
            <a:off x="98368" y="3731769"/>
            <a:ext cx="6803292" cy="307777"/>
          </a:xfrm>
          <a:prstGeom prst="rect">
            <a:avLst/>
          </a:prstGeom>
        </p:spPr>
        <p:txBody>
          <a:bodyPr wrap="square">
            <a:spAutoFit/>
          </a:bodyPr>
          <a:lstStyle/>
          <a:p>
            <a:r>
              <a:rPr lang="en-US" dirty="0" err="1">
                <a:solidFill>
                  <a:srgbClr val="333333"/>
                </a:solidFill>
                <a:latin typeface="SFMono-Regular"/>
              </a:rPr>
              <a:t>driver</a:t>
            </a:r>
            <a:r>
              <a:rPr lang="en-US" dirty="0" err="1">
                <a:solidFill>
                  <a:srgbClr val="24292E"/>
                </a:solidFill>
                <a:latin typeface="SFMono-Regular"/>
              </a:rPr>
              <a:t>.</a:t>
            </a:r>
            <a:r>
              <a:rPr lang="en-US" dirty="0" err="1">
                <a:solidFill>
                  <a:srgbClr val="795DA3"/>
                </a:solidFill>
                <a:latin typeface="SFMono-Regular"/>
              </a:rPr>
              <a:t>actions</a:t>
            </a:r>
            <a:r>
              <a:rPr lang="en-US" dirty="0">
                <a:solidFill>
                  <a:srgbClr val="24292E"/>
                </a:solidFill>
                <a:latin typeface="SFMono-Regular"/>
              </a:rPr>
              <a:t>().</a:t>
            </a:r>
            <a:r>
              <a:rPr lang="en-US" dirty="0" err="1">
                <a:solidFill>
                  <a:srgbClr val="795DA3"/>
                </a:solidFill>
                <a:latin typeface="SFMono-Regular"/>
              </a:rPr>
              <a:t>dragAndDrop</a:t>
            </a:r>
            <a:r>
              <a:rPr lang="en-US" dirty="0">
                <a:solidFill>
                  <a:srgbClr val="24292E"/>
                </a:solidFill>
                <a:latin typeface="SFMono-Regular"/>
              </a:rPr>
              <a:t>(el,  {x</a:t>
            </a:r>
            <a:r>
              <a:rPr lang="en-US" dirty="0">
                <a:solidFill>
                  <a:srgbClr val="A71D5D"/>
                </a:solidFill>
                <a:latin typeface="SFMono-Regular"/>
              </a:rPr>
              <a:t>:</a:t>
            </a:r>
            <a:r>
              <a:rPr lang="en-US" dirty="0">
                <a:solidFill>
                  <a:srgbClr val="24292E"/>
                </a:solidFill>
                <a:latin typeface="SFMono-Regular"/>
              </a:rPr>
              <a:t> </a:t>
            </a:r>
            <a:r>
              <a:rPr lang="en-US" dirty="0">
                <a:solidFill>
                  <a:srgbClr val="A71D5D"/>
                </a:solidFill>
                <a:latin typeface="SFMono-Regular"/>
              </a:rPr>
              <a:t>-</a:t>
            </a:r>
            <a:r>
              <a:rPr lang="en-US" dirty="0">
                <a:solidFill>
                  <a:srgbClr val="0086B3"/>
                </a:solidFill>
                <a:latin typeface="SFMono-Regular"/>
              </a:rPr>
              <a:t>120</a:t>
            </a:r>
            <a:r>
              <a:rPr lang="en-US" dirty="0">
                <a:solidFill>
                  <a:srgbClr val="24292E"/>
                </a:solidFill>
                <a:latin typeface="SFMono-Regular"/>
              </a:rPr>
              <a:t>, y</a:t>
            </a:r>
            <a:r>
              <a:rPr lang="en-US" dirty="0">
                <a:solidFill>
                  <a:srgbClr val="A71D5D"/>
                </a:solidFill>
                <a:latin typeface="SFMono-Regular"/>
              </a:rPr>
              <a:t>:</a:t>
            </a:r>
            <a:r>
              <a:rPr lang="en-US" dirty="0">
                <a:solidFill>
                  <a:srgbClr val="24292E"/>
                </a:solidFill>
                <a:latin typeface="SFMono-Regular"/>
              </a:rPr>
              <a:t> </a:t>
            </a:r>
            <a:r>
              <a:rPr lang="en-US" dirty="0">
                <a:solidFill>
                  <a:srgbClr val="0086B3"/>
                </a:solidFill>
                <a:latin typeface="SFMono-Regular"/>
              </a:rPr>
              <a:t>0</a:t>
            </a:r>
            <a:r>
              <a:rPr lang="en-US" dirty="0">
                <a:solidFill>
                  <a:srgbClr val="24292E"/>
                </a:solidFill>
                <a:latin typeface="SFMono-Regular"/>
              </a:rPr>
              <a:t>}).</a:t>
            </a:r>
            <a:r>
              <a:rPr lang="en-US" dirty="0">
                <a:solidFill>
                  <a:srgbClr val="795DA3"/>
                </a:solidFill>
                <a:latin typeface="SFMono-Regular"/>
              </a:rPr>
              <a:t>perform</a:t>
            </a:r>
            <a:r>
              <a:rPr lang="en-US" dirty="0">
                <a:solidFill>
                  <a:srgbClr val="24292E"/>
                </a:solidFill>
                <a:latin typeface="SFMono-Regular"/>
              </a:rPr>
              <a:t>();</a:t>
            </a:r>
            <a:endParaRPr lang="en-US" dirty="0"/>
          </a:p>
        </p:txBody>
      </p:sp>
      <p:sp>
        <p:nvSpPr>
          <p:cNvPr id="8" name="Rectangle 7"/>
          <p:cNvSpPr/>
          <p:nvPr/>
        </p:nvSpPr>
        <p:spPr>
          <a:xfrm>
            <a:off x="98368" y="4039546"/>
            <a:ext cx="6803292" cy="307777"/>
          </a:xfrm>
          <a:prstGeom prst="rect">
            <a:avLst/>
          </a:prstGeom>
        </p:spPr>
        <p:txBody>
          <a:bodyPr wrap="square">
            <a:spAutoFit/>
          </a:bodyPr>
          <a:lstStyle/>
          <a:p>
            <a:r>
              <a:rPr lang="en-US" dirty="0" err="1">
                <a:solidFill>
                  <a:srgbClr val="24292E"/>
                </a:solidFill>
                <a:latin typeface="SFMono-Regular"/>
              </a:rPr>
              <a:t>driver.</a:t>
            </a:r>
            <a:r>
              <a:rPr lang="en-US" b="1" dirty="0" err="1">
                <a:solidFill>
                  <a:srgbClr val="24292E"/>
                </a:solidFill>
                <a:latin typeface="SFMono-Regular"/>
              </a:rPr>
              <a:t>actions</a:t>
            </a:r>
            <a:r>
              <a:rPr lang="en-US" dirty="0">
                <a:solidFill>
                  <a:srgbClr val="24292E"/>
                </a:solidFill>
                <a:latin typeface="SFMono-Regular"/>
              </a:rPr>
              <a:t>().</a:t>
            </a:r>
            <a:r>
              <a:rPr lang="en-US" b="1" dirty="0" err="1">
                <a:solidFill>
                  <a:srgbClr val="24292E"/>
                </a:solidFill>
                <a:latin typeface="SFMono-Regular"/>
              </a:rPr>
              <a:t>dragAndDrop</a:t>
            </a:r>
            <a:r>
              <a:rPr lang="en-US" dirty="0">
                <a:solidFill>
                  <a:srgbClr val="24292E"/>
                </a:solidFill>
                <a:latin typeface="SFMono-Regular"/>
              </a:rPr>
              <a:t>(el1, el2).</a:t>
            </a:r>
            <a:r>
              <a:rPr lang="en-US" dirty="0">
                <a:solidFill>
                  <a:srgbClr val="795DA3"/>
                </a:solidFill>
                <a:latin typeface="SFMono-Regular"/>
              </a:rPr>
              <a:t>perform</a:t>
            </a:r>
            <a:r>
              <a:rPr lang="en-US" dirty="0">
                <a:solidFill>
                  <a:srgbClr val="24292E"/>
                </a:solidFill>
                <a:latin typeface="SFMono-Regular"/>
              </a:rPr>
              <a:t>();</a:t>
            </a:r>
            <a:endParaRPr lang="en-US" dirty="0"/>
          </a:p>
        </p:txBody>
      </p:sp>
      <p:sp>
        <p:nvSpPr>
          <p:cNvPr id="12" name="TextBox 11"/>
          <p:cNvSpPr txBox="1"/>
          <p:nvPr/>
        </p:nvSpPr>
        <p:spPr>
          <a:xfrm>
            <a:off x="98368" y="3362438"/>
            <a:ext cx="1578707" cy="307777"/>
          </a:xfrm>
          <a:prstGeom prst="rect">
            <a:avLst/>
          </a:prstGeom>
          <a:noFill/>
        </p:spPr>
        <p:txBody>
          <a:bodyPr wrap="square" rtlCol="0">
            <a:spAutoFit/>
          </a:bodyPr>
          <a:lstStyle/>
          <a:p>
            <a:r>
              <a:rPr lang="en-US" b="1" dirty="0"/>
              <a:t>Examples:</a:t>
            </a:r>
          </a:p>
        </p:txBody>
      </p:sp>
    </p:spTree>
    <p:extLst>
      <p:ext uri="{BB962C8B-B14F-4D97-AF65-F5344CB8AC3E}">
        <p14:creationId xmlns:p14="http://schemas.microsoft.com/office/powerpoint/2010/main" val="3185868163"/>
      </p:ext>
    </p:extLst>
  </p:cSld>
  <p:clrMapOvr>
    <a:masterClrMapping/>
  </p:clrMapOvr>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E3C081-4081-47AD-A9A6-9F18F525DA1D}">
  <ds:schemaRefs>
    <ds:schemaRef ds:uri="http://schemas.microsoft.com/office/2006/documentManagement/types"/>
    <ds:schemaRef ds:uri="http://purl.org/dc/dcmitype/"/>
    <ds:schemaRef ds:uri="http://purl.org/dc/terms/"/>
    <ds:schemaRef ds:uri="http://schemas.microsoft.com/office/infopath/2007/PartnerControls"/>
    <ds:schemaRef ds:uri="http://purl.org/dc/elements/1.1/"/>
    <ds:schemaRef ds:uri="http://www.w3.org/XML/1998/namespace"/>
    <ds:schemaRef ds:uri="http://schemas.microsoft.com/office/2006/metadata/properties"/>
    <ds:schemaRef ds:uri="http://schemas.openxmlformats.org/package/2006/metadata/core-properties"/>
    <ds:schemaRef ds:uri="http://schemas.microsoft.com/sharepoint/v3"/>
  </ds:schemaRefs>
</ds:datastoreItem>
</file>

<file path=customXml/itemProps2.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3.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25420</TotalTime>
  <Words>2463</Words>
  <Application>Microsoft Office PowerPoint</Application>
  <PresentationFormat>On-screen Show (16:9)</PresentationFormat>
  <Paragraphs>282</Paragraphs>
  <Slides>33</Slides>
  <Notes>27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Arial</vt:lpstr>
      <vt:lpstr>Arial Black</vt:lpstr>
      <vt:lpstr>Calibri</vt:lpstr>
      <vt:lpstr>Consolas</vt:lpstr>
      <vt:lpstr>Courier</vt:lpstr>
      <vt:lpstr>Courier New</vt:lpstr>
      <vt:lpstr>Lucida Grande</vt:lpstr>
      <vt:lpstr>Roboto</vt:lpstr>
      <vt:lpstr>Roboto Mono</vt:lpstr>
      <vt:lpstr>SFMono-Regular</vt:lpstr>
      <vt:lpstr>Trebuchet MS</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orgmarketingbrandbaselineteam@epam.com</dc:creator>
  <cp:lastModifiedBy>Yauhen Bialetski</cp:lastModifiedBy>
  <cp:revision>1047</cp:revision>
  <cp:lastPrinted>2014-07-09T13:30:36Z</cp:lastPrinted>
  <dcterms:created xsi:type="dcterms:W3CDTF">2014-07-08T13:27:24Z</dcterms:created>
  <dcterms:modified xsi:type="dcterms:W3CDTF">2023-03-07T15:13:40Z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