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0" r:id="rId5"/>
  </p:sldMasterIdLst>
  <p:notesMasterIdLst>
    <p:notesMasterId r:id="rId26"/>
  </p:notesMasterIdLst>
  <p:handoutMasterIdLst>
    <p:handoutMasterId r:id="rId27"/>
  </p:handoutMasterIdLst>
  <p:sldIdLst>
    <p:sldId id="448" r:id="rId6"/>
    <p:sldId id="496" r:id="rId7"/>
    <p:sldId id="501" r:id="rId8"/>
    <p:sldId id="502" r:id="rId9"/>
    <p:sldId id="503" r:id="rId10"/>
    <p:sldId id="567" r:id="rId11"/>
    <p:sldId id="569" r:id="rId12"/>
    <p:sldId id="571" r:id="rId13"/>
    <p:sldId id="509" r:id="rId14"/>
    <p:sldId id="572" r:id="rId15"/>
    <p:sldId id="499" r:id="rId16"/>
    <p:sldId id="500" r:id="rId17"/>
    <p:sldId id="511" r:id="rId18"/>
    <p:sldId id="510" r:id="rId19"/>
    <p:sldId id="505" r:id="rId20"/>
    <p:sldId id="507" r:id="rId21"/>
    <p:sldId id="498" r:id="rId22"/>
    <p:sldId id="506" r:id="rId23"/>
    <p:sldId id="530" r:id="rId24"/>
    <p:sldId id="562" r:id="rId25"/>
  </p:sldIdLst>
  <p:sldSz cx="9144000" cy="5143500" type="screen16x9"/>
  <p:notesSz cx="6858000" cy="9144000"/>
  <p:defaultText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3" userDrawn="1">
          <p15:clr>
            <a:srgbClr val="A4A3A4"/>
          </p15:clr>
        </p15:guide>
        <p15:guide id="2" orient="horz" pos="764" userDrawn="1">
          <p15:clr>
            <a:srgbClr val="A4A3A4"/>
          </p15:clr>
        </p15:guide>
        <p15:guide id="3" orient="horz" pos="3544" userDrawn="1">
          <p15:clr>
            <a:srgbClr val="A4A3A4"/>
          </p15:clr>
        </p15:guide>
        <p15:guide id="4" orient="horz" pos="2159" userDrawn="1">
          <p15:clr>
            <a:srgbClr val="A4A3A4"/>
          </p15:clr>
        </p15:guide>
        <p15:guide id="5" orient="horz" pos="1374" userDrawn="1">
          <p15:clr>
            <a:srgbClr val="A4A3A4"/>
          </p15:clr>
        </p15:guide>
        <p15:guide id="6" orient="horz" pos="3699" userDrawn="1">
          <p15:clr>
            <a:srgbClr val="A4A3A4"/>
          </p15:clr>
        </p15:guide>
        <p15:guide id="7" orient="horz" pos="1151" userDrawn="1">
          <p15:clr>
            <a:srgbClr val="A4A3A4"/>
          </p15:clr>
        </p15:guide>
        <p15:guide id="8" pos="3896" userDrawn="1">
          <p15:clr>
            <a:srgbClr val="A4A3A4"/>
          </p15:clr>
        </p15:guide>
        <p15:guide id="9" pos="521" userDrawn="1">
          <p15:clr>
            <a:srgbClr val="A4A3A4"/>
          </p15:clr>
        </p15:guide>
        <p15:guide id="10" pos="4211" userDrawn="1">
          <p15:clr>
            <a:srgbClr val="A4A3A4"/>
          </p15:clr>
        </p15:guide>
        <p15:guide id="11" pos="7299" userDrawn="1">
          <p15:clr>
            <a:srgbClr val="A4A3A4"/>
          </p15:clr>
        </p15:guide>
        <p15:guide id="12" pos="5316" userDrawn="1">
          <p15:clr>
            <a:srgbClr val="A4A3A4"/>
          </p15:clr>
        </p15:guide>
        <p15:guide id="13" pos="291" userDrawn="1">
          <p15:clr>
            <a:srgbClr val="A4A3A4"/>
          </p15:clr>
        </p15:guide>
        <p15:guide id="14" pos="343" userDrawn="1">
          <p15:clr>
            <a:srgbClr val="A4A3A4"/>
          </p15:clr>
        </p15:guide>
        <p15:guide id="15" pos="6809" userDrawn="1">
          <p15:clr>
            <a:srgbClr val="A4A3A4"/>
          </p15:clr>
        </p15:guide>
        <p15:guide id="16" pos="6888" userDrawn="1">
          <p15:clr>
            <a:srgbClr val="A4A3A4"/>
          </p15:clr>
        </p15:guide>
        <p15:guide id="17" pos="647" userDrawn="1">
          <p15:clr>
            <a:srgbClr val="A4A3A4"/>
          </p15:clr>
        </p15:guide>
        <p15:guide id="18" orient="horz" pos="280">
          <p15:clr>
            <a:srgbClr val="A4A3A4"/>
          </p15:clr>
        </p15:guide>
        <p15:guide id="19" orient="horz" pos="573">
          <p15:clr>
            <a:srgbClr val="A4A3A4"/>
          </p15:clr>
        </p15:guide>
        <p15:guide id="20" orient="horz" pos="2658">
          <p15:clr>
            <a:srgbClr val="A4A3A4"/>
          </p15:clr>
        </p15:guide>
        <p15:guide id="21" orient="horz" pos="1619">
          <p15:clr>
            <a:srgbClr val="A4A3A4"/>
          </p15:clr>
        </p15:guide>
        <p15:guide id="22" orient="horz" pos="1031">
          <p15:clr>
            <a:srgbClr val="A4A3A4"/>
          </p15:clr>
        </p15:guide>
        <p15:guide id="23" orient="horz" pos="2774">
          <p15:clr>
            <a:srgbClr val="A4A3A4"/>
          </p15:clr>
        </p15:guide>
        <p15:guide id="24" orient="horz" pos="863">
          <p15:clr>
            <a:srgbClr val="A4A3A4"/>
          </p15:clr>
        </p15:guide>
        <p15:guide id="25" pos="2922">
          <p15:clr>
            <a:srgbClr val="A4A3A4"/>
          </p15:clr>
        </p15:guide>
        <p15:guide id="26" pos="391">
          <p15:clr>
            <a:srgbClr val="A4A3A4"/>
          </p15:clr>
        </p15:guide>
        <p15:guide id="27" pos="3158">
          <p15:clr>
            <a:srgbClr val="A4A3A4"/>
          </p15:clr>
        </p15:guide>
        <p15:guide id="28" pos="5474">
          <p15:clr>
            <a:srgbClr val="A4A3A4"/>
          </p15:clr>
        </p15:guide>
        <p15:guide id="29" pos="3987">
          <p15:clr>
            <a:srgbClr val="A4A3A4"/>
          </p15:clr>
        </p15:guide>
        <p15:guide id="30" pos="218">
          <p15:clr>
            <a:srgbClr val="A4A3A4"/>
          </p15:clr>
        </p15:guide>
        <p15:guide id="31" pos="257">
          <p15:clr>
            <a:srgbClr val="A4A3A4"/>
          </p15:clr>
        </p15:guide>
        <p15:guide id="32" pos="5107">
          <p15:clr>
            <a:srgbClr val="A4A3A4"/>
          </p15:clr>
        </p15:guide>
        <p15:guide id="33" pos="5166">
          <p15:clr>
            <a:srgbClr val="A4A3A4"/>
          </p15:clr>
        </p15:guide>
        <p15:guide id="34" pos="48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 initials="A" lastIdx="64" clrIdx="0"/>
  <p:cmAuthor id="2" name="Jillian Baum"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66"/>
    <a:srgbClr val="464547"/>
    <a:srgbClr val="B22746"/>
    <a:srgbClr val="A3C644"/>
    <a:srgbClr val="E6E6E6"/>
    <a:srgbClr val="CCCCCC"/>
    <a:srgbClr val="999999"/>
    <a:srgbClr val="2FC2D9"/>
    <a:srgbClr val="1A9CB0"/>
    <a:srgbClr val="44444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34" autoAdjust="0"/>
    <p:restoredTop sz="85274" autoAdjust="0"/>
  </p:normalViewPr>
  <p:slideViewPr>
    <p:cSldViewPr snapToGrid="0">
      <p:cViewPr varScale="1">
        <p:scale>
          <a:sx n="76" d="100"/>
          <a:sy n="76" d="100"/>
        </p:scale>
        <p:origin x="1032" y="44"/>
      </p:cViewPr>
      <p:guideLst>
        <p:guide orient="horz" pos="373"/>
        <p:guide orient="horz" pos="764"/>
        <p:guide orient="horz" pos="3544"/>
        <p:guide orient="horz" pos="2159"/>
        <p:guide orient="horz" pos="1374"/>
        <p:guide orient="horz" pos="3699"/>
        <p:guide orient="horz" pos="1151"/>
        <p:guide pos="3896"/>
        <p:guide pos="521"/>
        <p:guide pos="4211"/>
        <p:guide pos="7299"/>
        <p:guide pos="5316"/>
        <p:guide pos="291"/>
        <p:guide pos="343"/>
        <p:guide pos="6809"/>
        <p:guide pos="6888"/>
        <p:guide pos="647"/>
        <p:guide orient="horz" pos="280"/>
        <p:guide orient="horz" pos="573"/>
        <p:guide orient="horz" pos="2658"/>
        <p:guide orient="horz" pos="1619"/>
        <p:guide orient="horz" pos="1031"/>
        <p:guide orient="horz" pos="2774"/>
        <p:guide orient="horz" pos="863"/>
        <p:guide pos="2922"/>
        <p:guide pos="391"/>
        <p:guide pos="3158"/>
        <p:guide pos="5474"/>
        <p:guide pos="3987"/>
        <p:guide pos="218"/>
        <p:guide pos="257"/>
        <p:guide pos="5107"/>
        <p:guide pos="5166"/>
        <p:guide pos="48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4" d="100"/>
        <a:sy n="124"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9" Type="http://schemas.openxmlformats.org/officeDocument/2006/relationships/presProps" Target="presProps.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F5E9BF7-95E4-A242-BA1D-05FDCF603BE6}" type="datetime1">
              <a:rPr lang="en-US" smtClean="0"/>
              <a:t>1/22/2019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DDDC95D-4A3A-7D4E-AF7C-745F2732B14A}" type="slidenum">
              <a:rPr lang="en-US" smtClean="0"/>
              <a:t>‹#›</a:t>
            </a:fld>
            <a:endParaRPr lang="en-US"/>
          </a:p>
        </p:txBody>
      </p:sp>
    </p:spTree>
    <p:extLst>
      <p:ext uri="{BB962C8B-B14F-4D97-AF65-F5344CB8AC3E}">
        <p14:creationId xmlns:p14="http://schemas.microsoft.com/office/powerpoint/2010/main" val="30786456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5DBCB1-0306-AD41-9452-11E7C08D5C04}" type="datetime1">
              <a:rPr lang="en-US" smtClean="0"/>
              <a:t>1/22/2019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E90029-A909-AD4E-9775-A0D64990AD22}" type="slidenum">
              <a:rPr lang="en-US" smtClean="0"/>
              <a:t>‹#›</a:t>
            </a:fld>
            <a:endParaRPr lang="en-US"/>
          </a:p>
        </p:txBody>
      </p:sp>
    </p:spTree>
    <p:extLst>
      <p:ext uri="{BB962C8B-B14F-4D97-AF65-F5344CB8AC3E}">
        <p14:creationId xmlns:p14="http://schemas.microsoft.com/office/powerpoint/2010/main" val="518720818"/>
      </p:ext>
    </p:extLst>
  </p:cSld>
  <p:clrMap bg1="lt1" tx1="dk1" bg2="lt2" tx2="dk2" accent1="accent1" accent2="accent2" accent3="accent3" accent4="accent4" accent5="accent5" accent6="accent6" hlink="hlink" folHlink="folHlink"/>
  <p:hf hdr="0" ftr="0" dt="0"/>
  <p:notesStyle>
    <a:lvl1pPr marL="0" algn="l" defTabSz="342900" rtl="0" eaLnBrk="1" latinLnBrk="0" hangingPunct="1">
      <a:defRPr sz="900" kern="1200">
        <a:solidFill>
          <a:schemeClr val="tx1"/>
        </a:solidFill>
        <a:latin typeface="+mn-lt"/>
        <a:ea typeface="+mn-ea"/>
        <a:cs typeface="+mn-cs"/>
      </a:defRPr>
    </a:lvl1pPr>
    <a:lvl2pPr marL="342900" algn="l" defTabSz="342900" rtl="0" eaLnBrk="1" latinLnBrk="0" hangingPunct="1">
      <a:defRPr sz="900" kern="1200">
        <a:solidFill>
          <a:schemeClr val="tx1"/>
        </a:solidFill>
        <a:latin typeface="+mn-lt"/>
        <a:ea typeface="+mn-ea"/>
        <a:cs typeface="+mn-cs"/>
      </a:defRPr>
    </a:lvl2pPr>
    <a:lvl3pPr marL="685800" algn="l" defTabSz="342900" rtl="0" eaLnBrk="1" latinLnBrk="0" hangingPunct="1">
      <a:defRPr sz="900" kern="1200">
        <a:solidFill>
          <a:schemeClr val="tx1"/>
        </a:solidFill>
        <a:latin typeface="+mn-lt"/>
        <a:ea typeface="+mn-ea"/>
        <a:cs typeface="+mn-cs"/>
      </a:defRPr>
    </a:lvl3pPr>
    <a:lvl4pPr marL="1028700" algn="l" defTabSz="342900" rtl="0" eaLnBrk="1" latinLnBrk="0" hangingPunct="1">
      <a:defRPr sz="900" kern="1200">
        <a:solidFill>
          <a:schemeClr val="tx1"/>
        </a:solidFill>
        <a:latin typeface="+mn-lt"/>
        <a:ea typeface="+mn-ea"/>
        <a:cs typeface="+mn-cs"/>
      </a:defRPr>
    </a:lvl4pPr>
    <a:lvl5pPr marL="1371600" algn="l" defTabSz="342900" rtl="0" eaLnBrk="1" latinLnBrk="0" hangingPunct="1">
      <a:defRPr sz="900" kern="1200">
        <a:solidFill>
          <a:schemeClr val="tx1"/>
        </a:solidFill>
        <a:latin typeface="+mn-lt"/>
        <a:ea typeface="+mn-ea"/>
        <a:cs typeface="+mn-cs"/>
      </a:defRPr>
    </a:lvl5pPr>
    <a:lvl6pPr marL="1714500" algn="l" defTabSz="342900" rtl="0" eaLnBrk="1" latinLnBrk="0" hangingPunct="1">
      <a:defRPr sz="900" kern="1200">
        <a:solidFill>
          <a:schemeClr val="tx1"/>
        </a:solidFill>
        <a:latin typeface="+mn-lt"/>
        <a:ea typeface="+mn-ea"/>
        <a:cs typeface="+mn-cs"/>
      </a:defRPr>
    </a:lvl6pPr>
    <a:lvl7pPr marL="2057400" algn="l" defTabSz="342900" rtl="0" eaLnBrk="1" latinLnBrk="0" hangingPunct="1">
      <a:defRPr sz="900" kern="1200">
        <a:solidFill>
          <a:schemeClr val="tx1"/>
        </a:solidFill>
        <a:latin typeface="+mn-lt"/>
        <a:ea typeface="+mn-ea"/>
        <a:cs typeface="+mn-cs"/>
      </a:defRPr>
    </a:lvl7pPr>
    <a:lvl8pPr marL="2400300" algn="l" defTabSz="342900" rtl="0" eaLnBrk="1" latinLnBrk="0" hangingPunct="1">
      <a:defRPr sz="900" kern="1200">
        <a:solidFill>
          <a:schemeClr val="tx1"/>
        </a:solidFill>
        <a:latin typeface="+mn-lt"/>
        <a:ea typeface="+mn-ea"/>
        <a:cs typeface="+mn-cs"/>
      </a:defRPr>
    </a:lvl8pPr>
    <a:lvl9pPr marL="2743200" algn="l" defTabSz="3429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github.com/angular/protractor/blob/master/lib/config.ts"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a:t>
            </a:fld>
            <a:endParaRPr lang="en-US"/>
          </a:p>
        </p:txBody>
      </p:sp>
    </p:spTree>
    <p:extLst>
      <p:ext uri="{BB962C8B-B14F-4D97-AF65-F5344CB8AC3E}">
        <p14:creationId xmlns:p14="http://schemas.microsoft.com/office/powerpoint/2010/main" val="40072369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https://github.com/angular/protractor/blob/master/lib/config.ts</a:t>
            </a: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12</a:t>
            </a:fld>
            <a:endParaRPr lang="en-US"/>
          </a:p>
        </p:txBody>
      </p:sp>
    </p:spTree>
    <p:extLst>
      <p:ext uri="{BB962C8B-B14F-4D97-AF65-F5344CB8AC3E}">
        <p14:creationId xmlns:p14="http://schemas.microsoft.com/office/powerpoint/2010/main" val="11647002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13</a:t>
            </a:fld>
            <a:endParaRPr lang="en-US"/>
          </a:p>
        </p:txBody>
      </p:sp>
    </p:spTree>
    <p:extLst>
      <p:ext uri="{BB962C8B-B14F-4D97-AF65-F5344CB8AC3E}">
        <p14:creationId xmlns:p14="http://schemas.microsoft.com/office/powerpoint/2010/main" val="7114078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14</a:t>
            </a:fld>
            <a:endParaRPr lang="en-US"/>
          </a:p>
        </p:txBody>
      </p:sp>
    </p:spTree>
    <p:extLst>
      <p:ext uri="{BB962C8B-B14F-4D97-AF65-F5344CB8AC3E}">
        <p14:creationId xmlns:p14="http://schemas.microsoft.com/office/powerpoint/2010/main" val="7720722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15</a:t>
            </a:fld>
            <a:endParaRPr lang="en-US"/>
          </a:p>
        </p:txBody>
      </p:sp>
    </p:spTree>
    <p:extLst>
      <p:ext uri="{BB962C8B-B14F-4D97-AF65-F5344CB8AC3E}">
        <p14:creationId xmlns:p14="http://schemas.microsoft.com/office/powerpoint/2010/main" val="37215791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16</a:t>
            </a:fld>
            <a:endParaRPr lang="en-US"/>
          </a:p>
        </p:txBody>
      </p:sp>
    </p:spTree>
    <p:extLst>
      <p:ext uri="{BB962C8B-B14F-4D97-AF65-F5344CB8AC3E}">
        <p14:creationId xmlns:p14="http://schemas.microsoft.com/office/powerpoint/2010/main" val="8655261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http://www.protractortest.org/#/api</a:t>
            </a:r>
          </a:p>
        </p:txBody>
      </p:sp>
      <p:sp>
        <p:nvSpPr>
          <p:cNvPr id="4" name="Slide Number Placeholder 3"/>
          <p:cNvSpPr>
            <a:spLocks noGrp="1"/>
          </p:cNvSpPr>
          <p:nvPr>
            <p:ph type="sldNum" sz="quarter" idx="10"/>
          </p:nvPr>
        </p:nvSpPr>
        <p:spPr/>
        <p:txBody>
          <a:bodyPr/>
          <a:lstStyle/>
          <a:p>
            <a:fld id="{7AE90029-A909-AD4E-9775-A0D64990AD22}" type="slidenum">
              <a:rPr lang="en-US" smtClean="0"/>
              <a:t>17</a:t>
            </a:fld>
            <a:endParaRPr lang="en-US"/>
          </a:p>
        </p:txBody>
      </p:sp>
    </p:spTree>
    <p:extLst>
      <p:ext uri="{BB962C8B-B14F-4D97-AF65-F5344CB8AC3E}">
        <p14:creationId xmlns:p14="http://schemas.microsoft.com/office/powerpoint/2010/main" val="13187268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http://www.protractortest.org/#/api</a:t>
            </a:r>
          </a:p>
        </p:txBody>
      </p:sp>
      <p:sp>
        <p:nvSpPr>
          <p:cNvPr id="4" name="Slide Number Placeholder 3"/>
          <p:cNvSpPr>
            <a:spLocks noGrp="1"/>
          </p:cNvSpPr>
          <p:nvPr>
            <p:ph type="sldNum" sz="quarter" idx="10"/>
          </p:nvPr>
        </p:nvSpPr>
        <p:spPr/>
        <p:txBody>
          <a:bodyPr/>
          <a:lstStyle/>
          <a:p>
            <a:fld id="{7AE90029-A909-AD4E-9775-A0D64990AD22}" type="slidenum">
              <a:rPr lang="en-US" smtClean="0"/>
              <a:t>18</a:t>
            </a:fld>
            <a:endParaRPr lang="en-US"/>
          </a:p>
        </p:txBody>
      </p:sp>
    </p:spTree>
    <p:extLst>
      <p:ext uri="{BB962C8B-B14F-4D97-AF65-F5344CB8AC3E}">
        <p14:creationId xmlns:p14="http://schemas.microsoft.com/office/powerpoint/2010/main" val="20108475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Shape 4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20" name="Shape 420"/>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endParaRPr sz="900" b="0" i="0" u="none" strike="noStrike" cap="none">
              <a:solidFill>
                <a:schemeClr val="dk1"/>
              </a:solidFill>
              <a:latin typeface="Calibri"/>
              <a:ea typeface="Calibri"/>
              <a:cs typeface="Calibri"/>
              <a:sym typeface="Calibri"/>
            </a:endParaRPr>
          </a:p>
        </p:txBody>
      </p:sp>
      <p:sp>
        <p:nvSpPr>
          <p:cNvPr id="421" name="Shape 421"/>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19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083918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Shape 3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372" name="Shape 3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782933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3</a:t>
            </a:fld>
            <a:endParaRPr lang="en-US"/>
          </a:p>
        </p:txBody>
      </p:sp>
    </p:spTree>
    <p:extLst>
      <p:ext uri="{BB962C8B-B14F-4D97-AF65-F5344CB8AC3E}">
        <p14:creationId xmlns:p14="http://schemas.microsoft.com/office/powerpoint/2010/main" val="18009364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4</a:t>
            </a:fld>
            <a:endParaRPr lang="en-US"/>
          </a:p>
        </p:txBody>
      </p:sp>
    </p:spTree>
    <p:extLst>
      <p:ext uri="{BB962C8B-B14F-4D97-AF65-F5344CB8AC3E}">
        <p14:creationId xmlns:p14="http://schemas.microsoft.com/office/powerpoint/2010/main" val="982615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5</a:t>
            </a:fld>
            <a:endParaRPr lang="en-US"/>
          </a:p>
        </p:txBody>
      </p:sp>
    </p:spTree>
    <p:extLst>
      <p:ext uri="{BB962C8B-B14F-4D97-AF65-F5344CB8AC3E}">
        <p14:creationId xmlns:p14="http://schemas.microsoft.com/office/powerpoint/2010/main" val="13419776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6</a:t>
            </a:fld>
            <a:endParaRPr lang="en-US"/>
          </a:p>
        </p:txBody>
      </p:sp>
    </p:spTree>
    <p:extLst>
      <p:ext uri="{BB962C8B-B14F-4D97-AF65-F5344CB8AC3E}">
        <p14:creationId xmlns:p14="http://schemas.microsoft.com/office/powerpoint/2010/main" val="39841090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7</a:t>
            </a:fld>
            <a:endParaRPr lang="en-US"/>
          </a:p>
        </p:txBody>
      </p:sp>
    </p:spTree>
    <p:extLst>
      <p:ext uri="{BB962C8B-B14F-4D97-AF65-F5344CB8AC3E}">
        <p14:creationId xmlns:p14="http://schemas.microsoft.com/office/powerpoint/2010/main" val="11315537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8</a:t>
            </a:fld>
            <a:endParaRPr lang="en-US"/>
          </a:p>
        </p:txBody>
      </p:sp>
    </p:spTree>
    <p:extLst>
      <p:ext uri="{BB962C8B-B14F-4D97-AF65-F5344CB8AC3E}">
        <p14:creationId xmlns:p14="http://schemas.microsoft.com/office/powerpoint/2010/main" val="19475962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9</a:t>
            </a:fld>
            <a:endParaRPr lang="en-US"/>
          </a:p>
        </p:txBody>
      </p:sp>
    </p:spTree>
    <p:extLst>
      <p:ext uri="{BB962C8B-B14F-4D97-AF65-F5344CB8AC3E}">
        <p14:creationId xmlns:p14="http://schemas.microsoft.com/office/powerpoint/2010/main" val="15774947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11</a:t>
            </a:fld>
            <a:endParaRPr lang="en-US"/>
          </a:p>
        </p:txBody>
      </p:sp>
    </p:spTree>
    <p:extLst>
      <p:ext uri="{BB962C8B-B14F-4D97-AF65-F5344CB8AC3E}">
        <p14:creationId xmlns:p14="http://schemas.microsoft.com/office/powerpoint/2010/main" val="17023013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Title">
    <p:spTree>
      <p:nvGrpSpPr>
        <p:cNvPr id="1" name=""/>
        <p:cNvGrpSpPr/>
        <p:nvPr/>
      </p:nvGrpSpPr>
      <p:grpSpPr>
        <a:xfrm>
          <a:off x="0" y="0"/>
          <a:ext cx="0" cy="0"/>
          <a:chOff x="0" y="0"/>
          <a:chExt cx="0" cy="0"/>
        </a:xfrm>
      </p:grpSpPr>
      <p:sp>
        <p:nvSpPr>
          <p:cNvPr id="8" name="Text Placeholder 4"/>
          <p:cNvSpPr>
            <a:spLocks noGrp="1"/>
          </p:cNvSpPr>
          <p:nvPr>
            <p:ph type="body" sz="quarter" idx="10" hasCustomPrompt="1"/>
          </p:nvPr>
        </p:nvSpPr>
        <p:spPr>
          <a:xfrm>
            <a:off x="632881" y="1417371"/>
            <a:ext cx="7450669" cy="744805"/>
          </a:xfrm>
          <a:prstGeom prst="rect">
            <a:avLst/>
          </a:prstGeom>
        </p:spPr>
        <p:txBody>
          <a:bodyPr lIns="68580" tIns="0" rIns="68580" bIns="34290">
            <a:noAutofit/>
          </a:bodyPr>
          <a:lstStyle>
            <a:lvl1pPr marL="0" indent="0">
              <a:lnSpc>
                <a:spcPct val="85000"/>
              </a:lnSpc>
              <a:spcBef>
                <a:spcPts val="0"/>
              </a:spcBef>
              <a:buNone/>
              <a:defRPr sz="4100" kern="0" cap="all" spc="-75" baseline="0">
                <a:latin typeface="Arial Black"/>
                <a:cs typeface="Arial Black"/>
              </a:defRPr>
            </a:lvl1pPr>
          </a:lstStyle>
          <a:p>
            <a:pPr lvl="0"/>
            <a:r>
              <a:rPr lang="en-US" dirty="0"/>
              <a:t>Click to add title</a:t>
            </a:r>
          </a:p>
        </p:txBody>
      </p:sp>
      <p:sp>
        <p:nvSpPr>
          <p:cNvPr id="9" name="Text Placeholder 5"/>
          <p:cNvSpPr>
            <a:spLocks noGrp="1"/>
          </p:cNvSpPr>
          <p:nvPr>
            <p:ph type="body" sz="quarter" idx="11" hasCustomPrompt="1"/>
          </p:nvPr>
        </p:nvSpPr>
        <p:spPr>
          <a:xfrm>
            <a:off x="658067" y="2879524"/>
            <a:ext cx="2626059" cy="277768"/>
          </a:xfrm>
          <a:prstGeom prst="rect">
            <a:avLst/>
          </a:prstGeom>
          <a:solidFill>
            <a:schemeClr val="accent2"/>
          </a:solidFill>
        </p:spPr>
        <p:txBody>
          <a:bodyPr wrap="none" lIns="68580" tIns="27432" rIns="68580" bIns="34290">
            <a:spAutoFit/>
          </a:bodyPr>
          <a:lstStyle>
            <a:lvl1pPr marL="0" indent="0">
              <a:spcBef>
                <a:spcPts val="0"/>
              </a:spcBef>
              <a:buFontTx/>
              <a:buNone/>
              <a:defRPr sz="1400" cap="all" baseline="0">
                <a:solidFill>
                  <a:srgbClr val="FFFFFF"/>
                </a:solidFill>
                <a:latin typeface="Arial Black"/>
                <a:cs typeface="Arial Black"/>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dirty="0"/>
              <a:t>CLICK TO ADD SUBTITLE</a:t>
            </a:r>
          </a:p>
        </p:txBody>
      </p:sp>
      <p:sp>
        <p:nvSpPr>
          <p:cNvPr id="11" name="Text Placeholder 11"/>
          <p:cNvSpPr>
            <a:spLocks noGrp="1"/>
          </p:cNvSpPr>
          <p:nvPr>
            <p:ph type="body" sz="quarter" idx="17" hasCustomPrompt="1"/>
          </p:nvPr>
        </p:nvSpPr>
        <p:spPr>
          <a:xfrm>
            <a:off x="660399" y="4094614"/>
            <a:ext cx="3649662" cy="279797"/>
          </a:xfrm>
          <a:prstGeom prst="rect">
            <a:avLst/>
          </a:prstGeom>
        </p:spPr>
        <p:txBody>
          <a:bodyPr lIns="68580" tIns="34290" rIns="68580" bIns="34290">
            <a:normAutofit/>
          </a:bodyPr>
          <a:lstStyle>
            <a:lvl1pPr marL="0" indent="0">
              <a:buNone/>
              <a:defRPr sz="1400" baseline="0">
                <a:solidFill>
                  <a:schemeClr val="tx1"/>
                </a:solidFill>
              </a:defRPr>
            </a:lvl1pPr>
          </a:lstStyle>
          <a:p>
            <a:pPr lvl="0"/>
            <a:r>
              <a:rPr lang="en-US" dirty="0"/>
              <a:t>MONTH DATE, YEAR</a:t>
            </a:r>
          </a:p>
        </p:txBody>
      </p:sp>
      <p:sp>
        <p:nvSpPr>
          <p:cNvPr id="3" name="Picture Placeholder 2"/>
          <p:cNvSpPr>
            <a:spLocks noGrp="1"/>
          </p:cNvSpPr>
          <p:nvPr>
            <p:ph type="pic" sz="quarter" idx="18" hasCustomPrompt="1"/>
          </p:nvPr>
        </p:nvSpPr>
        <p:spPr>
          <a:xfrm>
            <a:off x="627880" y="504826"/>
            <a:ext cx="1243502" cy="458237"/>
          </a:xfrm>
          <a:prstGeom prst="rect">
            <a:avLst/>
          </a:prstGeom>
        </p:spPr>
        <p:txBody>
          <a:bodyPr vert="horz" lIns="68580" tIns="34290" rIns="68580" bIns="34290"/>
          <a:lstStyle>
            <a:lvl1pPr marL="0" indent="0" algn="ctr">
              <a:buNone/>
              <a:defRPr/>
            </a:lvl1pPr>
          </a:lstStyle>
          <a:p>
            <a:r>
              <a:rPr lang="en-US" dirty="0"/>
              <a:t>logo</a:t>
            </a:r>
          </a:p>
        </p:txBody>
      </p:sp>
      <p:sp>
        <p:nvSpPr>
          <p:cNvPr id="17" name="Picture Placeholder 2"/>
          <p:cNvSpPr>
            <a:spLocks noGrp="1"/>
          </p:cNvSpPr>
          <p:nvPr>
            <p:ph type="pic" sz="quarter" idx="19" hasCustomPrompt="1"/>
          </p:nvPr>
        </p:nvSpPr>
        <p:spPr>
          <a:xfrm>
            <a:off x="2286351" y="504825"/>
            <a:ext cx="1411591" cy="458881"/>
          </a:xfrm>
          <a:prstGeom prst="rect">
            <a:avLst/>
          </a:prstGeom>
        </p:spPr>
        <p:txBody>
          <a:bodyPr vert="horz" lIns="68580" tIns="34290" rIns="68580" bIns="34290"/>
          <a:lstStyle>
            <a:lvl1pPr marL="0" indent="0" algn="ctr">
              <a:buNone/>
              <a:defRPr/>
            </a:lvl1pPr>
          </a:lstStyle>
          <a:p>
            <a:r>
              <a:rPr lang="en-US" dirty="0"/>
              <a:t>logo</a:t>
            </a:r>
          </a:p>
        </p:txBody>
      </p:sp>
      <p:cxnSp>
        <p:nvCxnSpPr>
          <p:cNvPr id="5" name="Straight Connector 4"/>
          <p:cNvCxnSpPr/>
          <p:nvPr userDrawn="1"/>
        </p:nvCxnSpPr>
        <p:spPr>
          <a:xfrm>
            <a:off x="2073088" y="571499"/>
            <a:ext cx="0" cy="347382"/>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548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mage Title">
    <p:spTree>
      <p:nvGrpSpPr>
        <p:cNvPr id="1" name=""/>
        <p:cNvGrpSpPr/>
        <p:nvPr/>
      </p:nvGrpSpPr>
      <p:grpSpPr>
        <a:xfrm>
          <a:off x="0" y="0"/>
          <a:ext cx="0" cy="0"/>
          <a:chOff x="0" y="0"/>
          <a:chExt cx="0" cy="0"/>
        </a:xfrm>
      </p:grpSpPr>
      <p:sp>
        <p:nvSpPr>
          <p:cNvPr id="11" name="Picture Placeholder 10"/>
          <p:cNvSpPr>
            <a:spLocks noGrp="1"/>
          </p:cNvSpPr>
          <p:nvPr>
            <p:ph type="pic" sz="quarter" idx="18" hasCustomPrompt="1"/>
          </p:nvPr>
        </p:nvSpPr>
        <p:spPr>
          <a:xfrm>
            <a:off x="0" y="0"/>
            <a:ext cx="9144000" cy="5143500"/>
          </a:xfrm>
          <a:prstGeom prst="rect">
            <a:avLst/>
          </a:prstGeom>
        </p:spPr>
        <p:txBody>
          <a:bodyPr vert="horz" lIns="68580" tIns="34290" rIns="68580" bIns="34290" anchor="ctr"/>
          <a:lstStyle>
            <a:lvl1pPr marL="0" indent="0" algn="ctr">
              <a:buNone/>
              <a:defRPr/>
            </a:lvl1pPr>
          </a:lstStyle>
          <a:p>
            <a:r>
              <a:rPr lang="en-US" dirty="0"/>
              <a:t>Background Image</a:t>
            </a:r>
          </a:p>
        </p:txBody>
      </p:sp>
      <p:sp>
        <p:nvSpPr>
          <p:cNvPr id="3" name="Text Placeholder 4"/>
          <p:cNvSpPr>
            <a:spLocks noGrp="1"/>
          </p:cNvSpPr>
          <p:nvPr>
            <p:ph type="body" sz="quarter" idx="15" hasCustomPrompt="1"/>
          </p:nvPr>
        </p:nvSpPr>
        <p:spPr>
          <a:xfrm>
            <a:off x="631825" y="1556683"/>
            <a:ext cx="6910388" cy="595035"/>
          </a:xfrm>
          <a:prstGeom prst="rect">
            <a:avLst/>
          </a:prstGeom>
        </p:spPr>
        <p:txBody>
          <a:bodyPr lIns="68580" tIns="34290" rIns="68580" bIns="34290">
            <a:spAutoFit/>
          </a:bodyPr>
          <a:lstStyle>
            <a:lvl1pPr marL="0" indent="0">
              <a:lnSpc>
                <a:spcPct val="80000"/>
              </a:lnSpc>
              <a:spcBef>
                <a:spcPts val="0"/>
              </a:spcBef>
              <a:buNone/>
              <a:defRPr sz="4100" spc="-150">
                <a:solidFill>
                  <a:schemeClr val="bg1"/>
                </a:solidFill>
                <a:latin typeface="Arial Black"/>
                <a:cs typeface="Arial Black"/>
              </a:defRPr>
            </a:lvl1pPr>
            <a:lvl2pPr>
              <a:defRPr sz="4500">
                <a:latin typeface="Arial Black"/>
                <a:cs typeface="Arial Black"/>
              </a:defRPr>
            </a:lvl2pPr>
            <a:lvl3pPr>
              <a:defRPr sz="4500">
                <a:latin typeface="Arial Black"/>
                <a:cs typeface="Arial Black"/>
              </a:defRPr>
            </a:lvl3pPr>
            <a:lvl4pPr>
              <a:defRPr sz="4500">
                <a:latin typeface="Arial Black"/>
                <a:cs typeface="Arial Black"/>
              </a:defRPr>
            </a:lvl4pPr>
            <a:lvl5pPr>
              <a:defRPr sz="4500">
                <a:latin typeface="Arial Black"/>
                <a:cs typeface="Arial Black"/>
              </a:defRPr>
            </a:lvl5pPr>
          </a:lstStyle>
          <a:p>
            <a:pPr lvl="0"/>
            <a:r>
              <a:rPr lang="en-US" dirty="0"/>
              <a:t>CLICK TO ADD TITLE</a:t>
            </a:r>
          </a:p>
        </p:txBody>
      </p:sp>
      <p:sp>
        <p:nvSpPr>
          <p:cNvPr id="4" name="Text Placeholder 7"/>
          <p:cNvSpPr>
            <a:spLocks noGrp="1"/>
          </p:cNvSpPr>
          <p:nvPr>
            <p:ph type="body" sz="quarter" idx="16" hasCustomPrompt="1"/>
          </p:nvPr>
        </p:nvSpPr>
        <p:spPr>
          <a:xfrm>
            <a:off x="660400" y="3340101"/>
            <a:ext cx="6488113" cy="284693"/>
          </a:xfrm>
          <a:prstGeom prst="rect">
            <a:avLst/>
          </a:prstGeom>
        </p:spPr>
        <p:txBody>
          <a:bodyPr lIns="68580" tIns="34290" rIns="68580" bIns="34290">
            <a:spAutoFit/>
          </a:bodyPr>
          <a:lstStyle>
            <a:lvl1pPr marL="0" indent="0">
              <a:lnSpc>
                <a:spcPct val="100000"/>
              </a:lnSpc>
              <a:spcBef>
                <a:spcPts val="0"/>
              </a:spcBef>
              <a:buFontTx/>
              <a:buNone/>
              <a:defRPr sz="1400">
                <a:solidFill>
                  <a:schemeClr val="bg1"/>
                </a:solidFill>
                <a:latin typeface="Arial Black"/>
                <a:cs typeface="Arial Black"/>
              </a:defRPr>
            </a:lvl1pPr>
          </a:lstStyle>
          <a:p>
            <a:pPr lvl="0"/>
            <a:r>
              <a:rPr lang="en-US" dirty="0"/>
              <a:t>CLICK TO ADD SUBTITLE</a:t>
            </a:r>
          </a:p>
        </p:txBody>
      </p:sp>
      <p:sp>
        <p:nvSpPr>
          <p:cNvPr id="5" name="Text Placeholder 11"/>
          <p:cNvSpPr>
            <a:spLocks noGrp="1"/>
          </p:cNvSpPr>
          <p:nvPr>
            <p:ph type="body" sz="quarter" idx="17" hasCustomPrompt="1"/>
          </p:nvPr>
        </p:nvSpPr>
        <p:spPr>
          <a:xfrm>
            <a:off x="660399" y="4094614"/>
            <a:ext cx="3649662" cy="279797"/>
          </a:xfrm>
          <a:prstGeom prst="rect">
            <a:avLst/>
          </a:prstGeom>
        </p:spPr>
        <p:txBody>
          <a:bodyPr lIns="68580" tIns="34290" rIns="68580" bIns="34290">
            <a:normAutofit/>
          </a:bodyPr>
          <a:lstStyle>
            <a:lvl1pPr marL="0" indent="0">
              <a:buNone/>
              <a:defRPr sz="1400" baseline="0">
                <a:solidFill>
                  <a:schemeClr val="accent2"/>
                </a:solidFill>
              </a:defRPr>
            </a:lvl1pPr>
          </a:lstStyle>
          <a:p>
            <a:pPr lvl="0"/>
            <a:r>
              <a:rPr lang="en-US" dirty="0"/>
              <a:t>MONTH DATE, YEAR</a:t>
            </a:r>
          </a:p>
        </p:txBody>
      </p:sp>
      <p:sp>
        <p:nvSpPr>
          <p:cNvPr id="7" name="Picture Placeholder 2"/>
          <p:cNvSpPr>
            <a:spLocks noGrp="1"/>
          </p:cNvSpPr>
          <p:nvPr>
            <p:ph type="pic" sz="quarter" idx="19" hasCustomPrompt="1"/>
          </p:nvPr>
        </p:nvSpPr>
        <p:spPr>
          <a:xfrm>
            <a:off x="627880" y="504826"/>
            <a:ext cx="1243502" cy="458237"/>
          </a:xfrm>
          <a:prstGeom prst="rect">
            <a:avLst/>
          </a:prstGeom>
        </p:spPr>
        <p:txBody>
          <a:bodyPr vert="horz" lIns="68580" tIns="34290" rIns="68580" bIns="34290"/>
          <a:lstStyle>
            <a:lvl1pPr marL="0" indent="0" algn="ctr">
              <a:buNone/>
              <a:defRPr/>
            </a:lvl1pPr>
          </a:lstStyle>
          <a:p>
            <a:r>
              <a:rPr lang="en-US" dirty="0"/>
              <a:t>logo</a:t>
            </a:r>
          </a:p>
        </p:txBody>
      </p:sp>
    </p:spTree>
    <p:extLst>
      <p:ext uri="{BB962C8B-B14F-4D97-AF65-F5344CB8AC3E}">
        <p14:creationId xmlns:p14="http://schemas.microsoft.com/office/powerpoint/2010/main" val="3425474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Title Only">
    <p:spTree>
      <p:nvGrpSpPr>
        <p:cNvPr id="1" name=""/>
        <p:cNvGrpSpPr/>
        <p:nvPr/>
      </p:nvGrpSpPr>
      <p:grpSpPr>
        <a:xfrm>
          <a:off x="0" y="0"/>
          <a:ext cx="0" cy="0"/>
          <a:chOff x="0" y="0"/>
          <a:chExt cx="0" cy="0"/>
        </a:xfrm>
      </p:grpSpPr>
      <p:sp>
        <p:nvSpPr>
          <p:cNvPr id="3"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114980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a:t>CLICK TO ADD TITLE</a:t>
            </a:r>
          </a:p>
        </p:txBody>
      </p:sp>
      <p:sp>
        <p:nvSpPr>
          <p:cNvPr id="8" name="Text Placeholder 2"/>
          <p:cNvSpPr>
            <a:spLocks noGrp="1"/>
          </p:cNvSpPr>
          <p:nvPr>
            <p:ph idx="1" hasCustomPrompt="1"/>
          </p:nvPr>
        </p:nvSpPr>
        <p:spPr>
          <a:xfrm>
            <a:off x="352473" y="1078992"/>
            <a:ext cx="8339328" cy="3383280"/>
          </a:xfrm>
          <a:prstGeom prst="rect">
            <a:avLst/>
          </a:prstGeom>
        </p:spPr>
        <p:txBody>
          <a:bodyPr vert="horz" lIns="68580" tIns="34290" rIns="68580" bIns="34290" rtlCol="0">
            <a:normAutofit/>
          </a:bodyPr>
          <a:lstStyle>
            <a:lvl1pPr marL="0" indent="0">
              <a:lnSpc>
                <a:spcPct val="120000"/>
              </a:lnSpc>
              <a:spcBef>
                <a:spcPts val="0"/>
              </a:spcBef>
              <a:buNone/>
              <a:defRPr sz="1400"/>
            </a:lvl1pPr>
            <a:lvl2pPr>
              <a:defRPr sz="1200"/>
            </a:lvl2pPr>
            <a:lvl3pPr>
              <a:defRPr sz="1100"/>
            </a:lvl3pPr>
          </a:lstStyle>
          <a:p>
            <a:pPr lvl="0"/>
            <a:r>
              <a:rPr lang="en-US" dirty="0">
                <a:solidFill>
                  <a:srgbClr val="444444"/>
                </a:solidFill>
              </a:rPr>
              <a:t>Click to add text - Lorem </a:t>
            </a:r>
            <a:r>
              <a:rPr lang="en-US" dirty="0" err="1">
                <a:solidFill>
                  <a:srgbClr val="444444"/>
                </a:solidFill>
              </a:rPr>
              <a:t>ipsum</a:t>
            </a:r>
            <a:r>
              <a:rPr lang="en-US" dirty="0">
                <a:solidFill>
                  <a:srgbClr val="444444"/>
                </a:solidFill>
              </a:rPr>
              <a:t> dolor sit </a:t>
            </a:r>
            <a:r>
              <a:rPr lang="en-US" dirty="0" err="1">
                <a:solidFill>
                  <a:srgbClr val="444444"/>
                </a:solidFill>
              </a:rPr>
              <a:t>amet</a:t>
            </a:r>
            <a:r>
              <a:rPr lang="en-US" dirty="0">
                <a:solidFill>
                  <a:srgbClr val="444444"/>
                </a:solidFill>
              </a:rPr>
              <a:t>, </a:t>
            </a:r>
            <a:r>
              <a:rPr lang="en-US" dirty="0" err="1">
                <a:solidFill>
                  <a:srgbClr val="444444"/>
                </a:solidFill>
              </a:rPr>
              <a:t>consectetur</a:t>
            </a:r>
            <a:r>
              <a:rPr lang="en-US" dirty="0">
                <a:solidFill>
                  <a:srgbClr val="444444"/>
                </a:solidFill>
              </a:rPr>
              <a:t> adipiscing </a:t>
            </a:r>
            <a:r>
              <a:rPr lang="en-US" dirty="0" err="1">
                <a:solidFill>
                  <a:srgbClr val="444444"/>
                </a:solidFill>
              </a:rPr>
              <a:t>elit</a:t>
            </a:r>
            <a:r>
              <a:rPr lang="en-US" dirty="0">
                <a:solidFill>
                  <a:srgbClr val="444444"/>
                </a:solidFill>
              </a:rPr>
              <a:t>. </a:t>
            </a:r>
            <a:r>
              <a:rPr lang="en-US" dirty="0" err="1">
                <a:solidFill>
                  <a:srgbClr val="444444"/>
                </a:solidFill>
              </a:rPr>
              <a:t>Ut</a:t>
            </a:r>
            <a:r>
              <a:rPr lang="en-US" dirty="0">
                <a:solidFill>
                  <a:srgbClr val="444444"/>
                </a:solidFill>
              </a:rPr>
              <a:t> vitae </a:t>
            </a:r>
            <a:r>
              <a:rPr lang="en-US" dirty="0" err="1">
                <a:solidFill>
                  <a:srgbClr val="444444"/>
                </a:solidFill>
              </a:rPr>
              <a:t>laoreet</a:t>
            </a:r>
            <a:r>
              <a:rPr lang="en-US" dirty="0">
                <a:solidFill>
                  <a:srgbClr val="444444"/>
                </a:solidFill>
              </a:rPr>
              <a:t> </a:t>
            </a:r>
            <a:r>
              <a:rPr lang="en-US" dirty="0" err="1">
                <a:solidFill>
                  <a:srgbClr val="444444"/>
                </a:solidFill>
              </a:rPr>
              <a:t>mauris</a:t>
            </a:r>
            <a:r>
              <a:rPr lang="en-US" dirty="0">
                <a:solidFill>
                  <a:srgbClr val="444444"/>
                </a:solidFill>
              </a:rPr>
              <a:t>. </a:t>
            </a:r>
            <a:r>
              <a:rPr lang="en-US" dirty="0" err="1">
                <a:solidFill>
                  <a:srgbClr val="444444"/>
                </a:solidFill>
              </a:rPr>
              <a:t>Sed</a:t>
            </a:r>
            <a:r>
              <a:rPr lang="en-US" dirty="0">
                <a:solidFill>
                  <a:srgbClr val="444444"/>
                </a:solidFill>
              </a:rPr>
              <a:t> </a:t>
            </a:r>
            <a:r>
              <a:rPr lang="en-US" dirty="0" err="1">
                <a:solidFill>
                  <a:srgbClr val="444444"/>
                </a:solidFill>
              </a:rPr>
              <a:t>eleifend</a:t>
            </a:r>
            <a:r>
              <a:rPr lang="en-US" dirty="0">
                <a:solidFill>
                  <a:srgbClr val="444444"/>
                </a:solidFill>
              </a:rPr>
              <a:t> </a:t>
            </a:r>
            <a:r>
              <a:rPr lang="en-US" dirty="0" err="1">
                <a:solidFill>
                  <a:srgbClr val="444444"/>
                </a:solidFill>
              </a:rPr>
              <a:t>lorem</a:t>
            </a:r>
            <a:r>
              <a:rPr lang="en-US" dirty="0">
                <a:solidFill>
                  <a:srgbClr val="444444"/>
                </a:solidFill>
              </a:rPr>
              <a:t> a </a:t>
            </a:r>
            <a:r>
              <a:rPr lang="en-US" dirty="0" err="1">
                <a:solidFill>
                  <a:srgbClr val="444444"/>
                </a:solidFill>
              </a:rPr>
              <a:t>purus</a:t>
            </a:r>
            <a:r>
              <a:rPr lang="en-US" dirty="0">
                <a:solidFill>
                  <a:srgbClr val="444444"/>
                </a:solidFill>
              </a:rPr>
              <a:t> </a:t>
            </a:r>
            <a:r>
              <a:rPr lang="en-US" dirty="0" err="1">
                <a:solidFill>
                  <a:srgbClr val="444444"/>
                </a:solidFill>
              </a:rPr>
              <a:t>tincidunt</a:t>
            </a:r>
            <a:r>
              <a:rPr lang="en-US" dirty="0">
                <a:solidFill>
                  <a:srgbClr val="444444"/>
                </a:solidFill>
              </a:rPr>
              <a:t>, a </a:t>
            </a:r>
            <a:r>
              <a:rPr lang="en-US" dirty="0" err="1">
                <a:solidFill>
                  <a:srgbClr val="444444"/>
                </a:solidFill>
              </a:rPr>
              <a:t>malesuada</a:t>
            </a:r>
            <a:r>
              <a:rPr lang="en-US" dirty="0">
                <a:solidFill>
                  <a:srgbClr val="444444"/>
                </a:solidFill>
              </a:rPr>
              <a:t> </a:t>
            </a:r>
            <a:r>
              <a:rPr lang="en-US" dirty="0" err="1">
                <a:solidFill>
                  <a:srgbClr val="444444"/>
                </a:solidFill>
              </a:rPr>
              <a:t>mauris</a:t>
            </a:r>
            <a:r>
              <a:rPr lang="en-US" dirty="0">
                <a:solidFill>
                  <a:srgbClr val="444444"/>
                </a:solidFill>
              </a:rPr>
              <a:t> </a:t>
            </a:r>
            <a:r>
              <a:rPr lang="en-US" dirty="0" err="1">
                <a:solidFill>
                  <a:srgbClr val="444444"/>
                </a:solidFill>
              </a:rPr>
              <a:t>bibendum</a:t>
            </a:r>
            <a:r>
              <a:rPr lang="en-US" dirty="0">
                <a:solidFill>
                  <a:srgbClr val="444444"/>
                </a:solidFill>
              </a:rPr>
              <a:t>. </a:t>
            </a:r>
            <a:r>
              <a:rPr lang="en-US" dirty="0" err="1">
                <a:solidFill>
                  <a:srgbClr val="444444"/>
                </a:solidFill>
              </a:rPr>
              <a:t>Praesent</a:t>
            </a:r>
            <a:r>
              <a:rPr lang="en-US" dirty="0">
                <a:solidFill>
                  <a:srgbClr val="444444"/>
                </a:solidFill>
              </a:rPr>
              <a:t> </a:t>
            </a:r>
            <a:r>
              <a:rPr lang="en-US" dirty="0" err="1">
                <a:solidFill>
                  <a:srgbClr val="444444"/>
                </a:solidFill>
              </a:rPr>
              <a:t>bibendum</a:t>
            </a:r>
            <a:r>
              <a:rPr lang="en-US" dirty="0">
                <a:solidFill>
                  <a:srgbClr val="444444"/>
                </a:solidFill>
              </a:rPr>
              <a:t> </a:t>
            </a:r>
            <a:r>
              <a:rPr lang="en-US" dirty="0" err="1">
                <a:solidFill>
                  <a:srgbClr val="444444"/>
                </a:solidFill>
              </a:rPr>
              <a:t>justo</a:t>
            </a:r>
            <a:r>
              <a:rPr lang="en-US" dirty="0">
                <a:solidFill>
                  <a:srgbClr val="444444"/>
                </a:solidFill>
              </a:rPr>
              <a:t> </a:t>
            </a:r>
            <a:r>
              <a:rPr lang="en-US" dirty="0" err="1">
                <a:solidFill>
                  <a:srgbClr val="444444"/>
                </a:solidFill>
              </a:rPr>
              <a:t>nec</a:t>
            </a:r>
            <a:r>
              <a:rPr lang="en-US" dirty="0">
                <a:solidFill>
                  <a:srgbClr val="444444"/>
                </a:solidFill>
              </a:rPr>
              <a:t> </a:t>
            </a:r>
            <a:r>
              <a:rPr lang="en-US" dirty="0" err="1">
                <a:solidFill>
                  <a:srgbClr val="444444"/>
                </a:solidFill>
              </a:rPr>
              <a:t>metus</a:t>
            </a:r>
            <a:r>
              <a:rPr lang="en-US" dirty="0">
                <a:solidFill>
                  <a:srgbClr val="444444"/>
                </a:solidFill>
              </a:rPr>
              <a:t> </a:t>
            </a:r>
            <a:r>
              <a:rPr lang="en-US" dirty="0" err="1">
                <a:solidFill>
                  <a:srgbClr val="444444"/>
                </a:solidFill>
              </a:rPr>
              <a:t>auctor</a:t>
            </a:r>
            <a:r>
              <a:rPr lang="en-US" dirty="0">
                <a:solidFill>
                  <a:srgbClr val="444444"/>
                </a:solidFill>
              </a:rPr>
              <a:t> </a:t>
            </a:r>
            <a:r>
              <a:rPr lang="en-US" dirty="0" err="1">
                <a:solidFill>
                  <a:srgbClr val="444444"/>
                </a:solidFill>
              </a:rPr>
              <a:t>volutpat</a:t>
            </a:r>
            <a:r>
              <a:rPr lang="en-US" dirty="0">
                <a:solidFill>
                  <a:srgbClr val="444444"/>
                </a:solidFill>
              </a:rPr>
              <a:t>. </a:t>
            </a:r>
            <a:r>
              <a:rPr lang="en-US" dirty="0" err="1">
                <a:solidFill>
                  <a:srgbClr val="444444"/>
                </a:solidFill>
              </a:rPr>
              <a:t>Morbi</a:t>
            </a:r>
            <a:r>
              <a:rPr lang="en-US" dirty="0">
                <a:solidFill>
                  <a:srgbClr val="444444"/>
                </a:solidFill>
              </a:rPr>
              <a:t> </a:t>
            </a:r>
            <a:r>
              <a:rPr lang="en-US" dirty="0" err="1">
                <a:solidFill>
                  <a:srgbClr val="444444"/>
                </a:solidFill>
              </a:rPr>
              <a:t>malesuada</a:t>
            </a:r>
            <a:r>
              <a:rPr lang="en-US" dirty="0">
                <a:solidFill>
                  <a:srgbClr val="444444"/>
                </a:solidFill>
              </a:rPr>
              <a:t> </a:t>
            </a:r>
            <a:r>
              <a:rPr lang="en-US" dirty="0" err="1">
                <a:solidFill>
                  <a:srgbClr val="444444"/>
                </a:solidFill>
              </a:rPr>
              <a:t>mattis</a:t>
            </a:r>
            <a:r>
              <a:rPr lang="en-US" dirty="0">
                <a:solidFill>
                  <a:srgbClr val="444444"/>
                </a:solidFill>
              </a:rPr>
              <a:t> </a:t>
            </a:r>
            <a:r>
              <a:rPr lang="en-US" dirty="0" err="1">
                <a:solidFill>
                  <a:srgbClr val="444444"/>
                </a:solidFill>
              </a:rPr>
              <a:t>eros</a:t>
            </a:r>
            <a:r>
              <a:rPr lang="en-US" dirty="0">
                <a:solidFill>
                  <a:srgbClr val="444444"/>
                </a:solidFill>
              </a:rPr>
              <a:t>, </a:t>
            </a:r>
            <a:r>
              <a:rPr lang="en-US" dirty="0" err="1">
                <a:solidFill>
                  <a:srgbClr val="444444"/>
                </a:solidFill>
              </a:rPr>
              <a:t>adipiscing</a:t>
            </a:r>
            <a:r>
              <a:rPr lang="en-US" dirty="0">
                <a:solidFill>
                  <a:srgbClr val="444444"/>
                </a:solidFill>
              </a:rPr>
              <a:t> </a:t>
            </a:r>
            <a:r>
              <a:rPr lang="en-US" dirty="0" err="1">
                <a:solidFill>
                  <a:srgbClr val="444444"/>
                </a:solidFill>
              </a:rPr>
              <a:t>tempor</a:t>
            </a:r>
            <a:r>
              <a:rPr lang="en-US" dirty="0">
                <a:solidFill>
                  <a:srgbClr val="444444"/>
                </a:solidFill>
              </a:rPr>
              <a:t> </a:t>
            </a:r>
            <a:r>
              <a:rPr lang="en-US" dirty="0" err="1">
                <a:solidFill>
                  <a:srgbClr val="444444"/>
                </a:solidFill>
              </a:rPr>
              <a:t>lorem</a:t>
            </a:r>
            <a:r>
              <a:rPr lang="en-US" dirty="0">
                <a:solidFill>
                  <a:srgbClr val="444444"/>
                </a:solidFill>
              </a:rPr>
              <a:t> </a:t>
            </a:r>
            <a:r>
              <a:rPr lang="en-US" dirty="0" err="1">
                <a:solidFill>
                  <a:srgbClr val="444444"/>
                </a:solidFill>
              </a:rPr>
              <a:t>varius</a:t>
            </a:r>
            <a:r>
              <a:rPr lang="en-US" dirty="0">
                <a:solidFill>
                  <a:srgbClr val="444444"/>
                </a:solidFill>
              </a:rPr>
              <a:t> </a:t>
            </a:r>
            <a:r>
              <a:rPr lang="en-US" dirty="0" err="1">
                <a:solidFill>
                  <a:srgbClr val="444444"/>
                </a:solidFill>
              </a:rPr>
              <a:t>eget</a:t>
            </a:r>
            <a:r>
              <a:rPr lang="en-US" dirty="0">
                <a:solidFill>
                  <a:srgbClr val="444444"/>
                </a:solidFill>
              </a:rPr>
              <a:t>…</a:t>
            </a:r>
            <a:endParaRPr lang="en-US" dirty="0"/>
          </a:p>
        </p:txBody>
      </p:sp>
    </p:spTree>
    <p:extLst>
      <p:ext uri="{BB962C8B-B14F-4D97-AF65-F5344CB8AC3E}">
        <p14:creationId xmlns:p14="http://schemas.microsoft.com/office/powerpoint/2010/main" val="4024276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4117709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Map Background">
    <p:spTree>
      <p:nvGrpSpPr>
        <p:cNvPr id="1" name=""/>
        <p:cNvGrpSpPr/>
        <p:nvPr/>
      </p:nvGrpSpPr>
      <p:grpSpPr>
        <a:xfrm>
          <a:off x="0" y="0"/>
          <a:ext cx="0" cy="0"/>
          <a:chOff x="0" y="0"/>
          <a:chExt cx="0" cy="0"/>
        </a:xfrm>
      </p:grpSpPr>
      <p:sp>
        <p:nvSpPr>
          <p:cNvPr id="5" name="Rectangle 4"/>
          <p:cNvSpPr/>
          <p:nvPr userDrawn="1"/>
        </p:nvSpPr>
        <p:spPr>
          <a:xfrm>
            <a:off x="0" y="0"/>
            <a:ext cx="9144000" cy="5143500"/>
          </a:xfrm>
          <a:prstGeom prst="rect">
            <a:avLst/>
          </a:prstGeom>
          <a:gradFill flip="none" rotWithShape="1">
            <a:gsLst>
              <a:gs pos="0">
                <a:srgbClr val="1A9CB0"/>
              </a:gs>
              <a:gs pos="100000">
                <a:srgbClr val="2FC2D9"/>
              </a:gs>
            </a:gsLst>
            <a:lin ang="1764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lnSpc>
                <a:spcPct val="85000"/>
              </a:lnSpc>
            </a:pPr>
            <a:endParaRPr lang="en-US" sz="1400" dirty="0"/>
          </a:p>
        </p:txBody>
      </p:sp>
      <p:sp>
        <p:nvSpPr>
          <p:cNvPr id="6" name="Text Placeholder 2"/>
          <p:cNvSpPr>
            <a:spLocks noGrp="1"/>
          </p:cNvSpPr>
          <p:nvPr>
            <p:ph idx="1" hasCustomPrompt="1"/>
          </p:nvPr>
        </p:nvSpPr>
        <p:spPr>
          <a:xfrm>
            <a:off x="626532" y="2398060"/>
            <a:ext cx="7574494" cy="2191404"/>
          </a:xfrm>
          <a:prstGeom prst="rect">
            <a:avLst/>
          </a:prstGeom>
        </p:spPr>
        <p:txBody>
          <a:bodyPr vert="horz" lIns="68580" tIns="34290" rIns="68580" bIns="34290" rtlCol="0">
            <a:noAutofit/>
          </a:bodyPr>
          <a:lstStyle>
            <a:lvl1pPr marL="0" indent="0">
              <a:lnSpc>
                <a:spcPct val="85000"/>
              </a:lnSpc>
              <a:spcBef>
                <a:spcPts val="0"/>
              </a:spcBef>
              <a:buFontTx/>
              <a:buNone/>
              <a:defRPr sz="3400">
                <a:solidFill>
                  <a:schemeClr val="bg1"/>
                </a:solidFill>
                <a:latin typeface="Arial Black"/>
                <a:cs typeface="Arial Black"/>
              </a:defRPr>
            </a:lvl1pPr>
            <a:lvl2pPr>
              <a:defRPr sz="1200"/>
            </a:lvl2pPr>
            <a:lvl3pPr>
              <a:defRPr sz="1200"/>
            </a:lvl3pPr>
            <a:lvl4pPr>
              <a:defRPr sz="1200"/>
            </a:lvl4pPr>
            <a:lvl5pPr>
              <a:defRPr sz="1200"/>
            </a:lvl5pPr>
          </a:lstStyle>
          <a:p>
            <a:pPr lvl="0"/>
            <a:r>
              <a:rPr lang="en-US" dirty="0"/>
              <a:t>CLICK TO ADD HEADLINE</a:t>
            </a:r>
          </a:p>
        </p:txBody>
      </p:sp>
      <p:pic>
        <p:nvPicPr>
          <p:cNvPr id="4" name="Picture 3"/>
          <p:cNvPicPr>
            <a:picLocks noChangeAspect="1"/>
          </p:cNvPicPr>
          <p:nvPr userDrawn="1"/>
        </p:nvPicPr>
        <p:blipFill>
          <a:blip r:embed="rId2">
            <a:alphaModFix amt="25000"/>
          </a:blip>
          <a:stretch>
            <a:fillRect/>
          </a:stretch>
        </p:blipFill>
        <p:spPr>
          <a:xfrm>
            <a:off x="-238103" y="-141032"/>
            <a:ext cx="9627732" cy="5588000"/>
          </a:xfrm>
          <a:prstGeom prst="rect">
            <a:avLst/>
          </a:prstGeom>
        </p:spPr>
      </p:pic>
    </p:spTree>
    <p:extLst>
      <p:ext uri="{BB962C8B-B14F-4D97-AF65-F5344CB8AC3E}">
        <p14:creationId xmlns:p14="http://schemas.microsoft.com/office/powerpoint/2010/main" val="2050748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ulleted Content">
    <p:spTree>
      <p:nvGrpSpPr>
        <p:cNvPr id="1" name=""/>
        <p:cNvGrpSpPr/>
        <p:nvPr/>
      </p:nvGrpSpPr>
      <p:grpSpPr>
        <a:xfrm>
          <a:off x="0" y="0"/>
          <a:ext cx="0" cy="0"/>
          <a:chOff x="0" y="0"/>
          <a:chExt cx="0" cy="0"/>
        </a:xfrm>
      </p:grpSpPr>
      <p:sp>
        <p:nvSpPr>
          <p:cNvPr id="6" name="Text Placeholder 2"/>
          <p:cNvSpPr>
            <a:spLocks noGrp="1"/>
          </p:cNvSpPr>
          <p:nvPr>
            <p:ph idx="1" hasCustomPrompt="1"/>
          </p:nvPr>
        </p:nvSpPr>
        <p:spPr>
          <a:xfrm>
            <a:off x="360363" y="1079898"/>
            <a:ext cx="8339328" cy="3383280"/>
          </a:xfrm>
          <a:prstGeom prst="rect">
            <a:avLst/>
          </a:prstGeom>
        </p:spPr>
        <p:txBody>
          <a:bodyPr vert="horz" lIns="68580" tIns="34290" rIns="68580" bIns="34290" rtlCol="0">
            <a:normAutofit/>
          </a:bodyPr>
          <a:lstStyle>
            <a:lvl1pPr marL="130302" marR="0" indent="-130302" algn="l" defTabSz="342900" rtl="0" eaLnBrk="1" fontAlgn="auto" latinLnBrk="0" hangingPunct="1">
              <a:lnSpc>
                <a:spcPct val="120000"/>
              </a:lnSpc>
              <a:spcBef>
                <a:spcPts val="0"/>
              </a:spcBef>
              <a:spcAft>
                <a:spcPts val="750"/>
              </a:spcAft>
              <a:buClr>
                <a:schemeClr val="accent2"/>
              </a:buClr>
              <a:buSzTx/>
              <a:buFont typeface="Arial"/>
              <a:buChar char="•"/>
              <a:tabLst/>
              <a:defRPr sz="1400" baseline="0">
                <a:solidFill>
                  <a:schemeClr val="tx1"/>
                </a:solidFill>
              </a:defRPr>
            </a:lvl1pPr>
            <a:lvl2pPr marL="557213" indent="-214313">
              <a:lnSpc>
                <a:spcPct val="120000"/>
              </a:lnSpc>
              <a:buClr>
                <a:schemeClr val="tx1"/>
              </a:buClr>
              <a:buSzPct val="100000"/>
              <a:buFont typeface="Lucida Grande"/>
              <a:buChar char="–"/>
              <a:defRPr sz="1200" baseline="0">
                <a:solidFill>
                  <a:schemeClr val="tx1"/>
                </a:solidFill>
              </a:defRPr>
            </a:lvl2pPr>
            <a:lvl3pPr>
              <a:lnSpc>
                <a:spcPct val="120000"/>
              </a:lnSpc>
              <a:defRPr sz="1100" baseline="0">
                <a:solidFill>
                  <a:schemeClr val="tx1"/>
                </a:solidFill>
              </a:defRPr>
            </a:lvl3pPr>
            <a:lvl4pPr>
              <a:defRPr sz="1200"/>
            </a:lvl4pPr>
            <a:lvl5pPr>
              <a:defRPr sz="1200"/>
            </a:lvl5pPr>
          </a:lstStyle>
          <a:p>
            <a:pPr lvl="0"/>
            <a:r>
              <a:rPr lang="en-US" dirty="0"/>
              <a:t>Click to add bulleted list</a:t>
            </a:r>
          </a:p>
          <a:p>
            <a:pPr lvl="1"/>
            <a:r>
              <a:rPr lang="en-US" dirty="0"/>
              <a:t>Second Level Bullet</a:t>
            </a:r>
          </a:p>
          <a:p>
            <a:pPr lvl="2"/>
            <a:r>
              <a:rPr lang="en-US" dirty="0"/>
              <a:t>Third Level Bullet</a:t>
            </a:r>
            <a:br>
              <a:rPr lang="en-US" dirty="0"/>
            </a:br>
            <a:endParaRPr lang="en-US" dirty="0"/>
          </a:p>
          <a:p>
            <a:pPr lvl="0"/>
            <a:r>
              <a:rPr lang="en-US" dirty="0"/>
              <a:t>Click to add bulleted list</a:t>
            </a:r>
          </a:p>
          <a:p>
            <a:pPr lvl="0"/>
            <a:r>
              <a:rPr lang="en-US" dirty="0"/>
              <a:t>Click to add bulleted list</a:t>
            </a:r>
          </a:p>
          <a:p>
            <a:pPr lvl="0"/>
            <a:r>
              <a:rPr lang="en-US" dirty="0"/>
              <a:t>Click to add bulleted list</a:t>
            </a:r>
          </a:p>
        </p:txBody>
      </p:sp>
      <p:sp>
        <p:nvSpPr>
          <p:cNvPr id="7"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1754562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4633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p:cNvSpPr/>
          <p:nvPr userDrawn="1"/>
        </p:nvSpPr>
        <p:spPr>
          <a:xfrm>
            <a:off x="0" y="4856480"/>
            <a:ext cx="9155206" cy="29822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sz="1400" dirty="0"/>
          </a:p>
        </p:txBody>
      </p:sp>
      <p:sp>
        <p:nvSpPr>
          <p:cNvPr id="3" name="TextBox 2"/>
          <p:cNvSpPr txBox="1"/>
          <p:nvPr userDrawn="1"/>
        </p:nvSpPr>
        <p:spPr>
          <a:xfrm>
            <a:off x="7421113" y="4900039"/>
            <a:ext cx="1493520" cy="192360"/>
          </a:xfrm>
          <a:prstGeom prst="rect">
            <a:avLst/>
          </a:prstGeom>
          <a:noFill/>
        </p:spPr>
        <p:txBody>
          <a:bodyPr wrap="square" lIns="68580" tIns="34290" rIns="68580" bIns="34290" rtlCol="0">
            <a:spAutoFit/>
          </a:bodyPr>
          <a:lstStyle/>
          <a:p>
            <a:pPr algn="r"/>
            <a:fld id="{C2C0EDAD-27A0-9447-9004-E733B36B95C3}" type="slidenum">
              <a:rPr lang="en-US" sz="800" b="0" i="0" smtClean="0">
                <a:solidFill>
                  <a:srgbClr val="CCCCCC"/>
                </a:solidFill>
                <a:latin typeface="Trebuchet MS"/>
                <a:cs typeface="Trebuchet MS"/>
              </a:rPr>
              <a:pPr algn="r"/>
              <a:t>‹#›</a:t>
            </a:fld>
            <a:endParaRPr lang="en-US" sz="800" b="0" i="0" dirty="0">
              <a:solidFill>
                <a:srgbClr val="CCCCCC"/>
              </a:solidFill>
              <a:latin typeface="Trebuchet MS"/>
              <a:cs typeface="Trebuchet MS"/>
            </a:endParaRPr>
          </a:p>
        </p:txBody>
      </p:sp>
      <p:sp>
        <p:nvSpPr>
          <p:cNvPr id="4" name="TextBox 3"/>
          <p:cNvSpPr txBox="1"/>
          <p:nvPr userDrawn="1"/>
        </p:nvSpPr>
        <p:spPr>
          <a:xfrm>
            <a:off x="880559" y="4921739"/>
            <a:ext cx="2316480" cy="161583"/>
          </a:xfrm>
          <a:prstGeom prst="rect">
            <a:avLst/>
          </a:prstGeom>
          <a:noFill/>
        </p:spPr>
        <p:txBody>
          <a:bodyPr wrap="square" lIns="68580" tIns="34290" rIns="68580" bIns="34290" rtlCol="0">
            <a:spAutoFit/>
          </a:bodyPr>
          <a:lstStyle/>
          <a:p>
            <a:r>
              <a:rPr lang="en-US" sz="600" b="0" i="0" kern="0" spc="15" dirty="0">
                <a:solidFill>
                  <a:schemeClr val="accent1"/>
                </a:solidFill>
                <a:latin typeface="Trebuchet MS"/>
                <a:cs typeface="Trebuchet MS"/>
              </a:rPr>
              <a:t>CONFIDENTIAL</a:t>
            </a:r>
          </a:p>
        </p:txBody>
      </p:sp>
      <p:cxnSp>
        <p:nvCxnSpPr>
          <p:cNvPr id="5" name="Straight Connector 4"/>
          <p:cNvCxnSpPr/>
          <p:nvPr userDrawn="1"/>
        </p:nvCxnSpPr>
        <p:spPr>
          <a:xfrm>
            <a:off x="813249" y="4940808"/>
            <a:ext cx="0" cy="123444"/>
          </a:xfrm>
          <a:prstGeom prst="line">
            <a:avLst/>
          </a:prstGeom>
          <a:ln w="3175" cmpd="sng">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6" name="Picture 5" descr="logo_footer.png"/>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a:xfrm>
            <a:off x="232224" y="4931433"/>
            <a:ext cx="476250" cy="169417"/>
          </a:xfrm>
          <a:prstGeom prst="rect">
            <a:avLst/>
          </a:prstGeom>
        </p:spPr>
      </p:pic>
    </p:spTree>
    <p:extLst>
      <p:ext uri="{BB962C8B-B14F-4D97-AF65-F5344CB8AC3E}">
        <p14:creationId xmlns:p14="http://schemas.microsoft.com/office/powerpoint/2010/main" val="2005668917"/>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50" r:id="rId3"/>
    <p:sldLayoutId id="2147483751" r:id="rId4"/>
    <p:sldLayoutId id="2147483753" r:id="rId5"/>
    <p:sldLayoutId id="2147483762" r:id="rId6"/>
    <p:sldLayoutId id="2147483711" r:id="rId7"/>
    <p:sldLayoutId id="2147483749" r:id="rId8"/>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angular/protractor/blob/master/lib/config.ts"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hyperlink" Target="http://www.protractortest.org/#/tutorial"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www.protractortest.org/#/api?view=ProtractorBy" TargetMode="External"/><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angular/angular.js/blob/master/src/ng/interval.js"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hyperlink" Target="https://medium.com/@MertzAlertz/what-the-hell-is-zone-js-and-why-is-it-in-my-angular-2-6ff28bcf943e"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lake_view.jpg"/>
          <p:cNvPicPr>
            <a:picLocks noGrp="1" noChangeAspect="1"/>
          </p:cNvPicPr>
          <p:nvPr>
            <p:ph type="pic" sz="quarter" idx="18"/>
          </p:nvPr>
        </p:nvPicPr>
        <p:blipFill>
          <a:blip r:embed="rId2" cstate="screen">
            <a:extLst>
              <a:ext uri="{28A0092B-C50C-407E-A947-70E740481C1C}">
                <a14:useLocalDpi xmlns:a14="http://schemas.microsoft.com/office/drawing/2010/main"/>
              </a:ext>
            </a:extLst>
          </a:blip>
          <a:srcRect/>
          <a:stretch>
            <a:fillRect/>
          </a:stretch>
        </p:blipFill>
        <p:spPr/>
      </p:pic>
      <p:sp>
        <p:nvSpPr>
          <p:cNvPr id="3" name="Text Placeholder 2"/>
          <p:cNvSpPr>
            <a:spLocks noGrp="1"/>
          </p:cNvSpPr>
          <p:nvPr>
            <p:ph type="body" sz="quarter" idx="15"/>
          </p:nvPr>
        </p:nvSpPr>
        <p:spPr>
          <a:xfrm>
            <a:off x="449262" y="1565268"/>
            <a:ext cx="6910388" cy="1435778"/>
          </a:xfrm>
        </p:spPr>
        <p:txBody>
          <a:bodyPr/>
          <a:lstStyle/>
          <a:p>
            <a:r>
              <a:rPr lang="en-US" dirty="0"/>
              <a:t>Protractor</a:t>
            </a:r>
          </a:p>
          <a:p>
            <a:r>
              <a:rPr lang="en-US" sz="2800" dirty="0"/>
              <a:t>as e2e testing framework for JS</a:t>
            </a:r>
          </a:p>
          <a:p>
            <a:endParaRPr lang="en-US" dirty="0"/>
          </a:p>
        </p:txBody>
      </p:sp>
      <p:sp>
        <p:nvSpPr>
          <p:cNvPr id="5" name="Text Placeholder 4"/>
          <p:cNvSpPr>
            <a:spLocks noGrp="1"/>
          </p:cNvSpPr>
          <p:nvPr>
            <p:ph type="body" sz="quarter" idx="17"/>
          </p:nvPr>
        </p:nvSpPr>
        <p:spPr/>
        <p:txBody>
          <a:bodyPr>
            <a:normAutofit lnSpcReduction="10000"/>
          </a:bodyPr>
          <a:lstStyle/>
          <a:p>
            <a:endParaRPr lang="en-US" dirty="0">
              <a:latin typeface="Trebuchet MS"/>
              <a:cs typeface="Trebuchet MS"/>
            </a:endParaRPr>
          </a:p>
        </p:txBody>
      </p:sp>
      <p:pic>
        <p:nvPicPr>
          <p:cNvPr id="18" name="Picture Placeholder 17" descr="logo_cover_5.png"/>
          <p:cNvPicPr>
            <a:picLocks noGrp="1" noChangeAspect="1"/>
          </p:cNvPicPr>
          <p:nvPr>
            <p:ph type="pic" sz="quarter" idx="19"/>
          </p:nvPr>
        </p:nvPicPr>
        <p:blipFill>
          <a:blip r:embed="rId3" cstate="screen">
            <a:extLst>
              <a:ext uri="{28A0092B-C50C-407E-A947-70E740481C1C}">
                <a14:useLocalDpi xmlns:a14="http://schemas.microsoft.com/office/drawing/2010/main"/>
              </a:ext>
            </a:extLst>
          </a:blip>
          <a:srcRect t="3538" b="3538"/>
          <a:stretch>
            <a:fillRect/>
          </a:stretch>
        </p:blipFill>
        <p:spPr/>
      </p:pic>
    </p:spTree>
    <p:extLst>
      <p:ext uri="{BB962C8B-B14F-4D97-AF65-F5344CB8AC3E}">
        <p14:creationId xmlns:p14="http://schemas.microsoft.com/office/powerpoint/2010/main" val="1715862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C0328CF-5C19-4F27-885B-FCC284BCD5D7}"/>
              </a:ext>
            </a:extLst>
          </p:cNvPr>
          <p:cNvSpPr>
            <a:spLocks noGrp="1"/>
          </p:cNvSpPr>
          <p:nvPr>
            <p:ph type="body" sz="quarter" idx="10"/>
          </p:nvPr>
        </p:nvSpPr>
        <p:spPr/>
        <p:txBody>
          <a:bodyPr/>
          <a:lstStyle/>
          <a:p>
            <a:r>
              <a:rPr lang="en-US" b="1" dirty="0"/>
              <a:t>HOW IT WORKS</a:t>
            </a:r>
          </a:p>
        </p:txBody>
      </p:sp>
      <p:sp>
        <p:nvSpPr>
          <p:cNvPr id="3" name="Content Placeholder 2">
            <a:extLst>
              <a:ext uri="{FF2B5EF4-FFF2-40B4-BE49-F238E27FC236}">
                <a16:creationId xmlns:a16="http://schemas.microsoft.com/office/drawing/2014/main" id="{4DE8169A-FA18-48F9-8589-5E0E2E53D3F6}"/>
              </a:ext>
            </a:extLst>
          </p:cNvPr>
          <p:cNvSpPr>
            <a:spLocks noGrp="1"/>
          </p:cNvSpPr>
          <p:nvPr>
            <p:ph idx="1"/>
          </p:nvPr>
        </p:nvSpPr>
        <p:spPr>
          <a:xfrm>
            <a:off x="108721" y="768046"/>
            <a:ext cx="8271881" cy="934366"/>
          </a:xfrm>
        </p:spPr>
        <p:txBody>
          <a:bodyPr>
            <a:normAutofit fontScale="92500" lnSpcReduction="20000"/>
          </a:bodyPr>
          <a:lstStyle/>
          <a:p>
            <a:r>
              <a:rPr lang="en-US" dirty="0"/>
              <a:t>Protractor works in conjunction with Selenium to provide an automated test infrastructure that can simulate a user’s interaction with an Angular application running in a browser or mobile device.</a:t>
            </a:r>
          </a:p>
          <a:p>
            <a:endParaRPr lang="en-US" dirty="0"/>
          </a:p>
          <a:p>
            <a:r>
              <a:rPr lang="en-US" dirty="0"/>
              <a:t>When working with Protractor, it’s important to keep the following in mind:</a:t>
            </a:r>
          </a:p>
          <a:p>
            <a:endParaRPr lang="en-US" dirty="0"/>
          </a:p>
        </p:txBody>
      </p:sp>
      <p:pic>
        <p:nvPicPr>
          <p:cNvPr id="4" name="Picture 3">
            <a:extLst>
              <a:ext uri="{FF2B5EF4-FFF2-40B4-BE49-F238E27FC236}">
                <a16:creationId xmlns:a16="http://schemas.microsoft.com/office/drawing/2014/main" id="{E0C37BF0-8CDD-41FA-AA74-28E671E8F7DD}"/>
              </a:ext>
            </a:extLst>
          </p:cNvPr>
          <p:cNvPicPr>
            <a:picLocks noChangeAspect="1"/>
          </p:cNvPicPr>
          <p:nvPr/>
        </p:nvPicPr>
        <p:blipFill>
          <a:blip r:embed="rId2"/>
          <a:stretch>
            <a:fillRect/>
          </a:stretch>
        </p:blipFill>
        <p:spPr>
          <a:xfrm>
            <a:off x="4160175" y="2080150"/>
            <a:ext cx="4891546" cy="1644013"/>
          </a:xfrm>
          <a:prstGeom prst="rect">
            <a:avLst/>
          </a:prstGeom>
        </p:spPr>
      </p:pic>
      <p:sp>
        <p:nvSpPr>
          <p:cNvPr id="5" name="Content Placeholder 2">
            <a:extLst>
              <a:ext uri="{FF2B5EF4-FFF2-40B4-BE49-F238E27FC236}">
                <a16:creationId xmlns:a16="http://schemas.microsoft.com/office/drawing/2014/main" id="{7B71687F-B676-4203-AC7F-6BEE323C63B2}"/>
              </a:ext>
            </a:extLst>
          </p:cNvPr>
          <p:cNvSpPr txBox="1">
            <a:spLocks/>
          </p:cNvSpPr>
          <p:nvPr/>
        </p:nvSpPr>
        <p:spPr>
          <a:xfrm>
            <a:off x="436059" y="2104567"/>
            <a:ext cx="8271881" cy="934366"/>
          </a:xfrm>
          <a:prstGeom prst="rect">
            <a:avLst/>
          </a:prstGeom>
        </p:spPr>
        <p:txBody>
          <a:bodyPr vert="horz" lIns="68580" tIns="34290" rIns="68580" bIns="34290" rtlCol="0">
            <a:normAutofit/>
          </a:bodyPr>
          <a:lstStyle>
            <a:lvl1pPr marL="0" indent="0" algn="l" defTabSz="342900" rtl="0" eaLnBrk="1" latinLnBrk="0" hangingPunct="1">
              <a:lnSpc>
                <a:spcPct val="120000"/>
              </a:lnSpc>
              <a:spcBef>
                <a:spcPts val="0"/>
              </a:spcBef>
              <a:buFont typeface="Arial"/>
              <a:buNone/>
              <a:defRPr sz="1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12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1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endParaRPr lang="en-US" dirty="0"/>
          </a:p>
        </p:txBody>
      </p:sp>
      <p:sp>
        <p:nvSpPr>
          <p:cNvPr id="6" name="Rectangle 5">
            <a:extLst>
              <a:ext uri="{FF2B5EF4-FFF2-40B4-BE49-F238E27FC236}">
                <a16:creationId xmlns:a16="http://schemas.microsoft.com/office/drawing/2014/main" id="{B9EC2219-D173-4C23-9793-B9933095C518}"/>
              </a:ext>
            </a:extLst>
          </p:cNvPr>
          <p:cNvSpPr/>
          <p:nvPr/>
        </p:nvSpPr>
        <p:spPr>
          <a:xfrm>
            <a:off x="11482" y="1592383"/>
            <a:ext cx="4148693" cy="3108543"/>
          </a:xfrm>
          <a:prstGeom prst="rect">
            <a:avLst/>
          </a:prstGeom>
        </p:spPr>
        <p:txBody>
          <a:bodyPr wrap="square">
            <a:spAutoFit/>
          </a:bodyPr>
          <a:lstStyle/>
          <a:p>
            <a:endParaRPr lang="en-US" dirty="0"/>
          </a:p>
          <a:p>
            <a:pPr marL="285750" indent="-285750">
              <a:buFont typeface="Arial" panose="020B0604020202020204" pitchFamily="34" charset="0"/>
              <a:buChar char="•"/>
            </a:pPr>
            <a:r>
              <a:rPr lang="en-US" dirty="0"/>
              <a:t>Protractor is a wrapper around </a:t>
            </a:r>
            <a:r>
              <a:rPr lang="en-US" dirty="0" err="1"/>
              <a:t>WebDriverJS</a:t>
            </a:r>
            <a:r>
              <a:rPr lang="en-US" dirty="0"/>
              <a:t>, the JavaScript bindings for the Selenium WebDriver API (before writing any tests, skim through the </a:t>
            </a:r>
            <a:r>
              <a:rPr lang="en-US" dirty="0" err="1"/>
              <a:t>WebDriverJS</a:t>
            </a:r>
            <a:r>
              <a:rPr lang="en-US" dirty="0"/>
              <a:t> Users Guide).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WebDriver commands are </a:t>
            </a:r>
            <a:r>
              <a:rPr lang="en-US" b="1" dirty="0" err="1"/>
              <a:t>asynchronus</a:t>
            </a:r>
            <a:r>
              <a:rPr lang="en-US" dirty="0"/>
              <a:t>. They are scheduled on a control flow and return promises, not primitive values (see The WebDriver Control Flow).</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Your test scripts send commands to the Selenium Server, which in turn communicates with the browser driver.</a:t>
            </a:r>
          </a:p>
        </p:txBody>
      </p:sp>
    </p:spTree>
    <p:extLst>
      <p:ext uri="{BB962C8B-B14F-4D97-AF65-F5344CB8AC3E}">
        <p14:creationId xmlns:p14="http://schemas.microsoft.com/office/powerpoint/2010/main" val="57876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r>
              <a:rPr lang="en-US" dirty="0"/>
              <a:t>INSTALLING</a:t>
            </a: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sp>
        <p:nvSpPr>
          <p:cNvPr id="5" name="Rectangle 4"/>
          <p:cNvSpPr/>
          <p:nvPr/>
        </p:nvSpPr>
        <p:spPr>
          <a:xfrm>
            <a:off x="106680" y="837397"/>
            <a:ext cx="8892540" cy="523220"/>
          </a:xfrm>
          <a:prstGeom prst="rect">
            <a:avLst/>
          </a:prstGeom>
        </p:spPr>
        <p:txBody>
          <a:bodyPr wrap="square">
            <a:spAutoFit/>
          </a:bodyPr>
          <a:lstStyle/>
          <a:p>
            <a:r>
              <a:rPr lang="en-US" dirty="0">
                <a:solidFill>
                  <a:srgbClr val="000000"/>
                </a:solidFill>
                <a:latin typeface="+mj-lt"/>
              </a:rPr>
              <a:t>Protractor is a Node.js program. To run Protractor, you will need to have Node.js installed. You can use to </a:t>
            </a:r>
            <a:r>
              <a:rPr lang="en-US" dirty="0" err="1">
                <a:solidFill>
                  <a:srgbClr val="000000"/>
                </a:solidFill>
              </a:rPr>
              <a:t>npm</a:t>
            </a:r>
            <a:r>
              <a:rPr lang="en-US" dirty="0">
                <a:solidFill>
                  <a:srgbClr val="000000"/>
                </a:solidFill>
              </a:rPr>
              <a:t> package</a:t>
            </a:r>
            <a:r>
              <a:rPr lang="en-US" dirty="0">
                <a:solidFill>
                  <a:srgbClr val="000000"/>
                </a:solidFill>
                <a:latin typeface="+mj-lt"/>
              </a:rPr>
              <a:t> to install Protractor.</a:t>
            </a:r>
            <a:endParaRPr lang="en-US" dirty="0">
              <a:latin typeface="+mj-lt"/>
            </a:endParaRPr>
          </a:p>
        </p:txBody>
      </p:sp>
      <p:sp>
        <p:nvSpPr>
          <p:cNvPr id="7" name="Rectangle 1"/>
          <p:cNvSpPr>
            <a:spLocks noChangeArrowheads="1"/>
          </p:cNvSpPr>
          <p:nvPr/>
        </p:nvSpPr>
        <p:spPr bwMode="auto">
          <a:xfrm>
            <a:off x="246946" y="1431727"/>
            <a:ext cx="4030980" cy="7848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npm</a:t>
            </a:r>
            <a:r>
              <a:rPr kumimoji="0" lang="en-US" altLang="en-US" sz="9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install -</a:t>
            </a:r>
            <a:r>
              <a:rPr kumimoji="0" lang="en-US" altLang="en-US" sz="9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 </a:t>
            </a:r>
            <a:r>
              <a:rPr kumimoji="0" lang="en-US" altLang="en-US" sz="9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protractor</a:t>
            </a:r>
            <a:br>
              <a:rPr kumimoji="0" lang="en-US" altLang="en-US" sz="9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br>
            <a:r>
              <a:rPr kumimoji="0" lang="en-US" altLang="en-US" sz="9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webdriver</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-manager update</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webdriver</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-manager </a:t>
            </a:r>
            <a:r>
              <a:rPr kumimoji="0" lang="en-US" altLang="en-US" sz="9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start</a:t>
            </a:r>
            <a:br>
              <a:rPr kumimoji="0" lang="en-US" altLang="en-US" sz="9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Shape 265"/>
          <p:cNvSpPr txBox="1"/>
          <p:nvPr/>
        </p:nvSpPr>
        <p:spPr>
          <a:xfrm>
            <a:off x="0" y="2092828"/>
            <a:ext cx="5558700" cy="1578600"/>
          </a:xfrm>
          <a:prstGeom prst="rect">
            <a:avLst/>
          </a:prstGeom>
          <a:noFill/>
          <a:ln>
            <a:noFill/>
          </a:ln>
        </p:spPr>
        <p:txBody>
          <a:bodyPr lIns="91425" tIns="91425" rIns="91425" bIns="91425" anchor="t" anchorCtr="0">
            <a:noAutofit/>
          </a:bodyPr>
          <a:lstStyle/>
          <a:p>
            <a:pPr lvl="0" rtl="0">
              <a:spcBef>
                <a:spcPts val="0"/>
              </a:spcBef>
              <a:buNone/>
            </a:pPr>
            <a:r>
              <a:rPr lang="en-US" dirty="0">
                <a:latin typeface="+mj-lt"/>
              </a:rPr>
              <a:t>The Protractor install includes the following:</a:t>
            </a:r>
          </a:p>
          <a:p>
            <a:pPr lvl="0" rtl="0">
              <a:spcBef>
                <a:spcPts val="0"/>
              </a:spcBef>
              <a:buNone/>
            </a:pPr>
            <a:endParaRPr dirty="0">
              <a:latin typeface="+mj-lt"/>
            </a:endParaRPr>
          </a:p>
          <a:p>
            <a:pPr marL="457200" lvl="0" indent="-228600" rtl="0">
              <a:spcBef>
                <a:spcPts val="0"/>
              </a:spcBef>
              <a:buChar char="●"/>
            </a:pPr>
            <a:r>
              <a:rPr lang="en-US" dirty="0">
                <a:latin typeface="+mj-lt"/>
              </a:rPr>
              <a:t>protractor command line tool</a:t>
            </a:r>
          </a:p>
          <a:p>
            <a:pPr marL="457200" lvl="0" indent="-228600" rtl="0">
              <a:spcBef>
                <a:spcPts val="0"/>
              </a:spcBef>
              <a:buChar char="●"/>
            </a:pPr>
            <a:r>
              <a:rPr lang="en-US" dirty="0" err="1">
                <a:latin typeface="+mj-lt"/>
              </a:rPr>
              <a:t>webdriver</a:t>
            </a:r>
            <a:r>
              <a:rPr lang="en-US" dirty="0">
                <a:latin typeface="+mj-lt"/>
              </a:rPr>
              <a:t>-manager command line tool</a:t>
            </a:r>
          </a:p>
          <a:p>
            <a:pPr marL="457200" lvl="0" indent="-228600" rtl="0">
              <a:spcBef>
                <a:spcPts val="0"/>
              </a:spcBef>
              <a:buChar char="●"/>
            </a:pPr>
            <a:r>
              <a:rPr lang="en-US" dirty="0">
                <a:latin typeface="+mj-lt"/>
              </a:rPr>
              <a:t>Protractor API (library)</a:t>
            </a:r>
          </a:p>
          <a:p>
            <a:pPr lvl="0" rtl="0">
              <a:spcBef>
                <a:spcPts val="0"/>
              </a:spcBef>
              <a:buNone/>
            </a:pPr>
            <a:endParaRPr dirty="0">
              <a:latin typeface="+mj-lt"/>
            </a:endParaRPr>
          </a:p>
        </p:txBody>
      </p:sp>
      <p:sp>
        <p:nvSpPr>
          <p:cNvPr id="10" name="Rectangle 9"/>
          <p:cNvSpPr/>
          <p:nvPr/>
        </p:nvSpPr>
        <p:spPr>
          <a:xfrm>
            <a:off x="106680" y="3311651"/>
            <a:ext cx="8823960" cy="523220"/>
          </a:xfrm>
          <a:prstGeom prst="rect">
            <a:avLst/>
          </a:prstGeom>
        </p:spPr>
        <p:txBody>
          <a:bodyPr wrap="square">
            <a:spAutoFit/>
          </a:bodyPr>
          <a:lstStyle/>
          <a:p>
            <a:r>
              <a:rPr lang="en-US" dirty="0">
                <a:solidFill>
                  <a:srgbClr val="333333"/>
                </a:solidFill>
                <a:latin typeface="+mj-lt"/>
              </a:rPr>
              <a:t>Protractor needs two files to run, the test or spec file, and the configuration file. Protractor tests are written using the syntax of your test framework, for example Jasmine, and the Protractor API.</a:t>
            </a:r>
          </a:p>
        </p:txBody>
      </p:sp>
      <p:sp>
        <p:nvSpPr>
          <p:cNvPr id="12" name="Rectangle 11"/>
          <p:cNvSpPr/>
          <p:nvPr/>
        </p:nvSpPr>
        <p:spPr>
          <a:xfrm>
            <a:off x="106680" y="3818863"/>
            <a:ext cx="8823960" cy="1169551"/>
          </a:xfrm>
          <a:prstGeom prst="rect">
            <a:avLst/>
          </a:prstGeom>
        </p:spPr>
        <p:txBody>
          <a:bodyPr wrap="square">
            <a:spAutoFit/>
          </a:bodyPr>
          <a:lstStyle/>
          <a:p>
            <a:r>
              <a:rPr lang="en-US" dirty="0">
                <a:solidFill>
                  <a:srgbClr val="333333"/>
                </a:solidFill>
                <a:latin typeface="+mj-lt"/>
              </a:rPr>
              <a:t>The configuration file tells Protractor how to set up the Selenium Server, which tests to run, how to set up the browsers, and which test framework to use. The configuration file can also include one or more global settings.</a:t>
            </a:r>
          </a:p>
          <a:p>
            <a:br>
              <a:rPr lang="en-US" dirty="0">
                <a:latin typeface="+mj-lt"/>
              </a:rPr>
            </a:br>
            <a:endParaRPr lang="en-US" dirty="0">
              <a:latin typeface="+mj-lt"/>
            </a:endParaRPr>
          </a:p>
        </p:txBody>
      </p:sp>
    </p:spTree>
    <p:extLst>
      <p:ext uri="{BB962C8B-B14F-4D97-AF65-F5344CB8AC3E}">
        <p14:creationId xmlns:p14="http://schemas.microsoft.com/office/powerpoint/2010/main" val="2699639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r>
              <a:rPr lang="en-US" b="1" dirty="0"/>
              <a:t>Setup a conf.js file</a:t>
            </a: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sp>
        <p:nvSpPr>
          <p:cNvPr id="4" name="Rectangle 1"/>
          <p:cNvSpPr>
            <a:spLocks noChangeArrowheads="1"/>
          </p:cNvSpPr>
          <p:nvPr/>
        </p:nvSpPr>
        <p:spPr bwMode="auto">
          <a:xfrm>
            <a:off x="144780" y="1381794"/>
            <a:ext cx="3848100" cy="18928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exports</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.config</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seleniumAddress</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'http://localhost:4444/</a:t>
            </a:r>
            <a:r>
              <a:rPr kumimoji="0" lang="en-US" altLang="en-US" sz="9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wd</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/hub'</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capabilities</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browserName</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'chrome'</a:t>
            </a:r>
            <a:b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specs</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'example-spec.js'</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jasmineNodeOpts</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showColors</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true</a:t>
            </a:r>
            <a:b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4975860" y="1381794"/>
            <a:ext cx="4030980" cy="5078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webdriver</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-manager </a:t>
            </a:r>
            <a:r>
              <a:rPr kumimoji="0" lang="en-US" altLang="en-US" sz="9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start</a:t>
            </a:r>
            <a:br>
              <a:rPr kumimoji="0" lang="en-US" altLang="en-US" sz="9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br>
            <a:r>
              <a:rPr kumimoji="0" lang="en-US" altLang="en-US" sz="9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protractor </a:t>
            </a:r>
            <a:r>
              <a:rPr kumimoji="0" lang="en-US" altLang="en-US" sz="9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test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e2e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7A7A43"/>
                </a:solidFill>
                <a:effectLst/>
                <a:latin typeface="Courier New" panose="02070309020205020404" pitchFamily="49" charset="0"/>
                <a:cs typeface="Courier New" panose="02070309020205020404" pitchFamily="49" charset="0"/>
              </a:rPr>
              <a:t>config</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.js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this is the relative path to your config.js file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6"/>
          <p:cNvSpPr/>
          <p:nvPr/>
        </p:nvSpPr>
        <p:spPr>
          <a:xfrm>
            <a:off x="144780" y="871378"/>
            <a:ext cx="2865120" cy="338554"/>
          </a:xfrm>
          <a:prstGeom prst="rect">
            <a:avLst/>
          </a:prstGeom>
        </p:spPr>
        <p:txBody>
          <a:bodyPr wrap="square">
            <a:spAutoFit/>
          </a:bodyPr>
          <a:lstStyle/>
          <a:p>
            <a:r>
              <a:rPr lang="en-US" sz="1600" dirty="0">
                <a:hlinkClick r:id="rId3"/>
              </a:rPr>
              <a:t>More </a:t>
            </a:r>
            <a:r>
              <a:rPr lang="en-US" sz="1600" dirty="0" err="1">
                <a:hlinkClick r:id="rId3"/>
              </a:rPr>
              <a:t>config</a:t>
            </a:r>
            <a:r>
              <a:rPr lang="en-US" sz="1600" dirty="0">
                <a:hlinkClick r:id="rId3"/>
              </a:rPr>
              <a:t> options</a:t>
            </a:r>
            <a:endParaRPr lang="en-US" sz="1600" dirty="0"/>
          </a:p>
        </p:txBody>
      </p:sp>
      <p:sp>
        <p:nvSpPr>
          <p:cNvPr id="9" name="TextBox 8"/>
          <p:cNvSpPr txBox="1"/>
          <p:nvPr/>
        </p:nvSpPr>
        <p:spPr>
          <a:xfrm>
            <a:off x="5036820" y="871378"/>
            <a:ext cx="3909060" cy="307777"/>
          </a:xfrm>
          <a:prstGeom prst="rect">
            <a:avLst/>
          </a:prstGeom>
          <a:noFill/>
        </p:spPr>
        <p:txBody>
          <a:bodyPr wrap="square" rtlCol="0">
            <a:spAutoFit/>
          </a:bodyPr>
          <a:lstStyle/>
          <a:p>
            <a:r>
              <a:rPr lang="en-US" dirty="0"/>
              <a:t>How to run:</a:t>
            </a:r>
          </a:p>
        </p:txBody>
      </p:sp>
      <p:sp>
        <p:nvSpPr>
          <p:cNvPr id="3" name="TextBox 2">
            <a:extLst>
              <a:ext uri="{FF2B5EF4-FFF2-40B4-BE49-F238E27FC236}">
                <a16:creationId xmlns:a16="http://schemas.microsoft.com/office/drawing/2014/main" id="{2085B05B-B6B0-49B3-B8C9-59C2BE0C64CA}"/>
              </a:ext>
            </a:extLst>
          </p:cNvPr>
          <p:cNvSpPr txBox="1"/>
          <p:nvPr/>
        </p:nvSpPr>
        <p:spPr>
          <a:xfrm>
            <a:off x="246725" y="3582099"/>
            <a:ext cx="5617179" cy="307777"/>
          </a:xfrm>
          <a:prstGeom prst="rect">
            <a:avLst/>
          </a:prstGeom>
          <a:noFill/>
        </p:spPr>
        <p:txBody>
          <a:bodyPr wrap="square" rtlCol="0">
            <a:spAutoFit/>
          </a:bodyPr>
          <a:lstStyle/>
          <a:p>
            <a:r>
              <a:rPr lang="en-US" dirty="0"/>
              <a:t>Find guide for setting up framework with protractor </a:t>
            </a:r>
            <a:r>
              <a:rPr lang="en-US" dirty="0">
                <a:hlinkClick r:id="rId4"/>
              </a:rPr>
              <a:t>here</a:t>
            </a:r>
            <a:endParaRPr lang="en-US" dirty="0"/>
          </a:p>
        </p:txBody>
      </p:sp>
    </p:spTree>
    <p:extLst>
      <p:ext uri="{BB962C8B-B14F-4D97-AF65-F5344CB8AC3E}">
        <p14:creationId xmlns:p14="http://schemas.microsoft.com/office/powerpoint/2010/main" val="4217825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r>
              <a:rPr lang="en-US" dirty="0"/>
              <a:t>SEVERAL FLOWS</a:t>
            </a: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sp>
        <p:nvSpPr>
          <p:cNvPr id="4" name="Rectangle 1"/>
          <p:cNvSpPr>
            <a:spLocks noChangeArrowheads="1"/>
          </p:cNvSpPr>
          <p:nvPr/>
        </p:nvSpPr>
        <p:spPr bwMode="auto">
          <a:xfrm>
            <a:off x="5131616" y="918361"/>
            <a:ext cx="4012384" cy="25853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exports</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.config</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seleniumAddress</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'http://localhost:4444/</a:t>
            </a:r>
            <a:r>
              <a:rPr kumimoji="0" lang="en-US" altLang="en-US" sz="9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wd</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/hub'</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multiCapabilities</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browserName</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'chrome'</a:t>
            </a:r>
            <a:b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browserName</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firefox</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b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specs</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'example-spec.js'</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jasmineNodeOpts</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showColors</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true</a:t>
            </a:r>
            <a:b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D50F12FD-9DFF-409E-819C-2AC282019F4A}"/>
              </a:ext>
            </a:extLst>
          </p:cNvPr>
          <p:cNvSpPr txBox="1"/>
          <p:nvPr/>
        </p:nvSpPr>
        <p:spPr>
          <a:xfrm>
            <a:off x="260060" y="1040235"/>
            <a:ext cx="4572000" cy="1815882"/>
          </a:xfrm>
          <a:prstGeom prst="rect">
            <a:avLst/>
          </a:prstGeom>
          <a:noFill/>
        </p:spPr>
        <p:txBody>
          <a:bodyPr wrap="square" rtlCol="0">
            <a:spAutoFit/>
          </a:bodyPr>
          <a:lstStyle/>
          <a:p>
            <a:r>
              <a:rPr lang="en-US" dirty="0"/>
              <a:t>Protractor can launch your tests on one or more browsers. If you are testing on a single browser, use the capabilities option.</a:t>
            </a:r>
          </a:p>
          <a:p>
            <a:r>
              <a:rPr lang="en-US" dirty="0"/>
              <a:t> If you are testing on multiple browsers, use the </a:t>
            </a:r>
            <a:r>
              <a:rPr lang="en-US" dirty="0" err="1"/>
              <a:t>multiCapabilities</a:t>
            </a:r>
            <a:r>
              <a:rPr lang="en-US" dirty="0"/>
              <a:t> array.</a:t>
            </a:r>
          </a:p>
          <a:p>
            <a:endParaRPr lang="en-US" dirty="0"/>
          </a:p>
          <a:p>
            <a:r>
              <a:rPr lang="en-US" dirty="0"/>
              <a:t>In addition, you may specify count, </a:t>
            </a:r>
            <a:r>
              <a:rPr lang="en-US" dirty="0" err="1">
                <a:latin typeface="Amiri" panose="00000500000000000000" pitchFamily="2" charset="-78"/>
                <a:ea typeface="Amiri" panose="00000500000000000000" pitchFamily="2" charset="-78"/>
                <a:cs typeface="Amiri" panose="00000500000000000000" pitchFamily="2" charset="-78"/>
              </a:rPr>
              <a:t>shardTestFiles</a:t>
            </a:r>
            <a:r>
              <a:rPr lang="en-US" dirty="0"/>
              <a:t>, and </a:t>
            </a:r>
            <a:r>
              <a:rPr lang="en-US" dirty="0" err="1"/>
              <a:t>maxInstances</a:t>
            </a:r>
            <a:r>
              <a:rPr lang="en-US" dirty="0"/>
              <a:t>.</a:t>
            </a:r>
          </a:p>
        </p:txBody>
      </p:sp>
      <p:pic>
        <p:nvPicPr>
          <p:cNvPr id="7" name="Picture 6">
            <a:extLst>
              <a:ext uri="{FF2B5EF4-FFF2-40B4-BE49-F238E27FC236}">
                <a16:creationId xmlns:a16="http://schemas.microsoft.com/office/drawing/2014/main" id="{2C36F7BF-ACA9-4839-BB98-F3E36948B225}"/>
              </a:ext>
            </a:extLst>
          </p:cNvPr>
          <p:cNvPicPr>
            <a:picLocks noChangeAspect="1"/>
          </p:cNvPicPr>
          <p:nvPr/>
        </p:nvPicPr>
        <p:blipFill>
          <a:blip r:embed="rId3"/>
          <a:stretch>
            <a:fillRect/>
          </a:stretch>
        </p:blipFill>
        <p:spPr>
          <a:xfrm>
            <a:off x="2116690" y="2668234"/>
            <a:ext cx="2865148" cy="1670900"/>
          </a:xfrm>
          <a:prstGeom prst="rect">
            <a:avLst/>
          </a:prstGeom>
        </p:spPr>
      </p:pic>
    </p:spTree>
    <p:extLst>
      <p:ext uri="{BB962C8B-B14F-4D97-AF65-F5344CB8AC3E}">
        <p14:creationId xmlns:p14="http://schemas.microsoft.com/office/powerpoint/2010/main" val="2501758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r>
              <a:rPr lang="en-US" dirty="0"/>
              <a:t>BASIC EXAMPLE</a:t>
            </a: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sp>
        <p:nvSpPr>
          <p:cNvPr id="5" name="Rectangle 2"/>
          <p:cNvSpPr>
            <a:spLocks noChangeArrowheads="1"/>
          </p:cNvSpPr>
          <p:nvPr/>
        </p:nvSpPr>
        <p:spPr bwMode="auto">
          <a:xfrm>
            <a:off x="83820" y="2066835"/>
            <a:ext cx="5128260"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spec.js</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describe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'Protractor Demo App'</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function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'should have a title'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function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browser</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'http://juliemr.github.io/protractor-demo/'</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expect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browser</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getTitle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toEqual</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'Super Calculator'</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182880" y="959465"/>
            <a:ext cx="4549140"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conf.js</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exports</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.config</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framework</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'jasmine'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seleniumAddress</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'http://localhost:4444/</a:t>
            </a:r>
            <a:r>
              <a:rPr kumimoji="0" lang="en-US" altLang="en-US" sz="9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wd</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/hub'</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specs</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'spec.js'</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4"/>
          <p:cNvSpPr>
            <a:spLocks noChangeArrowheads="1"/>
          </p:cNvSpPr>
          <p:nvPr/>
        </p:nvSpPr>
        <p:spPr bwMode="auto">
          <a:xfrm>
            <a:off x="83820" y="3915564"/>
            <a:ext cx="5814060" cy="2308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protractor </a:t>
            </a:r>
            <a:r>
              <a:rPr kumimoji="0" lang="en-US" altLang="en-US" sz="9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conf</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.js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714324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r>
              <a:rPr lang="en-US" dirty="0"/>
              <a:t>API – Browser</a:t>
            </a: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sp>
        <p:nvSpPr>
          <p:cNvPr id="4" name="Rectangle 3"/>
          <p:cNvSpPr/>
          <p:nvPr/>
        </p:nvSpPr>
        <p:spPr>
          <a:xfrm>
            <a:off x="182880" y="807958"/>
            <a:ext cx="8831580" cy="307777"/>
          </a:xfrm>
          <a:prstGeom prst="rect">
            <a:avLst/>
          </a:prstGeom>
        </p:spPr>
        <p:txBody>
          <a:bodyPr wrap="square">
            <a:spAutoFit/>
          </a:bodyPr>
          <a:lstStyle/>
          <a:p>
            <a:pPr lvl="0"/>
            <a:r>
              <a:rPr lang="en-US" b="1" dirty="0">
                <a:solidFill>
                  <a:srgbClr val="333333"/>
                </a:solidFill>
                <a:latin typeface="Verdana"/>
                <a:ea typeface="Verdana"/>
                <a:cs typeface="Verdana"/>
                <a:sym typeface="Verdana"/>
              </a:rPr>
              <a:t>browser</a:t>
            </a:r>
            <a:r>
              <a:rPr lang="en-US" b="1" dirty="0">
                <a:solidFill>
                  <a:srgbClr val="333333"/>
                </a:solidFill>
                <a:highlight>
                  <a:srgbClr val="FFFFFF"/>
                </a:highlight>
              </a:rPr>
              <a:t> </a:t>
            </a:r>
            <a:r>
              <a:rPr lang="en-US" dirty="0">
                <a:solidFill>
                  <a:srgbClr val="333333"/>
                </a:solidFill>
                <a:highlight>
                  <a:srgbClr val="FFFFFF"/>
                </a:highlight>
              </a:rPr>
              <a:t>- A wrapper around an instance of WebDriver, used for navigation and page-wide information</a:t>
            </a:r>
          </a:p>
        </p:txBody>
      </p:sp>
      <p:sp>
        <p:nvSpPr>
          <p:cNvPr id="7" name="Shape 298"/>
          <p:cNvSpPr txBox="1"/>
          <p:nvPr/>
        </p:nvSpPr>
        <p:spPr>
          <a:xfrm>
            <a:off x="128850" y="1224177"/>
            <a:ext cx="8886300" cy="3164700"/>
          </a:xfrm>
          <a:prstGeom prst="rect">
            <a:avLst/>
          </a:prstGeom>
          <a:noFill/>
          <a:ln>
            <a:noFill/>
          </a:ln>
        </p:spPr>
        <p:txBody>
          <a:bodyPr lIns="91425" tIns="91425" rIns="91425" bIns="91425" anchor="t" anchorCtr="0">
            <a:noAutofit/>
          </a:bodyPr>
          <a:lstStyle/>
          <a:p>
            <a:pPr lvl="0" rtl="0">
              <a:spcBef>
                <a:spcPts val="0"/>
              </a:spcBef>
              <a:buNone/>
            </a:pPr>
            <a:r>
              <a:rPr lang="en-US" sz="1200" dirty="0">
                <a:solidFill>
                  <a:schemeClr val="accent5"/>
                </a:solidFill>
                <a:latin typeface="Consolas"/>
                <a:ea typeface="Consolas"/>
                <a:cs typeface="Consolas"/>
                <a:sym typeface="Consolas"/>
              </a:rPr>
              <a:t>/**</a:t>
            </a:r>
          </a:p>
          <a:p>
            <a:pPr lvl="0" rtl="0">
              <a:spcBef>
                <a:spcPts val="0"/>
              </a:spcBef>
              <a:buNone/>
            </a:pPr>
            <a:r>
              <a:rPr lang="en-US" sz="1200" dirty="0">
                <a:solidFill>
                  <a:schemeClr val="accent5"/>
                </a:solidFill>
                <a:latin typeface="Consolas"/>
                <a:ea typeface="Consolas"/>
                <a:cs typeface="Consolas"/>
                <a:sym typeface="Consolas"/>
              </a:rPr>
              <a:t> * Create a new instance of Protractor by wrapping a </a:t>
            </a:r>
            <a:r>
              <a:rPr lang="en-US" sz="1200" dirty="0" err="1">
                <a:solidFill>
                  <a:schemeClr val="accent5"/>
                </a:solidFill>
                <a:latin typeface="Consolas"/>
                <a:ea typeface="Consolas"/>
                <a:cs typeface="Consolas"/>
                <a:sym typeface="Consolas"/>
              </a:rPr>
              <a:t>webdriver</a:t>
            </a:r>
            <a:r>
              <a:rPr lang="en-US" sz="1200" dirty="0">
                <a:solidFill>
                  <a:schemeClr val="accent5"/>
                </a:solidFill>
                <a:latin typeface="Consolas"/>
                <a:ea typeface="Consolas"/>
                <a:cs typeface="Consolas"/>
                <a:sym typeface="Consolas"/>
              </a:rPr>
              <a:t> instance.</a:t>
            </a:r>
          </a:p>
          <a:p>
            <a:pPr lvl="0" rtl="0">
              <a:spcBef>
                <a:spcPts val="0"/>
              </a:spcBef>
              <a:buNone/>
            </a:pPr>
            <a:r>
              <a:rPr lang="en-US" sz="1200" dirty="0">
                <a:solidFill>
                  <a:schemeClr val="accent5"/>
                </a:solidFill>
                <a:latin typeface="Consolas"/>
                <a:ea typeface="Consolas"/>
                <a:cs typeface="Consolas"/>
                <a:sym typeface="Consolas"/>
              </a:rPr>
              <a:t> *</a:t>
            </a:r>
          </a:p>
          <a:p>
            <a:pPr lvl="0" rtl="0">
              <a:spcBef>
                <a:spcPts val="0"/>
              </a:spcBef>
              <a:buNone/>
            </a:pPr>
            <a:r>
              <a:rPr lang="en-US" sz="1200" dirty="0">
                <a:solidFill>
                  <a:schemeClr val="accent5"/>
                </a:solidFill>
                <a:latin typeface="Consolas"/>
                <a:ea typeface="Consolas"/>
                <a:cs typeface="Consolas"/>
                <a:sym typeface="Consolas"/>
              </a:rPr>
              <a:t> * @</a:t>
            </a:r>
            <a:r>
              <a:rPr lang="en-US" sz="1200" dirty="0" err="1">
                <a:solidFill>
                  <a:schemeClr val="accent5"/>
                </a:solidFill>
                <a:latin typeface="Consolas"/>
                <a:ea typeface="Consolas"/>
                <a:cs typeface="Consolas"/>
                <a:sym typeface="Consolas"/>
              </a:rPr>
              <a:t>param</a:t>
            </a:r>
            <a:r>
              <a:rPr lang="en-US" sz="1200" dirty="0">
                <a:solidFill>
                  <a:schemeClr val="accent5"/>
                </a:solidFill>
                <a:latin typeface="Consolas"/>
                <a:ea typeface="Consolas"/>
                <a:cs typeface="Consolas"/>
                <a:sym typeface="Consolas"/>
              </a:rPr>
              <a:t> {</a:t>
            </a:r>
            <a:r>
              <a:rPr lang="en-US" sz="1200" dirty="0" err="1">
                <a:solidFill>
                  <a:schemeClr val="accent5"/>
                </a:solidFill>
                <a:latin typeface="Consolas"/>
                <a:ea typeface="Consolas"/>
                <a:cs typeface="Consolas"/>
                <a:sym typeface="Consolas"/>
              </a:rPr>
              <a:t>webdriver.WebDriver</a:t>
            </a:r>
            <a:r>
              <a:rPr lang="en-US" sz="1200" dirty="0">
                <a:solidFill>
                  <a:schemeClr val="accent5"/>
                </a:solidFill>
                <a:latin typeface="Consolas"/>
                <a:ea typeface="Consolas"/>
                <a:cs typeface="Consolas"/>
                <a:sym typeface="Consolas"/>
              </a:rPr>
              <a:t>} </a:t>
            </a:r>
            <a:r>
              <a:rPr lang="en-US" sz="1200" dirty="0" err="1">
                <a:solidFill>
                  <a:schemeClr val="accent5"/>
                </a:solidFill>
                <a:latin typeface="Consolas"/>
                <a:ea typeface="Consolas"/>
                <a:cs typeface="Consolas"/>
                <a:sym typeface="Consolas"/>
              </a:rPr>
              <a:t>webdriver</a:t>
            </a:r>
            <a:r>
              <a:rPr lang="en-US" sz="1200" dirty="0">
                <a:solidFill>
                  <a:schemeClr val="accent5"/>
                </a:solidFill>
                <a:latin typeface="Consolas"/>
                <a:ea typeface="Consolas"/>
                <a:cs typeface="Consolas"/>
                <a:sym typeface="Consolas"/>
              </a:rPr>
              <a:t> The configured </a:t>
            </a:r>
            <a:r>
              <a:rPr lang="en-US" sz="1200" dirty="0" err="1">
                <a:solidFill>
                  <a:schemeClr val="accent5"/>
                </a:solidFill>
                <a:latin typeface="Consolas"/>
                <a:ea typeface="Consolas"/>
                <a:cs typeface="Consolas"/>
                <a:sym typeface="Consolas"/>
              </a:rPr>
              <a:t>webdriver</a:t>
            </a:r>
            <a:r>
              <a:rPr lang="en-US" sz="1200" dirty="0">
                <a:solidFill>
                  <a:schemeClr val="accent5"/>
                </a:solidFill>
                <a:latin typeface="Consolas"/>
                <a:ea typeface="Consolas"/>
                <a:cs typeface="Consolas"/>
                <a:sym typeface="Consolas"/>
              </a:rPr>
              <a:t> instance.</a:t>
            </a:r>
          </a:p>
          <a:p>
            <a:pPr lvl="0" rtl="0">
              <a:spcBef>
                <a:spcPts val="0"/>
              </a:spcBef>
              <a:buNone/>
            </a:pPr>
            <a:r>
              <a:rPr lang="en-US" sz="1200" dirty="0">
                <a:solidFill>
                  <a:schemeClr val="accent5"/>
                </a:solidFill>
                <a:latin typeface="Consolas"/>
                <a:ea typeface="Consolas"/>
                <a:cs typeface="Consolas"/>
                <a:sym typeface="Consolas"/>
              </a:rPr>
              <a:t> * @</a:t>
            </a:r>
            <a:r>
              <a:rPr lang="en-US" sz="1200" dirty="0" err="1">
                <a:solidFill>
                  <a:schemeClr val="accent5"/>
                </a:solidFill>
                <a:latin typeface="Consolas"/>
                <a:ea typeface="Consolas"/>
                <a:cs typeface="Consolas"/>
                <a:sym typeface="Consolas"/>
              </a:rPr>
              <a:t>param</a:t>
            </a:r>
            <a:r>
              <a:rPr lang="en-US" sz="1200" dirty="0">
                <a:solidFill>
                  <a:schemeClr val="accent5"/>
                </a:solidFill>
                <a:latin typeface="Consolas"/>
                <a:ea typeface="Consolas"/>
                <a:cs typeface="Consolas"/>
                <a:sym typeface="Consolas"/>
              </a:rPr>
              <a:t> {string=} </a:t>
            </a:r>
            <a:r>
              <a:rPr lang="en-US" sz="1200" dirty="0" err="1">
                <a:solidFill>
                  <a:schemeClr val="accent5"/>
                </a:solidFill>
                <a:latin typeface="Consolas"/>
                <a:ea typeface="Consolas"/>
                <a:cs typeface="Consolas"/>
                <a:sym typeface="Consolas"/>
              </a:rPr>
              <a:t>opt_baseUrl</a:t>
            </a:r>
            <a:r>
              <a:rPr lang="en-US" sz="1200" dirty="0">
                <a:solidFill>
                  <a:schemeClr val="accent5"/>
                </a:solidFill>
                <a:latin typeface="Consolas"/>
                <a:ea typeface="Consolas"/>
                <a:cs typeface="Consolas"/>
                <a:sym typeface="Consolas"/>
              </a:rPr>
              <a:t> A URL to prepend to relative gets.</a:t>
            </a:r>
          </a:p>
          <a:p>
            <a:pPr lvl="0" rtl="0">
              <a:spcBef>
                <a:spcPts val="0"/>
              </a:spcBef>
              <a:buNone/>
            </a:pPr>
            <a:r>
              <a:rPr lang="en-US" sz="1200" dirty="0">
                <a:solidFill>
                  <a:schemeClr val="accent5"/>
                </a:solidFill>
                <a:latin typeface="Consolas"/>
                <a:ea typeface="Consolas"/>
                <a:cs typeface="Consolas"/>
                <a:sym typeface="Consolas"/>
              </a:rPr>
              <a:t> * @</a:t>
            </a:r>
            <a:r>
              <a:rPr lang="en-US" sz="1200" dirty="0" err="1">
                <a:solidFill>
                  <a:schemeClr val="accent5"/>
                </a:solidFill>
                <a:latin typeface="Consolas"/>
                <a:ea typeface="Consolas"/>
                <a:cs typeface="Consolas"/>
                <a:sym typeface="Consolas"/>
              </a:rPr>
              <a:t>param</a:t>
            </a:r>
            <a:r>
              <a:rPr lang="en-US" sz="1200" dirty="0">
                <a:solidFill>
                  <a:schemeClr val="accent5"/>
                </a:solidFill>
                <a:latin typeface="Consolas"/>
                <a:ea typeface="Consolas"/>
                <a:cs typeface="Consolas"/>
                <a:sym typeface="Consolas"/>
              </a:rPr>
              <a:t> {</a:t>
            </a:r>
            <a:r>
              <a:rPr lang="en-US" sz="1200" dirty="0" err="1">
                <a:solidFill>
                  <a:schemeClr val="accent5"/>
                </a:solidFill>
                <a:latin typeface="Consolas"/>
                <a:ea typeface="Consolas"/>
                <a:cs typeface="Consolas"/>
                <a:sym typeface="Consolas"/>
              </a:rPr>
              <a:t>boolean</a:t>
            </a:r>
            <a:r>
              <a:rPr lang="en-US" sz="1200" dirty="0">
                <a:solidFill>
                  <a:schemeClr val="accent5"/>
                </a:solidFill>
                <a:latin typeface="Consolas"/>
                <a:ea typeface="Consolas"/>
                <a:cs typeface="Consolas"/>
                <a:sym typeface="Consolas"/>
              </a:rPr>
              <a:t>=} </a:t>
            </a:r>
            <a:r>
              <a:rPr lang="en-US" sz="1200" dirty="0" err="1">
                <a:solidFill>
                  <a:schemeClr val="accent5"/>
                </a:solidFill>
                <a:latin typeface="Consolas"/>
                <a:ea typeface="Consolas"/>
                <a:cs typeface="Consolas"/>
                <a:sym typeface="Consolas"/>
              </a:rPr>
              <a:t>opt_untrackOutstandingTimeouts</a:t>
            </a:r>
            <a:r>
              <a:rPr lang="en-US" sz="1200" dirty="0">
                <a:solidFill>
                  <a:schemeClr val="accent5"/>
                </a:solidFill>
                <a:latin typeface="Consolas"/>
                <a:ea typeface="Consolas"/>
                <a:cs typeface="Consolas"/>
                <a:sym typeface="Consolas"/>
              </a:rPr>
              <a:t> Whether Protractor should stop tracking outstanding $timeouts.</a:t>
            </a:r>
          </a:p>
          <a:p>
            <a:pPr lvl="0" rtl="0">
              <a:spcBef>
                <a:spcPts val="0"/>
              </a:spcBef>
              <a:buNone/>
            </a:pPr>
            <a:r>
              <a:rPr lang="en-US" sz="1200" dirty="0">
                <a:solidFill>
                  <a:schemeClr val="accent5"/>
                </a:solidFill>
                <a:latin typeface="Consolas"/>
                <a:ea typeface="Consolas"/>
                <a:cs typeface="Consolas"/>
                <a:sym typeface="Consolas"/>
              </a:rPr>
              <a:t> * @return {Protractor}</a:t>
            </a:r>
          </a:p>
          <a:p>
            <a:pPr lvl="0">
              <a:spcBef>
                <a:spcPts val="0"/>
              </a:spcBef>
              <a:buNone/>
            </a:pPr>
            <a:r>
              <a:rPr lang="en-US" sz="1200" dirty="0">
                <a:solidFill>
                  <a:schemeClr val="accent5"/>
                </a:solidFill>
                <a:latin typeface="Consolas"/>
                <a:ea typeface="Consolas"/>
                <a:cs typeface="Consolas"/>
                <a:sym typeface="Consolas"/>
              </a:rPr>
              <a:t> */</a:t>
            </a:r>
          </a:p>
          <a:p>
            <a:pPr lvl="0" rtl="0">
              <a:spcBef>
                <a:spcPts val="0"/>
              </a:spcBef>
              <a:buNone/>
            </a:pPr>
            <a:endParaRPr sz="1200" dirty="0">
              <a:solidFill>
                <a:schemeClr val="accent5"/>
              </a:solidFill>
              <a:latin typeface="Consolas"/>
              <a:ea typeface="Consolas"/>
              <a:cs typeface="Consolas"/>
              <a:sym typeface="Consolas"/>
            </a:endParaRPr>
          </a:p>
          <a:p>
            <a:pPr lvl="0" rtl="0">
              <a:spcBef>
                <a:spcPts val="0"/>
              </a:spcBef>
              <a:buNone/>
            </a:pPr>
            <a:r>
              <a:rPr lang="en-US" sz="1200" dirty="0" err="1">
                <a:latin typeface="Consolas"/>
                <a:ea typeface="Consolas"/>
                <a:cs typeface="Consolas"/>
                <a:sym typeface="Consolas"/>
              </a:rPr>
              <a:t>exports.wrapDriver</a:t>
            </a:r>
            <a:r>
              <a:rPr lang="en-US" sz="1200" dirty="0">
                <a:latin typeface="Consolas"/>
                <a:ea typeface="Consolas"/>
                <a:cs typeface="Consolas"/>
                <a:sym typeface="Consolas"/>
              </a:rPr>
              <a:t> = </a:t>
            </a:r>
            <a:r>
              <a:rPr lang="en-US" sz="1200" dirty="0">
                <a:solidFill>
                  <a:srgbClr val="1155CC"/>
                </a:solidFill>
                <a:latin typeface="Consolas"/>
                <a:ea typeface="Consolas"/>
                <a:cs typeface="Consolas"/>
                <a:sym typeface="Consolas"/>
              </a:rPr>
              <a:t>function</a:t>
            </a:r>
            <a:r>
              <a:rPr lang="en-US" sz="1200" dirty="0">
                <a:latin typeface="Consolas"/>
                <a:ea typeface="Consolas"/>
                <a:cs typeface="Consolas"/>
                <a:sym typeface="Consolas"/>
              </a:rPr>
              <a:t>(</a:t>
            </a:r>
            <a:r>
              <a:rPr lang="en-US" sz="1200" dirty="0" err="1">
                <a:latin typeface="Consolas"/>
                <a:ea typeface="Consolas"/>
                <a:cs typeface="Consolas"/>
                <a:sym typeface="Consolas"/>
              </a:rPr>
              <a:t>webdriver</a:t>
            </a:r>
            <a:r>
              <a:rPr lang="en-US" sz="1200" dirty="0">
                <a:latin typeface="Consolas"/>
                <a:ea typeface="Consolas"/>
                <a:cs typeface="Consolas"/>
                <a:sym typeface="Consolas"/>
              </a:rPr>
              <a:t>, </a:t>
            </a:r>
            <a:r>
              <a:rPr lang="en-US" sz="1200" dirty="0" err="1">
                <a:latin typeface="Consolas"/>
                <a:ea typeface="Consolas"/>
                <a:cs typeface="Consolas"/>
                <a:sym typeface="Consolas"/>
              </a:rPr>
              <a:t>opt_baseUrl</a:t>
            </a:r>
            <a:r>
              <a:rPr lang="en-US" sz="1200" dirty="0">
                <a:latin typeface="Consolas"/>
                <a:ea typeface="Consolas"/>
                <a:cs typeface="Consolas"/>
                <a:sym typeface="Consolas"/>
              </a:rPr>
              <a:t>, </a:t>
            </a:r>
            <a:r>
              <a:rPr lang="en-US" sz="1200" dirty="0" err="1">
                <a:latin typeface="Consolas"/>
                <a:ea typeface="Consolas"/>
                <a:cs typeface="Consolas"/>
                <a:sym typeface="Consolas"/>
              </a:rPr>
              <a:t>opt_rootElement</a:t>
            </a:r>
            <a:r>
              <a:rPr lang="en-US" sz="1200" dirty="0">
                <a:latin typeface="Consolas"/>
                <a:ea typeface="Consolas"/>
                <a:cs typeface="Consolas"/>
                <a:sym typeface="Consolas"/>
              </a:rPr>
              <a:t>, </a:t>
            </a:r>
            <a:r>
              <a:rPr lang="en-US" sz="1200" dirty="0" err="1">
                <a:latin typeface="Consolas"/>
                <a:ea typeface="Consolas"/>
                <a:cs typeface="Consolas"/>
                <a:sym typeface="Consolas"/>
              </a:rPr>
              <a:t>opt_untrackOutstandingTimeouts</a:t>
            </a:r>
            <a:r>
              <a:rPr lang="en-US" sz="1200" dirty="0">
                <a:latin typeface="Consolas"/>
                <a:ea typeface="Consolas"/>
                <a:cs typeface="Consolas"/>
                <a:sym typeface="Consolas"/>
              </a:rPr>
              <a:t>) {</a:t>
            </a:r>
          </a:p>
          <a:p>
            <a:pPr lvl="0" rtl="0">
              <a:spcBef>
                <a:spcPts val="0"/>
              </a:spcBef>
              <a:buNone/>
            </a:pPr>
            <a:r>
              <a:rPr lang="en-US" sz="1200" dirty="0">
                <a:latin typeface="Consolas"/>
                <a:ea typeface="Consolas"/>
                <a:cs typeface="Consolas"/>
                <a:sym typeface="Consolas"/>
              </a:rPr>
              <a:t>  </a:t>
            </a:r>
            <a:r>
              <a:rPr lang="en-US" sz="1200" dirty="0">
                <a:solidFill>
                  <a:srgbClr val="1155CC"/>
                </a:solidFill>
                <a:latin typeface="Consolas"/>
                <a:ea typeface="Consolas"/>
                <a:cs typeface="Consolas"/>
                <a:sym typeface="Consolas"/>
              </a:rPr>
              <a:t>return new </a:t>
            </a:r>
            <a:r>
              <a:rPr lang="en-US" sz="1200" dirty="0">
                <a:latin typeface="Consolas"/>
                <a:ea typeface="Consolas"/>
                <a:cs typeface="Consolas"/>
                <a:sym typeface="Consolas"/>
              </a:rPr>
              <a:t>Protractor(</a:t>
            </a:r>
            <a:r>
              <a:rPr lang="en-US" sz="1200" dirty="0" err="1">
                <a:latin typeface="Consolas"/>
                <a:ea typeface="Consolas"/>
                <a:cs typeface="Consolas"/>
                <a:sym typeface="Consolas"/>
              </a:rPr>
              <a:t>webdriver</a:t>
            </a:r>
            <a:r>
              <a:rPr lang="en-US" sz="1200" dirty="0">
                <a:latin typeface="Consolas"/>
                <a:ea typeface="Consolas"/>
                <a:cs typeface="Consolas"/>
                <a:sym typeface="Consolas"/>
              </a:rPr>
              <a:t>, </a:t>
            </a:r>
            <a:r>
              <a:rPr lang="en-US" sz="1200" dirty="0" err="1">
                <a:latin typeface="Consolas"/>
                <a:ea typeface="Consolas"/>
                <a:cs typeface="Consolas"/>
                <a:sym typeface="Consolas"/>
              </a:rPr>
              <a:t>opt_baseUrl</a:t>
            </a:r>
            <a:r>
              <a:rPr lang="en-US" sz="1200" dirty="0">
                <a:latin typeface="Consolas"/>
                <a:ea typeface="Consolas"/>
                <a:cs typeface="Consolas"/>
                <a:sym typeface="Consolas"/>
              </a:rPr>
              <a:t>, </a:t>
            </a:r>
            <a:r>
              <a:rPr lang="en-US" sz="1200" dirty="0" err="1">
                <a:latin typeface="Consolas"/>
                <a:ea typeface="Consolas"/>
                <a:cs typeface="Consolas"/>
                <a:sym typeface="Consolas"/>
              </a:rPr>
              <a:t>opt_rootElement</a:t>
            </a:r>
            <a:r>
              <a:rPr lang="en-US" sz="1200" dirty="0">
                <a:latin typeface="Consolas"/>
                <a:ea typeface="Consolas"/>
                <a:cs typeface="Consolas"/>
                <a:sym typeface="Consolas"/>
              </a:rPr>
              <a:t>, </a:t>
            </a:r>
            <a:r>
              <a:rPr lang="en-US" sz="1200" dirty="0" err="1">
                <a:latin typeface="Consolas"/>
                <a:ea typeface="Consolas"/>
                <a:cs typeface="Consolas"/>
                <a:sym typeface="Consolas"/>
              </a:rPr>
              <a:t>opt_untrackOutstandingTimeouts</a:t>
            </a:r>
            <a:r>
              <a:rPr lang="en-US" sz="1200" dirty="0">
                <a:latin typeface="Consolas"/>
                <a:ea typeface="Consolas"/>
                <a:cs typeface="Consolas"/>
                <a:sym typeface="Consolas"/>
              </a:rPr>
              <a:t>);</a:t>
            </a:r>
          </a:p>
          <a:p>
            <a:pPr lvl="0" rtl="0">
              <a:spcBef>
                <a:spcPts val="0"/>
              </a:spcBef>
              <a:buNone/>
            </a:pPr>
            <a:r>
              <a:rPr lang="en-US" sz="1200" dirty="0">
                <a:latin typeface="Consolas"/>
                <a:ea typeface="Consolas"/>
                <a:cs typeface="Consolas"/>
                <a:sym typeface="Consolas"/>
              </a:rPr>
              <a:t>};</a:t>
            </a:r>
          </a:p>
          <a:p>
            <a:pPr lvl="0" rtl="0">
              <a:spcBef>
                <a:spcPts val="0"/>
              </a:spcBef>
              <a:buNone/>
            </a:pPr>
            <a:endParaRPr sz="1200" dirty="0">
              <a:latin typeface="Consolas"/>
              <a:ea typeface="Consolas"/>
              <a:cs typeface="Consolas"/>
              <a:sym typeface="Consolas"/>
            </a:endParaRPr>
          </a:p>
        </p:txBody>
      </p:sp>
    </p:spTree>
    <p:extLst>
      <p:ext uri="{BB962C8B-B14F-4D97-AF65-F5344CB8AC3E}">
        <p14:creationId xmlns:p14="http://schemas.microsoft.com/office/powerpoint/2010/main" val="916338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r>
              <a:rPr lang="en-US" dirty="0"/>
              <a:t>API – Element</a:t>
            </a: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sp>
        <p:nvSpPr>
          <p:cNvPr id="7" name="Shape 306"/>
          <p:cNvSpPr txBox="1"/>
          <p:nvPr/>
        </p:nvSpPr>
        <p:spPr>
          <a:xfrm>
            <a:off x="81985" y="699516"/>
            <a:ext cx="8445300" cy="2061900"/>
          </a:xfrm>
          <a:prstGeom prst="rect">
            <a:avLst/>
          </a:prstGeom>
          <a:noFill/>
          <a:ln>
            <a:noFill/>
          </a:ln>
        </p:spPr>
        <p:txBody>
          <a:bodyPr lIns="91425" tIns="91425" rIns="91425" bIns="91425" anchor="t" anchorCtr="0">
            <a:noAutofit/>
          </a:bodyPr>
          <a:lstStyle/>
          <a:p>
            <a:pPr lvl="0">
              <a:spcBef>
                <a:spcPts val="0"/>
              </a:spcBef>
              <a:buNone/>
            </a:pPr>
            <a:r>
              <a:rPr lang="en-US" b="1" dirty="0"/>
              <a:t>element</a:t>
            </a:r>
            <a:r>
              <a:rPr lang="en-US" dirty="0"/>
              <a:t> - A helper for finding and interacting with DOM elements on the page you are testing that provides two classes:</a:t>
            </a:r>
          </a:p>
          <a:p>
            <a:pPr lvl="0" rtl="0">
              <a:spcBef>
                <a:spcPts val="0"/>
              </a:spcBef>
              <a:buNone/>
            </a:pPr>
            <a:endParaRPr dirty="0"/>
          </a:p>
          <a:p>
            <a:pPr lvl="0" rtl="0">
              <a:spcBef>
                <a:spcPts val="0"/>
              </a:spcBef>
              <a:buNone/>
            </a:pPr>
            <a:r>
              <a:rPr lang="en-US" b="1" dirty="0" err="1">
                <a:solidFill>
                  <a:srgbClr val="333333"/>
                </a:solidFill>
                <a:highlight>
                  <a:srgbClr val="FFFFFF"/>
                </a:highlight>
              </a:rPr>
              <a:t>ElementFinder</a:t>
            </a:r>
            <a:r>
              <a:rPr lang="en-US" b="1" dirty="0">
                <a:solidFill>
                  <a:srgbClr val="333333"/>
                </a:solidFill>
                <a:highlight>
                  <a:srgbClr val="FFFFFF"/>
                </a:highlight>
              </a:rPr>
              <a:t> </a:t>
            </a:r>
            <a:r>
              <a:rPr lang="en-US" dirty="0">
                <a:solidFill>
                  <a:srgbClr val="333333"/>
                </a:solidFill>
                <a:highlight>
                  <a:srgbClr val="FFFFFF"/>
                </a:highlight>
              </a:rPr>
              <a:t>- </a:t>
            </a:r>
            <a:r>
              <a:rPr lang="en-US" dirty="0"/>
              <a:t>a wrapper around </a:t>
            </a:r>
            <a:r>
              <a:rPr lang="en-US" dirty="0" err="1">
                <a:solidFill>
                  <a:srgbClr val="333333"/>
                </a:solidFill>
                <a:highlight>
                  <a:srgbClr val="FFFFFF"/>
                </a:highlight>
              </a:rPr>
              <a:t>webdriver.WebElement</a:t>
            </a:r>
            <a:r>
              <a:rPr lang="en-US" dirty="0">
                <a:solidFill>
                  <a:srgbClr val="333333"/>
                </a:solidFill>
                <a:highlight>
                  <a:srgbClr val="FFFFFF"/>
                </a:highlight>
              </a:rPr>
              <a:t>, you may perform actions (i.e. click, </a:t>
            </a:r>
            <a:r>
              <a:rPr lang="en-US" dirty="0" err="1">
                <a:solidFill>
                  <a:srgbClr val="333333"/>
                </a:solidFill>
                <a:highlight>
                  <a:srgbClr val="FFFFFF"/>
                </a:highlight>
              </a:rPr>
              <a:t>getText</a:t>
            </a:r>
            <a:r>
              <a:rPr lang="en-US" dirty="0">
                <a:solidFill>
                  <a:srgbClr val="333333"/>
                </a:solidFill>
                <a:highlight>
                  <a:srgbClr val="FFFFFF"/>
                </a:highlight>
              </a:rPr>
              <a:t>) on them as you would a </a:t>
            </a:r>
            <a:r>
              <a:rPr lang="en-US" dirty="0" err="1">
                <a:solidFill>
                  <a:srgbClr val="333333"/>
                </a:solidFill>
                <a:highlight>
                  <a:srgbClr val="FFFFFF"/>
                </a:highlight>
              </a:rPr>
              <a:t>WebElement</a:t>
            </a:r>
            <a:r>
              <a:rPr lang="en-US" dirty="0">
                <a:solidFill>
                  <a:srgbClr val="333333"/>
                </a:solidFill>
                <a:highlight>
                  <a:srgbClr val="FFFFFF"/>
                </a:highlight>
              </a:rPr>
              <a:t>. Unlike a </a:t>
            </a:r>
            <a:r>
              <a:rPr lang="en-US" dirty="0" err="1">
                <a:solidFill>
                  <a:srgbClr val="333333"/>
                </a:solidFill>
                <a:highlight>
                  <a:srgbClr val="FFFFFF"/>
                </a:highlight>
              </a:rPr>
              <a:t>WebElement</a:t>
            </a:r>
            <a:r>
              <a:rPr lang="en-US" dirty="0">
                <a:solidFill>
                  <a:srgbClr val="333333"/>
                </a:solidFill>
                <a:highlight>
                  <a:srgbClr val="FFFFFF"/>
                </a:highlight>
              </a:rPr>
              <a:t>, an </a:t>
            </a:r>
            <a:r>
              <a:rPr lang="en-US" dirty="0" err="1">
                <a:solidFill>
                  <a:srgbClr val="333333"/>
                </a:solidFill>
                <a:highlight>
                  <a:srgbClr val="FFFFFF"/>
                </a:highlight>
              </a:rPr>
              <a:t>ElementFinder</a:t>
            </a:r>
            <a:r>
              <a:rPr lang="en-US" dirty="0">
                <a:solidFill>
                  <a:srgbClr val="333333"/>
                </a:solidFill>
                <a:highlight>
                  <a:srgbClr val="FFFFFF"/>
                </a:highlight>
              </a:rPr>
              <a:t> will wait for angular to settle before performing findings or actions.</a:t>
            </a:r>
          </a:p>
          <a:p>
            <a:pPr lvl="0" rtl="0">
              <a:spcBef>
                <a:spcPts val="0"/>
              </a:spcBef>
              <a:buNone/>
            </a:pPr>
            <a:endParaRPr lang="en-US" dirty="0">
              <a:solidFill>
                <a:srgbClr val="333333"/>
              </a:solidFill>
              <a:highlight>
                <a:srgbClr val="FFFFFF"/>
              </a:highlight>
            </a:endParaRPr>
          </a:p>
          <a:p>
            <a:pPr lvl="0" rtl="0">
              <a:spcBef>
                <a:spcPts val="0"/>
              </a:spcBef>
              <a:buNone/>
            </a:pPr>
            <a:r>
              <a:rPr lang="en-US" b="1" dirty="0" err="1">
                <a:solidFill>
                  <a:srgbClr val="333333"/>
                </a:solidFill>
                <a:highlight>
                  <a:srgbClr val="FFFFFF"/>
                </a:highlight>
              </a:rPr>
              <a:t>ElementArrayFinder</a:t>
            </a:r>
            <a:r>
              <a:rPr lang="en-US" b="1" dirty="0">
                <a:solidFill>
                  <a:srgbClr val="333333"/>
                </a:solidFill>
                <a:highlight>
                  <a:srgbClr val="FFFFFF"/>
                </a:highlight>
              </a:rPr>
              <a:t> </a:t>
            </a:r>
            <a:r>
              <a:rPr lang="en-US" dirty="0">
                <a:solidFill>
                  <a:srgbClr val="333333"/>
                </a:solidFill>
                <a:highlight>
                  <a:srgbClr val="FFFFFF"/>
                </a:highlight>
              </a:rPr>
              <a:t>- </a:t>
            </a:r>
            <a:r>
              <a:rPr lang="en-US" sz="1050" dirty="0">
                <a:solidFill>
                  <a:srgbClr val="333333"/>
                </a:solidFill>
                <a:highlight>
                  <a:srgbClr val="FFFFFF"/>
                </a:highlight>
              </a:rPr>
              <a:t> </a:t>
            </a:r>
            <a:r>
              <a:rPr lang="en-US" dirty="0">
                <a:solidFill>
                  <a:srgbClr val="333333"/>
                </a:solidFill>
                <a:highlight>
                  <a:srgbClr val="FFFFFF"/>
                </a:highlight>
              </a:rPr>
              <a:t>is used for operations on an </a:t>
            </a:r>
            <a:r>
              <a:rPr lang="en-US" b="1" dirty="0">
                <a:solidFill>
                  <a:srgbClr val="333333"/>
                </a:solidFill>
                <a:highlight>
                  <a:srgbClr val="FFFFFF"/>
                </a:highlight>
              </a:rPr>
              <a:t>array of</a:t>
            </a:r>
            <a:r>
              <a:rPr lang="en-US" dirty="0">
                <a:solidFill>
                  <a:srgbClr val="333333"/>
                </a:solidFill>
                <a:highlight>
                  <a:srgbClr val="FFFFFF"/>
                </a:highlight>
              </a:rPr>
              <a:t> </a:t>
            </a:r>
            <a:r>
              <a:rPr lang="en-US" b="1" dirty="0" err="1">
                <a:solidFill>
                  <a:srgbClr val="333333"/>
                </a:solidFill>
                <a:highlight>
                  <a:srgbClr val="FFFFFF"/>
                </a:highlight>
              </a:rPr>
              <a:t>ElementFinder</a:t>
            </a:r>
            <a:r>
              <a:rPr lang="en-US" b="1" dirty="0">
                <a:solidFill>
                  <a:srgbClr val="333333"/>
                </a:solidFill>
                <a:highlight>
                  <a:srgbClr val="FFFFFF"/>
                </a:highlight>
              </a:rPr>
              <a:t> </a:t>
            </a:r>
            <a:r>
              <a:rPr lang="en-US" dirty="0">
                <a:solidFill>
                  <a:srgbClr val="333333"/>
                </a:solidFill>
                <a:highlight>
                  <a:srgbClr val="FFFFFF"/>
                </a:highlight>
              </a:rPr>
              <a:t>(as opposed to a single element). </a:t>
            </a:r>
          </a:p>
          <a:p>
            <a:pPr lvl="0" rtl="0">
              <a:spcBef>
                <a:spcPts val="0"/>
              </a:spcBef>
              <a:buNone/>
            </a:pPr>
            <a:endParaRPr dirty="0">
              <a:solidFill>
                <a:srgbClr val="333333"/>
              </a:solidFill>
              <a:highlight>
                <a:srgbClr val="FFFFFF"/>
              </a:highlight>
            </a:endParaRPr>
          </a:p>
        </p:txBody>
      </p:sp>
    </p:spTree>
    <p:extLst>
      <p:ext uri="{BB962C8B-B14F-4D97-AF65-F5344CB8AC3E}">
        <p14:creationId xmlns:p14="http://schemas.microsoft.com/office/powerpoint/2010/main" val="38971523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r>
              <a:rPr lang="en-US" dirty="0"/>
              <a:t>API - BY</a:t>
            </a: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sp>
        <p:nvSpPr>
          <p:cNvPr id="7" name="Rectangle 3"/>
          <p:cNvSpPr>
            <a:spLocks noChangeArrowheads="1"/>
          </p:cNvSpPr>
          <p:nvPr/>
        </p:nvSpPr>
        <p:spPr bwMode="auto">
          <a:xfrm>
            <a:off x="57150" y="712588"/>
            <a:ext cx="9029700"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element(</a:t>
            </a:r>
            <a:r>
              <a:rPr kumimoji="0" lang="en-US" altLang="en-US" sz="10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by</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a:ln>
                  <a:noFill/>
                </a:ln>
                <a:solidFill>
                  <a:srgbClr val="7A7A43"/>
                </a:solidFill>
                <a:effectLst/>
                <a:latin typeface="Courier New" panose="02070309020205020404" pitchFamily="49" charset="0"/>
                <a:cs typeface="Courier New" panose="02070309020205020404" pitchFamily="49" charset="0"/>
              </a:rPr>
              <a:t>id</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user_name</a:t>
            </a:r>
            <a:r>
              <a:rPr kumimoji="0" lang="en-US" altLang="en-US" sz="1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lang="en-US" sz="1000" dirty="0">
                <a:solidFill>
                  <a:srgbClr val="000000"/>
                </a:solidFill>
                <a:latin typeface="Courier New" panose="02070309020205020404" pitchFamily="49" charset="0"/>
                <a:cs typeface="Courier New" panose="02070309020205020404" pitchFamily="49" charset="0"/>
              </a:rPr>
              <a:t>Locates an element by its ID.</a:t>
            </a:r>
            <a:br>
              <a:rPr lang="en-US" altLang="en-US" sz="1000" dirty="0">
                <a:solidFill>
                  <a:srgbClr val="000000"/>
                </a:solidFill>
                <a:latin typeface="Courier New" panose="02070309020205020404" pitchFamily="49" charset="0"/>
                <a:cs typeface="Courier New" panose="02070309020205020404" pitchFamily="49" charset="0"/>
              </a:rPr>
            </a:b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element(</a:t>
            </a:r>
            <a:r>
              <a:rPr kumimoji="0" lang="en-US" altLang="en-US" sz="10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by</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a:ln>
                  <a:noFill/>
                </a:ln>
                <a:solidFill>
                  <a:srgbClr val="7A7A43"/>
                </a:solidFill>
                <a:effectLst/>
                <a:latin typeface="Courier New" panose="02070309020205020404" pitchFamily="49" charset="0"/>
                <a:cs typeface="Courier New" panose="02070309020205020404" pitchFamily="49" charset="0"/>
              </a:rPr>
              <a:t>css</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myItem</a:t>
            </a:r>
            <a:r>
              <a:rPr kumimoji="0" lang="en-US" altLang="en-US" sz="1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lang="en-US" sz="1000" dirty="0">
                <a:solidFill>
                  <a:srgbClr val="000000"/>
                </a:solidFill>
                <a:latin typeface="Courier New" panose="02070309020205020404" pitchFamily="49" charset="0"/>
                <a:cs typeface="Courier New" panose="02070309020205020404" pitchFamily="49" charset="0"/>
              </a:rPr>
              <a:t>Locates elements using a CSS selector.</a:t>
            </a:r>
          </a:p>
          <a:p>
            <a:pPr lvl="0" defTabSz="914400" eaLnBrk="0" fontAlgn="base" hangingPunct="0">
              <a:spcBef>
                <a:spcPct val="0"/>
              </a:spcBef>
              <a:spcAft>
                <a:spcPct val="0"/>
              </a:spcAft>
            </a:pP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element(</a:t>
            </a:r>
            <a:r>
              <a:rPr kumimoji="0" lang="en-US" altLang="en-US" sz="10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by</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model</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'person.name'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lang="en-US" sz="1000" dirty="0">
                <a:solidFill>
                  <a:srgbClr val="000000"/>
                </a:solidFill>
                <a:latin typeface="Courier New" panose="02070309020205020404" pitchFamily="49" charset="0"/>
                <a:cs typeface="Courier New" panose="02070309020205020404" pitchFamily="49" charset="0"/>
              </a:rPr>
              <a:t>Find an element by ng-model expression.</a:t>
            </a:r>
          </a:p>
          <a:p>
            <a:pPr lvl="0" defTabSz="914400" eaLnBrk="0" fontAlgn="base" hangingPunct="0">
              <a:spcBef>
                <a:spcPct val="0"/>
              </a:spcBef>
              <a:spcAft>
                <a:spcPct val="0"/>
              </a:spcAft>
            </a:pPr>
            <a:br>
              <a:rPr lang="en-US" altLang="en-US" sz="1000" dirty="0">
                <a:solidFill>
                  <a:srgbClr val="000000"/>
                </a:solidFill>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element(</a:t>
            </a:r>
            <a:r>
              <a:rPr kumimoji="0" lang="en-US" altLang="en-US" sz="10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by</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binding</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person.concatName</a:t>
            </a:r>
            <a:r>
              <a:rPr kumimoji="0" lang="en-US" altLang="en-US" sz="1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lang="en-US" altLang="en-US" sz="1000" dirty="0">
                <a:solidFill>
                  <a:srgbClr val="000000"/>
                </a:solidFill>
                <a:latin typeface="Courier New" panose="02070309020205020404" pitchFamily="49" charset="0"/>
                <a:cs typeface="Courier New" panose="02070309020205020404" pitchFamily="49" charset="0"/>
              </a:rPr>
              <a:t>// </a:t>
            </a:r>
            <a:r>
              <a:rPr lang="en-US" sz="1000" dirty="0">
                <a:solidFill>
                  <a:srgbClr val="000000"/>
                </a:solidFill>
                <a:latin typeface="Courier New" panose="02070309020205020404" pitchFamily="49" charset="0"/>
                <a:cs typeface="Courier New" panose="02070309020205020404" pitchFamily="49" charset="0"/>
              </a:rPr>
              <a:t>Find an element by text binding. </a:t>
            </a:r>
            <a:br>
              <a:rPr lang="en-US" altLang="en-US" sz="1000" dirty="0">
                <a:solidFill>
                  <a:srgbClr val="000000"/>
                </a:solidFill>
                <a:latin typeface="Courier New" panose="02070309020205020404" pitchFamily="49" charset="0"/>
                <a:cs typeface="Courier New" panose="02070309020205020404" pitchFamily="49" charset="0"/>
              </a:rPr>
            </a:b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element(</a:t>
            </a:r>
            <a:r>
              <a:rPr kumimoji="0" lang="en-US" altLang="en-US" sz="10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by</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buttonText</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'Save'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lang="en-US" sz="1000" dirty="0">
                <a:solidFill>
                  <a:srgbClr val="000000"/>
                </a:solidFill>
                <a:latin typeface="Courier New" panose="02070309020205020404" pitchFamily="49" charset="0"/>
                <a:cs typeface="Courier New" panose="02070309020205020404" pitchFamily="49" charset="0"/>
              </a:rPr>
              <a:t>Find a button by text.</a:t>
            </a:r>
            <a:br>
              <a:rPr lang="en-US" altLang="en-US" sz="1000" dirty="0">
                <a:solidFill>
                  <a:srgbClr val="000000"/>
                </a:solidFill>
                <a:latin typeface="Courier New" panose="02070309020205020404" pitchFamily="49" charset="0"/>
                <a:cs typeface="Courier New" panose="02070309020205020404" pitchFamily="49" charset="0"/>
              </a:rPr>
            </a:b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element(</a:t>
            </a:r>
            <a:r>
              <a:rPr kumimoji="0" lang="en-US" altLang="en-US" sz="10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by</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partialButtonText</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'Save'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lang="en-US" sz="1000" dirty="0">
                <a:solidFill>
                  <a:srgbClr val="000000"/>
                </a:solidFill>
                <a:latin typeface="Courier New" panose="02070309020205020404" pitchFamily="49" charset="0"/>
                <a:cs typeface="Courier New" panose="02070309020205020404" pitchFamily="49" charset="0"/>
              </a:rPr>
              <a:t>Find a button by partial text.</a:t>
            </a:r>
          </a:p>
          <a:p>
            <a:pPr lvl="0" defTabSz="914400" eaLnBrk="0" fontAlgn="base" hangingPunct="0">
              <a:spcBef>
                <a:spcPct val="0"/>
              </a:spcBef>
              <a:spcAft>
                <a:spcPct val="0"/>
              </a:spcAft>
            </a:pPr>
            <a:br>
              <a:rPr lang="en-US" altLang="en-US" sz="1000" dirty="0">
                <a:solidFill>
                  <a:srgbClr val="000000"/>
                </a:solidFill>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element(</a:t>
            </a:r>
            <a:r>
              <a:rPr kumimoji="0" lang="en-US" altLang="en-US" sz="10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by</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linkText</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'Save'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lang="en-US" sz="1000" dirty="0">
                <a:solidFill>
                  <a:srgbClr val="000000"/>
                </a:solidFill>
                <a:latin typeface="Courier New" panose="02070309020205020404" pitchFamily="49" charset="0"/>
                <a:cs typeface="Courier New" panose="02070309020205020404" pitchFamily="49" charset="0"/>
              </a:rPr>
              <a:t>Locates link elements whose visible text matches the given string.</a:t>
            </a:r>
            <a:br>
              <a:rPr lang="en-US" altLang="en-US" sz="1000" dirty="0">
                <a:solidFill>
                  <a:srgbClr val="000000"/>
                </a:solidFill>
                <a:latin typeface="Courier New" panose="02070309020205020404" pitchFamily="49" charset="0"/>
                <a:cs typeface="Courier New" panose="02070309020205020404" pitchFamily="49" charset="0"/>
              </a:rPr>
            </a:b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element(</a:t>
            </a:r>
            <a:r>
              <a:rPr kumimoji="0" lang="en-US" altLang="en-US" sz="10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by</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partialLinkText</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'Save'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lang="en-US" sz="1000" dirty="0">
                <a:solidFill>
                  <a:srgbClr val="000000"/>
                </a:solidFill>
                <a:latin typeface="Courier New" panose="02070309020205020404" pitchFamily="49" charset="0"/>
                <a:cs typeface="Courier New" panose="02070309020205020404" pitchFamily="49" charset="0"/>
              </a:rPr>
              <a:t>Locates link elements whose visible text contains the given substring</a:t>
            </a:r>
            <a:r>
              <a:rPr lang="en-US" sz="1000" dirty="0"/>
              <a:t>.</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element(</a:t>
            </a:r>
            <a:r>
              <a:rPr kumimoji="0" lang="en-US" altLang="en-US" sz="10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by</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cssContainingText</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'.pet'</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'Dog'</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lang="en-US" sz="1000" dirty="0">
                <a:solidFill>
                  <a:srgbClr val="000000"/>
                </a:solidFill>
                <a:latin typeface="Courier New" panose="02070309020205020404" pitchFamily="49" charset="0"/>
                <a:cs typeface="Courier New" panose="02070309020205020404" pitchFamily="49" charset="0"/>
              </a:rPr>
              <a:t>Find elements by CSS which contain a certain string</a:t>
            </a:r>
            <a:r>
              <a:rPr lang="en-US" sz="1000" dirty="0"/>
              <a:t>.</a:t>
            </a:r>
          </a:p>
          <a:p>
            <a:pPr lvl="0" defTabSz="914400" eaLnBrk="0" fontAlgn="base" hangingPunct="0">
              <a:spcBef>
                <a:spcPct val="0"/>
              </a:spcBef>
              <a:spcAft>
                <a:spcPct val="0"/>
              </a:spcAft>
            </a:pP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element.all</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by</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options</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 </a:t>
            </a:r>
            <a:r>
              <a:rPr kumimoji="0" lang="en-US" altLang="en-US" sz="10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c</a:t>
            </a:r>
            <a:r>
              <a:rPr kumimoji="0" lang="en-US" altLang="en-US" sz="1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in colors'</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r>
              <a:rPr lang="en-US" sz="1000" dirty="0">
                <a:solidFill>
                  <a:srgbClr val="000000"/>
                </a:solidFill>
                <a:latin typeface="Courier New" panose="02070309020205020404" pitchFamily="49" charset="0"/>
                <a:cs typeface="Courier New" panose="02070309020205020404" pitchFamily="49" charset="0"/>
              </a:rPr>
              <a:t>Find an element by ng-options expression.</a:t>
            </a:r>
          </a:p>
          <a:p>
            <a:pPr lvl="0" defTabSz="914400" eaLnBrk="0" fontAlgn="base" hangingPunct="0">
              <a:spcBef>
                <a:spcPct val="0"/>
              </a:spcBef>
              <a:spcAft>
                <a:spcPct val="0"/>
              </a:spcAft>
            </a:pPr>
            <a:endParaRPr lang="en-US" sz="1000" dirty="0">
              <a:solidFill>
                <a:srgbClr val="000000"/>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en-US" altLang="en-US" sz="1000" dirty="0" err="1">
                <a:solidFill>
                  <a:srgbClr val="000000"/>
                </a:solidFill>
                <a:latin typeface="Courier New" panose="02070309020205020404" pitchFamily="49" charset="0"/>
                <a:cs typeface="Courier New" panose="02070309020205020404" pitchFamily="49" charset="0"/>
              </a:rPr>
              <a:t>element.all</a:t>
            </a:r>
            <a:r>
              <a:rPr lang="en-US" altLang="en-US" sz="1000" dirty="0">
                <a:solidFill>
                  <a:srgbClr val="7A7A43"/>
                </a:solidFill>
                <a:latin typeface="Courier New" panose="02070309020205020404" pitchFamily="49" charset="0"/>
                <a:cs typeface="Courier New" panose="02070309020205020404" pitchFamily="49" charset="0"/>
              </a:rPr>
              <a:t>(</a:t>
            </a:r>
            <a:r>
              <a:rPr lang="en-US" altLang="en-US" sz="1000" b="1" i="1" dirty="0" err="1">
                <a:solidFill>
                  <a:srgbClr val="660E7A"/>
                </a:solidFill>
                <a:latin typeface="Courier New" panose="02070309020205020404" pitchFamily="49" charset="0"/>
                <a:cs typeface="Courier New" panose="02070309020205020404" pitchFamily="49" charset="0"/>
              </a:rPr>
              <a:t>by</a:t>
            </a:r>
            <a:r>
              <a:rPr lang="en-US" altLang="en-US" sz="1000" dirty="0" err="1">
                <a:solidFill>
                  <a:srgbClr val="7A7A43"/>
                </a:solidFill>
                <a:latin typeface="Courier New" panose="02070309020205020404" pitchFamily="49" charset="0"/>
                <a:cs typeface="Courier New" panose="02070309020205020404" pitchFamily="49" charset="0"/>
              </a:rPr>
              <a:t>.repeater</a:t>
            </a:r>
            <a:r>
              <a:rPr lang="en-US" altLang="en-US" sz="1000" dirty="0">
                <a:solidFill>
                  <a:srgbClr val="7A7A43"/>
                </a:solidFill>
                <a:latin typeface="Courier New" panose="02070309020205020404" pitchFamily="49" charset="0"/>
                <a:cs typeface="Courier New" panose="02070309020205020404" pitchFamily="49" charset="0"/>
              </a:rPr>
              <a:t>(</a:t>
            </a:r>
            <a:r>
              <a:rPr lang="en-US" altLang="en-US" sz="1000" b="1" dirty="0">
                <a:solidFill>
                  <a:srgbClr val="008000"/>
                </a:solidFill>
                <a:latin typeface="Courier New" panose="02070309020205020404" pitchFamily="49" charset="0"/>
                <a:cs typeface="Courier New" panose="02070309020205020404" pitchFamily="49" charset="0"/>
              </a:rPr>
              <a:t>'book in library</a:t>
            </a:r>
            <a:r>
              <a:rPr lang="en-US" altLang="en-US" sz="1000" dirty="0">
                <a:solidFill>
                  <a:srgbClr val="000000"/>
                </a:solidFill>
                <a:latin typeface="Courier New" panose="02070309020205020404" pitchFamily="49" charset="0"/>
                <a:cs typeface="Courier New" panose="02070309020205020404" pitchFamily="49" charset="0"/>
              </a:rPr>
              <a:t>')); //</a:t>
            </a:r>
            <a:r>
              <a:rPr lang="en-US" sz="1000" dirty="0">
                <a:solidFill>
                  <a:srgbClr val="000000"/>
                </a:solidFill>
                <a:latin typeface="Courier New" panose="02070309020205020404" pitchFamily="49" charset="0"/>
                <a:cs typeface="Courier New" panose="02070309020205020404" pitchFamily="49" charset="0"/>
              </a:rPr>
              <a:t>Find elements inside an ng-repeat</a:t>
            </a:r>
            <a:r>
              <a:rPr lang="en-US" dirty="0"/>
              <a:t>.</a:t>
            </a:r>
          </a:p>
          <a:p>
            <a:pPr lvl="0" defTabSz="914400" eaLnBrk="0" fontAlgn="base" hangingPunct="0">
              <a:spcBef>
                <a:spcPct val="0"/>
              </a:spcBef>
              <a:spcAft>
                <a:spcPct val="0"/>
              </a:spcAft>
            </a:pPr>
            <a:endParaRPr lang="en-US" dirty="0"/>
          </a:p>
          <a:p>
            <a:pPr lvl="0" defTabSz="914400" eaLnBrk="0" fontAlgn="base" hangingPunct="0">
              <a:spcBef>
                <a:spcPct val="0"/>
              </a:spcBef>
              <a:spcAft>
                <a:spcPct val="0"/>
              </a:spcAft>
            </a:pPr>
            <a:r>
              <a:rPr lang="en-US" altLang="en-US" sz="1000" dirty="0">
                <a:solidFill>
                  <a:srgbClr val="000000"/>
                </a:solidFill>
                <a:latin typeface="Courier New" panose="02070309020205020404" pitchFamily="49" charset="0"/>
                <a:cs typeface="Courier New" panose="02070309020205020404" pitchFamily="49" charset="0"/>
              </a:rPr>
              <a:t>element(</a:t>
            </a:r>
            <a:r>
              <a:rPr lang="en-US" altLang="en-US" sz="1000" b="1" i="1" dirty="0" err="1">
                <a:solidFill>
                  <a:srgbClr val="660E7A"/>
                </a:solidFill>
                <a:latin typeface="Courier New" panose="02070309020205020404" pitchFamily="49" charset="0"/>
                <a:cs typeface="Courier New" panose="02070309020205020404" pitchFamily="49" charset="0"/>
              </a:rPr>
              <a:t>by</a:t>
            </a:r>
            <a:r>
              <a:rPr lang="en-US" altLang="en-US" sz="1000" dirty="0" err="1">
                <a:solidFill>
                  <a:srgbClr val="000000"/>
                </a:solidFill>
                <a:latin typeface="Courier New" panose="02070309020205020404" pitchFamily="49" charset="0"/>
                <a:cs typeface="Courier New" panose="02070309020205020404" pitchFamily="49" charset="0"/>
              </a:rPr>
              <a:t>.</a:t>
            </a:r>
            <a:r>
              <a:rPr lang="en-US" altLang="en-US" sz="1000" dirty="0" err="1">
                <a:solidFill>
                  <a:srgbClr val="7A7A43"/>
                </a:solidFill>
                <a:latin typeface="Courier New" panose="02070309020205020404" pitchFamily="49" charset="0"/>
                <a:cs typeface="Courier New" panose="02070309020205020404" pitchFamily="49" charset="0"/>
              </a:rPr>
              <a:t>xpath</a:t>
            </a:r>
            <a:r>
              <a:rPr lang="en-US" altLang="en-US" sz="1000" dirty="0">
                <a:solidFill>
                  <a:srgbClr val="000000"/>
                </a:solidFill>
                <a:latin typeface="Courier New" panose="02070309020205020404" pitchFamily="49" charset="0"/>
                <a:cs typeface="Courier New" panose="02070309020205020404" pitchFamily="49" charset="0"/>
              </a:rPr>
              <a:t>(</a:t>
            </a:r>
            <a:r>
              <a:rPr lang="en-US" altLang="en-US" sz="1000" b="1" dirty="0">
                <a:solidFill>
                  <a:srgbClr val="008000"/>
                </a:solidFill>
                <a:latin typeface="Courier New" panose="02070309020205020404" pitchFamily="49" charset="0"/>
                <a:cs typeface="Courier New" panose="02070309020205020404" pitchFamily="49" charset="0"/>
              </a:rPr>
              <a:t>'//</a:t>
            </a:r>
            <a:r>
              <a:rPr lang="en-US" altLang="en-US" sz="1000" b="1" dirty="0" err="1">
                <a:solidFill>
                  <a:srgbClr val="008000"/>
                </a:solidFill>
                <a:latin typeface="Courier New" panose="02070309020205020404" pitchFamily="49" charset="0"/>
                <a:cs typeface="Courier New" panose="02070309020205020404" pitchFamily="49" charset="0"/>
              </a:rPr>
              <a:t>ul</a:t>
            </a:r>
            <a:r>
              <a:rPr lang="en-US" altLang="en-US" sz="1000" b="1" dirty="0">
                <a:solidFill>
                  <a:srgbClr val="008000"/>
                </a:solidFill>
                <a:latin typeface="Courier New" panose="02070309020205020404" pitchFamily="49" charset="0"/>
                <a:cs typeface="Courier New" panose="02070309020205020404" pitchFamily="49" charset="0"/>
              </a:rPr>
              <a:t>/li/a'</a:t>
            </a:r>
            <a:r>
              <a:rPr lang="en-US" altLang="en-US" sz="1000" dirty="0">
                <a:solidFill>
                  <a:srgbClr val="000000"/>
                </a:solidFill>
                <a:latin typeface="Courier New" panose="02070309020205020404" pitchFamily="49" charset="0"/>
                <a:cs typeface="Courier New" panose="02070309020205020404" pitchFamily="49" charset="0"/>
              </a:rPr>
              <a:t>)) //</a:t>
            </a:r>
            <a:r>
              <a:rPr lang="en-US" sz="1000" dirty="0">
                <a:solidFill>
                  <a:srgbClr val="000000"/>
                </a:solidFill>
                <a:latin typeface="Courier New" panose="02070309020205020404" pitchFamily="49" charset="0"/>
                <a:cs typeface="Courier New" panose="02070309020205020404" pitchFamily="49" charset="0"/>
              </a:rPr>
              <a:t>Locates elements matching a XPath selector.</a:t>
            </a:r>
          </a:p>
          <a:p>
            <a:pPr lvl="0" defTabSz="914400" eaLnBrk="0" fontAlgn="base" hangingPunct="0">
              <a:spcBef>
                <a:spcPct val="0"/>
              </a:spcBef>
              <a:spcAft>
                <a:spcPct val="0"/>
              </a:spcAft>
            </a:pPr>
            <a:endParaRPr lang="en-US" altLang="en-US" sz="1000" dirty="0">
              <a:solidFill>
                <a:srgbClr val="000000"/>
              </a:solidFill>
              <a:latin typeface="Courier New" panose="02070309020205020404" pitchFamily="49" charset="0"/>
              <a:cs typeface="Courier New" panose="02070309020205020404" pitchFamily="49" charset="0"/>
            </a:endParaRPr>
          </a:p>
        </p:txBody>
      </p:sp>
      <p:sp>
        <p:nvSpPr>
          <p:cNvPr id="15" name="TextBox 14"/>
          <p:cNvSpPr txBox="1"/>
          <p:nvPr/>
        </p:nvSpPr>
        <p:spPr>
          <a:xfrm>
            <a:off x="57150" y="4496158"/>
            <a:ext cx="8039192" cy="373495"/>
          </a:xfrm>
          <a:prstGeom prst="rect">
            <a:avLst/>
          </a:prstGeom>
          <a:noFill/>
        </p:spPr>
        <p:txBody>
          <a:bodyPr wrap="square" rtlCol="0">
            <a:spAutoFit/>
          </a:bodyPr>
          <a:lstStyle/>
          <a:p>
            <a:pPr lvl="0" defTabSz="914400" eaLnBrk="0" fontAlgn="base" hangingPunct="0">
              <a:spcBef>
                <a:spcPct val="0"/>
              </a:spcBef>
              <a:spcAft>
                <a:spcPct val="0"/>
              </a:spcAft>
            </a:pPr>
            <a:r>
              <a:rPr lang="en-US" altLang="en-US" dirty="0">
                <a:solidFill>
                  <a:srgbClr val="000000"/>
                </a:solidFill>
                <a:latin typeface="Courier New" panose="02070309020205020404" pitchFamily="49" charset="0"/>
                <a:cs typeface="Courier New" panose="02070309020205020404" pitchFamily="49" charset="0"/>
                <a:hlinkClick r:id="rId3"/>
              </a:rPr>
              <a:t>Full list of available methods</a:t>
            </a:r>
            <a:endParaRPr lang="en-US" altLang="en-US" dirty="0">
              <a:solidFill>
                <a:srgbClr val="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976372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r>
              <a:rPr lang="en-US" dirty="0"/>
              <a:t>API – Protractor</a:t>
            </a: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sp>
        <p:nvSpPr>
          <p:cNvPr id="7" name="Shape 328"/>
          <p:cNvSpPr txBox="1"/>
          <p:nvPr/>
        </p:nvSpPr>
        <p:spPr>
          <a:xfrm>
            <a:off x="127705" y="825099"/>
            <a:ext cx="7765800" cy="594600"/>
          </a:xfrm>
          <a:prstGeom prst="rect">
            <a:avLst/>
          </a:prstGeom>
          <a:noFill/>
          <a:ln>
            <a:noFill/>
          </a:ln>
        </p:spPr>
        <p:txBody>
          <a:bodyPr lIns="91425" tIns="91425" rIns="91425" bIns="91425" anchor="t" anchorCtr="0">
            <a:noAutofit/>
          </a:bodyPr>
          <a:lstStyle/>
          <a:p>
            <a:pPr lvl="0" rtl="0">
              <a:spcBef>
                <a:spcPts val="0"/>
              </a:spcBef>
              <a:buNone/>
            </a:pPr>
            <a:r>
              <a:rPr lang="en-US" b="1" dirty="0"/>
              <a:t>protractor </a:t>
            </a:r>
            <a:r>
              <a:rPr lang="en-US" dirty="0"/>
              <a:t>- The Protractor namespace which wraps the WebDriver namespace. Contains static variables and classes, such as:</a:t>
            </a:r>
          </a:p>
          <a:p>
            <a:pPr lvl="0" rtl="0">
              <a:spcBef>
                <a:spcPts val="0"/>
              </a:spcBef>
              <a:buNone/>
            </a:pPr>
            <a:endParaRPr dirty="0"/>
          </a:p>
        </p:txBody>
      </p:sp>
      <p:sp>
        <p:nvSpPr>
          <p:cNvPr id="9" name="Shape 329"/>
          <p:cNvSpPr txBox="1"/>
          <p:nvPr/>
        </p:nvSpPr>
        <p:spPr>
          <a:xfrm>
            <a:off x="-51395" y="1545282"/>
            <a:ext cx="7944900" cy="896700"/>
          </a:xfrm>
          <a:prstGeom prst="rect">
            <a:avLst/>
          </a:prstGeom>
          <a:noFill/>
          <a:ln>
            <a:noFill/>
          </a:ln>
        </p:spPr>
        <p:txBody>
          <a:bodyPr lIns="91425" tIns="91425" rIns="91425" bIns="91425" anchor="t" anchorCtr="0">
            <a:noAutofit/>
          </a:bodyPr>
          <a:lstStyle/>
          <a:p>
            <a:pPr marL="457200" lvl="0" indent="-228600" rtl="0">
              <a:spcBef>
                <a:spcPts val="0"/>
              </a:spcBef>
              <a:buChar char="●"/>
            </a:pPr>
            <a:r>
              <a:rPr lang="en-US" dirty="0" err="1"/>
              <a:t>protractor.Key</a:t>
            </a:r>
            <a:r>
              <a:rPr lang="en-US" dirty="0"/>
              <a:t> - enumerates the codes for special keyboard signals.</a:t>
            </a:r>
          </a:p>
          <a:p>
            <a:pPr lvl="0" rtl="0">
              <a:spcBef>
                <a:spcPts val="0"/>
              </a:spcBef>
              <a:buNone/>
            </a:pPr>
            <a:endParaRPr dirty="0"/>
          </a:p>
          <a:p>
            <a:pPr marL="457200" lvl="0" indent="-228600" rtl="0">
              <a:spcBef>
                <a:spcPts val="0"/>
              </a:spcBef>
              <a:buChar char="●"/>
            </a:pPr>
            <a:r>
              <a:rPr lang="en-US" dirty="0" err="1"/>
              <a:t>protractor.ExpectedConditions</a:t>
            </a:r>
            <a:r>
              <a:rPr lang="en-US" dirty="0"/>
              <a:t> - represents a library of expected conditions that are useful for protractor, especially when dealing with non-angular apps.</a:t>
            </a:r>
          </a:p>
        </p:txBody>
      </p:sp>
    </p:spTree>
    <p:extLst>
      <p:ext uri="{BB962C8B-B14F-4D97-AF65-F5344CB8AC3E}">
        <p14:creationId xmlns:p14="http://schemas.microsoft.com/office/powerpoint/2010/main" val="29911858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Shape 423"/>
          <p:cNvSpPr txBox="1">
            <a:spLocks noGrp="1"/>
          </p:cNvSpPr>
          <p:nvPr>
            <p:ph type="body" idx="1"/>
          </p:nvPr>
        </p:nvSpPr>
        <p:spPr>
          <a:xfrm>
            <a:off x="0" y="0"/>
            <a:ext cx="9144000" cy="699600"/>
          </a:xfrm>
          <a:prstGeom prst="rect">
            <a:avLst/>
          </a:prstGeom>
          <a:solidFill>
            <a:schemeClr val="lt1"/>
          </a:solidFill>
          <a:ln>
            <a:noFill/>
          </a:ln>
        </p:spPr>
        <p:txBody>
          <a:bodyPr lIns="274300" tIns="34275" rIns="68575" bIns="34275" anchor="ctr" anchorCtr="0">
            <a:noAutofit/>
          </a:bodyPr>
          <a:lstStyle/>
          <a:p>
            <a:pPr lvl="0" rtl="0">
              <a:spcBef>
                <a:spcPts val="0"/>
              </a:spcBef>
              <a:buClr>
                <a:schemeClr val="dk1"/>
              </a:buClr>
              <a:buSzPct val="25000"/>
              <a:buFont typeface="Arial"/>
              <a:buNone/>
            </a:pPr>
            <a:r>
              <a:rPr lang="en-US" sz="2000">
                <a:solidFill>
                  <a:schemeClr val="dk1"/>
                </a:solidFill>
                <a:latin typeface="Arial Black"/>
                <a:ea typeface="Arial Black"/>
                <a:cs typeface="Arial Black"/>
                <a:sym typeface="Arial Black"/>
              </a:rPr>
              <a:t>JavaScript in AT: Protractor pros and cons</a:t>
            </a:r>
          </a:p>
        </p:txBody>
      </p:sp>
      <p:sp>
        <p:nvSpPr>
          <p:cNvPr id="424" name="Shape 424"/>
          <p:cNvSpPr txBox="1"/>
          <p:nvPr/>
        </p:nvSpPr>
        <p:spPr>
          <a:xfrm>
            <a:off x="-1678214" y="172357"/>
            <a:ext cx="138600" cy="318600"/>
          </a:xfrm>
          <a:prstGeom prst="rect">
            <a:avLst/>
          </a:prstGeom>
          <a:noFill/>
          <a:ln>
            <a:noFill/>
          </a:ln>
        </p:spPr>
        <p:txBody>
          <a:bodyPr lIns="68575" tIns="34275" rIns="68575" bIns="34275" anchor="t" anchorCtr="0">
            <a:noAutofit/>
          </a:bodyPr>
          <a:lstStyle/>
          <a:p>
            <a:pPr marL="0" marR="0" lvl="0" indent="0" algn="l" rtl="0">
              <a:lnSpc>
                <a:spcPct val="120000"/>
              </a:lnSpc>
              <a:spcBef>
                <a:spcPts val="0"/>
              </a:spcBef>
              <a:buNone/>
            </a:pPr>
            <a:endParaRPr sz="1400" b="0" i="0" u="none" strike="noStrike" cap="none">
              <a:solidFill>
                <a:srgbClr val="444444"/>
              </a:solidFill>
              <a:latin typeface="Trebuchet MS"/>
              <a:ea typeface="Trebuchet MS"/>
              <a:cs typeface="Trebuchet MS"/>
              <a:sym typeface="Trebuchet MS"/>
            </a:endParaRPr>
          </a:p>
        </p:txBody>
      </p:sp>
      <p:sp>
        <p:nvSpPr>
          <p:cNvPr id="425" name="Shape 425"/>
          <p:cNvSpPr txBox="1"/>
          <p:nvPr/>
        </p:nvSpPr>
        <p:spPr>
          <a:xfrm>
            <a:off x="156175" y="994875"/>
            <a:ext cx="4383000" cy="2081700"/>
          </a:xfrm>
          <a:prstGeom prst="rect">
            <a:avLst/>
          </a:prstGeom>
          <a:noFill/>
          <a:ln>
            <a:noFill/>
          </a:ln>
        </p:spPr>
        <p:txBody>
          <a:bodyPr lIns="91425" tIns="91425" rIns="91425" bIns="91425" anchor="t" anchorCtr="0">
            <a:noAutofit/>
          </a:bodyPr>
          <a:lstStyle/>
          <a:p>
            <a:pPr marL="457200" lvl="0" indent="-228600" rtl="0">
              <a:spcBef>
                <a:spcPts val="0"/>
              </a:spcBef>
              <a:buClr>
                <a:srgbClr val="333333"/>
              </a:buClr>
              <a:buAutoNum type="arabicPeriod"/>
            </a:pPr>
            <a:r>
              <a:rPr lang="en-US" dirty="0">
                <a:solidFill>
                  <a:srgbClr val="333333"/>
                </a:solidFill>
              </a:rPr>
              <a:t>Support by Angular community</a:t>
            </a:r>
          </a:p>
          <a:p>
            <a:pPr marL="457200" lvl="0" indent="-228600" rtl="0">
              <a:spcBef>
                <a:spcPts val="0"/>
              </a:spcBef>
              <a:buClr>
                <a:srgbClr val="333333"/>
              </a:buClr>
              <a:buAutoNum type="arabicPeriod" startAt="2"/>
            </a:pPr>
            <a:r>
              <a:rPr lang="en-US" dirty="0">
                <a:solidFill>
                  <a:srgbClr val="333333"/>
                </a:solidFill>
                <a:highlight>
                  <a:srgbClr val="FFFFFF"/>
                </a:highlight>
              </a:rPr>
              <a:t>High Level abstraction (</a:t>
            </a:r>
            <a:r>
              <a:rPr lang="en-US" dirty="0">
                <a:solidFill>
                  <a:srgbClr val="333333"/>
                </a:solidFill>
              </a:rPr>
              <a:t>built-in factories, builders, workers </a:t>
            </a:r>
            <a:r>
              <a:rPr lang="en-US" dirty="0" err="1">
                <a:solidFill>
                  <a:srgbClr val="333333"/>
                </a:solidFill>
              </a:rPr>
              <a:t>etc</a:t>
            </a:r>
            <a:r>
              <a:rPr lang="en-US" dirty="0">
                <a:solidFill>
                  <a:srgbClr val="333333"/>
                </a:solidFill>
              </a:rPr>
              <a:t>, configuration through </a:t>
            </a:r>
            <a:r>
              <a:rPr lang="en-US" dirty="0" err="1">
                <a:solidFill>
                  <a:srgbClr val="333333"/>
                </a:solidFill>
              </a:rPr>
              <a:t>config</a:t>
            </a:r>
            <a:r>
              <a:rPr lang="en-US" dirty="0">
                <a:solidFill>
                  <a:srgbClr val="333333"/>
                </a:solidFill>
              </a:rPr>
              <a:t> file</a:t>
            </a:r>
            <a:r>
              <a:rPr lang="en-US" dirty="0">
                <a:solidFill>
                  <a:srgbClr val="333333"/>
                </a:solidFill>
                <a:highlight>
                  <a:srgbClr val="FFFFFF"/>
                </a:highlight>
              </a:rPr>
              <a:t>)</a:t>
            </a:r>
          </a:p>
          <a:p>
            <a:pPr marL="457200" lvl="0" indent="-228600" rtl="0">
              <a:spcBef>
                <a:spcPts val="0"/>
              </a:spcBef>
              <a:buClr>
                <a:srgbClr val="333333"/>
              </a:buClr>
              <a:buAutoNum type="arabicPeriod" startAt="3"/>
            </a:pPr>
            <a:r>
              <a:rPr lang="en-US" dirty="0">
                <a:solidFill>
                  <a:srgbClr val="333333"/>
                </a:solidFill>
                <a:highlight>
                  <a:srgbClr val="FFFFFF"/>
                </a:highlight>
              </a:rPr>
              <a:t>Supports JS test frameworks (mocha, jasmine, </a:t>
            </a:r>
            <a:r>
              <a:rPr lang="en-US" dirty="0">
                <a:solidFill>
                  <a:srgbClr val="333333"/>
                </a:solidFill>
              </a:rPr>
              <a:t>cucumber</a:t>
            </a:r>
            <a:r>
              <a:rPr lang="en-US" dirty="0">
                <a:solidFill>
                  <a:srgbClr val="333333"/>
                </a:solidFill>
                <a:highlight>
                  <a:srgbClr val="FFFFFF"/>
                </a:highlight>
              </a:rPr>
              <a:t>)</a:t>
            </a:r>
          </a:p>
          <a:p>
            <a:pPr marL="457200" lvl="0" indent="-228600" rtl="0">
              <a:spcBef>
                <a:spcPts val="0"/>
              </a:spcBef>
              <a:buClr>
                <a:srgbClr val="333333"/>
              </a:buClr>
              <a:buAutoNum type="arabicPeriod" startAt="3"/>
            </a:pPr>
            <a:r>
              <a:rPr lang="en-US" dirty="0">
                <a:solidFill>
                  <a:srgbClr val="333333"/>
                </a:solidFill>
                <a:highlight>
                  <a:srgbClr val="FFFFFF"/>
                </a:highlight>
              </a:rPr>
              <a:t>Improved Control Flow (Promises chaining)</a:t>
            </a:r>
          </a:p>
          <a:p>
            <a:pPr marL="457200" lvl="0" indent="-228600" rtl="0">
              <a:spcBef>
                <a:spcPts val="0"/>
              </a:spcBef>
              <a:buClr>
                <a:srgbClr val="333333"/>
              </a:buClr>
              <a:buAutoNum type="arabicPeriod" startAt="3"/>
            </a:pPr>
            <a:r>
              <a:rPr lang="en-US" dirty="0">
                <a:solidFill>
                  <a:srgbClr val="333333"/>
                </a:solidFill>
                <a:highlight>
                  <a:srgbClr val="FFFFFF"/>
                </a:highlight>
              </a:rPr>
              <a:t>Integration with CI (Bamboo </a:t>
            </a:r>
            <a:r>
              <a:rPr lang="en-US" dirty="0" err="1">
                <a:solidFill>
                  <a:srgbClr val="333333"/>
                </a:solidFill>
                <a:highlight>
                  <a:srgbClr val="FFFFFF"/>
                </a:highlight>
              </a:rPr>
              <a:t>Atlassian</a:t>
            </a:r>
            <a:r>
              <a:rPr lang="en-US" dirty="0">
                <a:solidFill>
                  <a:srgbClr val="333333"/>
                </a:solidFill>
                <a:highlight>
                  <a:srgbClr val="FFFFFF"/>
                </a:highlight>
              </a:rPr>
              <a:t>, Jenkins, </a:t>
            </a:r>
            <a:r>
              <a:rPr lang="en-US" dirty="0" err="1">
                <a:solidFill>
                  <a:srgbClr val="333333"/>
                </a:solidFill>
                <a:highlight>
                  <a:srgbClr val="FFFFFF"/>
                </a:highlight>
              </a:rPr>
              <a:t>Teamcity</a:t>
            </a:r>
            <a:r>
              <a:rPr lang="en-US" dirty="0">
                <a:solidFill>
                  <a:srgbClr val="333333"/>
                </a:solidFill>
                <a:highlight>
                  <a:srgbClr val="FFFFFF"/>
                </a:highlight>
              </a:rPr>
              <a:t> etc.)</a:t>
            </a:r>
          </a:p>
        </p:txBody>
      </p:sp>
      <p:sp>
        <p:nvSpPr>
          <p:cNvPr id="426" name="Shape 426"/>
          <p:cNvSpPr txBox="1"/>
          <p:nvPr/>
        </p:nvSpPr>
        <p:spPr>
          <a:xfrm>
            <a:off x="4642275" y="965225"/>
            <a:ext cx="4440300" cy="2237400"/>
          </a:xfrm>
          <a:prstGeom prst="rect">
            <a:avLst/>
          </a:prstGeom>
          <a:noFill/>
          <a:ln>
            <a:noFill/>
          </a:ln>
        </p:spPr>
        <p:txBody>
          <a:bodyPr lIns="91425" tIns="91425" rIns="91425" bIns="91425" anchor="t" anchorCtr="0">
            <a:noAutofit/>
          </a:bodyPr>
          <a:lstStyle/>
          <a:p>
            <a:pPr marL="457200" lvl="0" indent="-228600" rtl="0">
              <a:spcBef>
                <a:spcPts val="0"/>
              </a:spcBef>
              <a:buAutoNum type="arabicPeriod"/>
            </a:pPr>
            <a:r>
              <a:rPr lang="en-US" dirty="0"/>
              <a:t>Tests quite slow</a:t>
            </a:r>
          </a:p>
          <a:p>
            <a:pPr marL="457200" lvl="0" indent="-228600" rtl="0">
              <a:spcBef>
                <a:spcPts val="0"/>
              </a:spcBef>
              <a:buAutoNum type="arabicPeriod"/>
            </a:pPr>
            <a:r>
              <a:rPr lang="en-US" dirty="0"/>
              <a:t>Build in Solutions make you dependent</a:t>
            </a:r>
          </a:p>
          <a:p>
            <a:pPr marL="457200" lvl="0" indent="-228600" rtl="0">
              <a:spcBef>
                <a:spcPts val="0"/>
              </a:spcBef>
              <a:buAutoNum type="arabicPeriod"/>
            </a:pPr>
            <a:r>
              <a:rPr lang="en-US" dirty="0"/>
              <a:t>Easy make simple solution build-in for integration tests</a:t>
            </a:r>
          </a:p>
          <a:p>
            <a:pPr marL="457200" lvl="0" indent="-228600" rtl="0">
              <a:spcBef>
                <a:spcPts val="0"/>
              </a:spcBef>
              <a:buAutoNum type="arabicPeriod"/>
            </a:pPr>
            <a:r>
              <a:rPr lang="en-US" dirty="0"/>
              <a:t>You have to create complex solution if create tests as user do</a:t>
            </a:r>
          </a:p>
          <a:p>
            <a:pPr lvl="0" rtl="0">
              <a:spcBef>
                <a:spcPts val="0"/>
              </a:spcBef>
              <a:buNone/>
            </a:pPr>
            <a:endParaRPr dirty="0">
              <a:solidFill>
                <a:srgbClr val="333333"/>
              </a:solidFill>
              <a:highlight>
                <a:srgbClr val="FFFFFF"/>
              </a:highlight>
            </a:endParaRPr>
          </a:p>
        </p:txBody>
      </p:sp>
    </p:spTree>
    <p:extLst>
      <p:ext uri="{BB962C8B-B14F-4D97-AF65-F5344CB8AC3E}">
        <p14:creationId xmlns:p14="http://schemas.microsoft.com/office/powerpoint/2010/main" val="2581479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r>
              <a:rPr lang="en-US" dirty="0"/>
              <a:t>PROTRACTOR</a:t>
            </a: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pic>
        <p:nvPicPr>
          <p:cNvPr id="3074" name="Picture 2" descr="Image result for protractor framewo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1255" y="1896632"/>
            <a:ext cx="5412105" cy="122026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23520" y="834857"/>
            <a:ext cx="8524240" cy="954107"/>
          </a:xfrm>
          <a:prstGeom prst="rect">
            <a:avLst/>
          </a:prstGeom>
        </p:spPr>
        <p:txBody>
          <a:bodyPr wrap="square">
            <a:spAutoFit/>
          </a:bodyPr>
          <a:lstStyle/>
          <a:p>
            <a:r>
              <a:rPr lang="en-US" dirty="0">
                <a:solidFill>
                  <a:srgbClr val="333333"/>
                </a:solidFill>
                <a:latin typeface="+mj-lt"/>
              </a:rPr>
              <a:t>Protractor is an end-to-end test framework for Angular and AngularJS applications. Protractor runs tests against your application running in a real browser, interacting with it as a user would.</a:t>
            </a:r>
          </a:p>
          <a:p>
            <a:r>
              <a:rPr lang="en-US" dirty="0"/>
              <a:t>Protractor supports Angular-specific locator strategies, which allows you to test Angular-specific elements without any setup effort on your part.</a:t>
            </a:r>
            <a:endParaRPr lang="en-US" dirty="0">
              <a:latin typeface="+mj-lt"/>
            </a:endParaRPr>
          </a:p>
        </p:txBody>
      </p:sp>
    </p:spTree>
    <p:extLst>
      <p:ext uri="{BB962C8B-B14F-4D97-AF65-F5344CB8AC3E}">
        <p14:creationId xmlns:p14="http://schemas.microsoft.com/office/powerpoint/2010/main" val="18278212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Shape 374"/>
          <p:cNvSpPr txBox="1">
            <a:spLocks noGrp="1"/>
          </p:cNvSpPr>
          <p:nvPr>
            <p:ph type="body" idx="1"/>
          </p:nvPr>
        </p:nvSpPr>
        <p:spPr>
          <a:xfrm>
            <a:off x="685800" y="2190750"/>
            <a:ext cx="7574493" cy="2191403"/>
          </a:xfrm>
          <a:prstGeom prst="rect">
            <a:avLst/>
          </a:prstGeom>
          <a:noFill/>
          <a:ln>
            <a:noFill/>
          </a:ln>
        </p:spPr>
        <p:txBody>
          <a:bodyPr lIns="68575" tIns="34275" rIns="68575" bIns="34275" anchor="t" anchorCtr="0">
            <a:noAutofit/>
          </a:bodyPr>
          <a:lstStyle/>
          <a:p>
            <a:pPr marL="0" marR="0" lvl="0" indent="0" algn="ctr" rtl="0">
              <a:lnSpc>
                <a:spcPct val="85000"/>
              </a:lnSpc>
              <a:spcBef>
                <a:spcPts val="0"/>
              </a:spcBef>
              <a:buClr>
                <a:schemeClr val="accent2"/>
              </a:buClr>
              <a:buSzPct val="25000"/>
              <a:buFont typeface="Arial"/>
              <a:buNone/>
            </a:pPr>
            <a:r>
              <a:rPr lang="en-US" sz="3400" b="0" i="0" u="none" strike="noStrike" cap="none">
                <a:solidFill>
                  <a:schemeClr val="lt1"/>
                </a:solidFill>
                <a:latin typeface="Arial Black"/>
                <a:ea typeface="Arial Black"/>
                <a:cs typeface="Arial Black"/>
                <a:sym typeface="Arial Black"/>
              </a:rPr>
              <a:t>Thanks for attention</a:t>
            </a:r>
          </a:p>
        </p:txBody>
      </p:sp>
    </p:spTree>
    <p:extLst>
      <p:ext uri="{BB962C8B-B14F-4D97-AF65-F5344CB8AC3E}">
        <p14:creationId xmlns:p14="http://schemas.microsoft.com/office/powerpoint/2010/main" val="969453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dirty="0"/>
              <a:t>OVERVIEW</a:t>
            </a:r>
          </a:p>
        </p:txBody>
      </p:sp>
      <p:grpSp>
        <p:nvGrpSpPr>
          <p:cNvPr id="2" name="Group 1"/>
          <p:cNvGrpSpPr/>
          <p:nvPr/>
        </p:nvGrpSpPr>
        <p:grpSpPr>
          <a:xfrm>
            <a:off x="182880" y="777253"/>
            <a:ext cx="8410299" cy="348438"/>
            <a:chOff x="448467" y="1385345"/>
            <a:chExt cx="11213733" cy="464582"/>
          </a:xfrm>
        </p:grpSpPr>
        <p:sp>
          <p:nvSpPr>
            <p:cNvPr id="14" name="TextBox 13"/>
            <p:cNvSpPr txBox="1"/>
            <p:nvPr/>
          </p:nvSpPr>
          <p:spPr>
            <a:xfrm>
              <a:off x="991818" y="1417578"/>
              <a:ext cx="10670382" cy="410368"/>
            </a:xfrm>
            <a:prstGeom prst="rect">
              <a:avLst/>
            </a:prstGeom>
            <a:noFill/>
          </p:spPr>
          <p:txBody>
            <a:bodyPr wrap="square" rtlCol="0">
              <a:spAutoFit/>
            </a:bodyPr>
            <a:lstStyle/>
            <a:p>
              <a:r>
                <a:rPr lang="en-US" dirty="0"/>
                <a:t>Protractor is an end-to-end test framework for AngularJS applications.</a:t>
              </a:r>
            </a:p>
          </p:txBody>
        </p:sp>
        <p:grpSp>
          <p:nvGrpSpPr>
            <p:cNvPr id="3" name="Group 2"/>
            <p:cNvGrpSpPr/>
            <p:nvPr/>
          </p:nvGrpSpPr>
          <p:grpSpPr>
            <a:xfrm>
              <a:off x="448467" y="1385345"/>
              <a:ext cx="464582" cy="464582"/>
              <a:chOff x="448467" y="1385718"/>
              <a:chExt cx="464582" cy="464582"/>
            </a:xfrm>
          </p:grpSpPr>
          <p:sp>
            <p:nvSpPr>
              <p:cNvPr id="38" name="Oval 37"/>
              <p:cNvSpPr/>
              <p:nvPr/>
            </p:nvSpPr>
            <p:spPr>
              <a:xfrm>
                <a:off x="448467" y="1385718"/>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9" name="TextBox 38"/>
              <p:cNvSpPr txBox="1"/>
              <p:nvPr/>
            </p:nvSpPr>
            <p:spPr>
              <a:xfrm>
                <a:off x="470439" y="1427189"/>
                <a:ext cx="417291" cy="406265"/>
              </a:xfrm>
              <a:prstGeom prst="rect">
                <a:avLst/>
              </a:prstGeom>
              <a:noFill/>
            </p:spPr>
            <p:txBody>
              <a:bodyPr wrap="none" tIns="27432" rtlCol="0">
                <a:spAutoFit/>
              </a:bodyPr>
              <a:lstStyle/>
              <a:p>
                <a:pPr algn="ctr"/>
                <a:r>
                  <a:rPr lang="en-US" sz="1500" b="1" dirty="0">
                    <a:solidFill>
                      <a:schemeClr val="bg1"/>
                    </a:solidFill>
                    <a:latin typeface="Arial Black"/>
                    <a:cs typeface="Arial Black"/>
                  </a:rPr>
                  <a:t>1</a:t>
                </a:r>
              </a:p>
            </p:txBody>
          </p:sp>
        </p:grpSp>
      </p:grpSp>
      <p:grpSp>
        <p:nvGrpSpPr>
          <p:cNvPr id="5" name="Group 4"/>
          <p:cNvGrpSpPr/>
          <p:nvPr/>
        </p:nvGrpSpPr>
        <p:grpSpPr>
          <a:xfrm>
            <a:off x="182880" y="1263846"/>
            <a:ext cx="8654139" cy="348437"/>
            <a:chOff x="448467" y="2074215"/>
            <a:chExt cx="11538851" cy="464582"/>
          </a:xfrm>
        </p:grpSpPr>
        <p:sp>
          <p:nvSpPr>
            <p:cNvPr id="17" name="TextBox 16"/>
            <p:cNvSpPr txBox="1"/>
            <p:nvPr/>
          </p:nvSpPr>
          <p:spPr>
            <a:xfrm>
              <a:off x="991818" y="2106451"/>
              <a:ext cx="10995500" cy="410369"/>
            </a:xfrm>
            <a:prstGeom prst="rect">
              <a:avLst/>
            </a:prstGeom>
            <a:noFill/>
          </p:spPr>
          <p:txBody>
            <a:bodyPr wrap="square" rtlCol="0">
              <a:spAutoFit/>
            </a:bodyPr>
            <a:lstStyle/>
            <a:p>
              <a:r>
                <a:rPr lang="en-US" dirty="0"/>
                <a:t>Protractor runs tests against your app running in a real browser, interacting with it as a user would. </a:t>
              </a:r>
            </a:p>
          </p:txBody>
        </p:sp>
        <p:grpSp>
          <p:nvGrpSpPr>
            <p:cNvPr id="6" name="Group 5"/>
            <p:cNvGrpSpPr/>
            <p:nvPr/>
          </p:nvGrpSpPr>
          <p:grpSpPr>
            <a:xfrm>
              <a:off x="448467" y="2074215"/>
              <a:ext cx="464582" cy="464582"/>
              <a:chOff x="448467" y="2071851"/>
              <a:chExt cx="464582" cy="464582"/>
            </a:xfrm>
          </p:grpSpPr>
          <p:sp>
            <p:nvSpPr>
              <p:cNvPr id="40" name="Oval 39"/>
              <p:cNvSpPr/>
              <p:nvPr/>
            </p:nvSpPr>
            <p:spPr>
              <a:xfrm>
                <a:off x="448467" y="2071851"/>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TextBox 40"/>
              <p:cNvSpPr txBox="1"/>
              <p:nvPr/>
            </p:nvSpPr>
            <p:spPr>
              <a:xfrm>
                <a:off x="472508" y="2113322"/>
                <a:ext cx="417291" cy="406265"/>
              </a:xfrm>
              <a:prstGeom prst="rect">
                <a:avLst/>
              </a:prstGeom>
              <a:noFill/>
            </p:spPr>
            <p:txBody>
              <a:bodyPr wrap="none" tIns="27432" rtlCol="0">
                <a:spAutoFit/>
              </a:bodyPr>
              <a:lstStyle/>
              <a:p>
                <a:pPr algn="ctr"/>
                <a:r>
                  <a:rPr lang="en-US" sz="1500" dirty="0">
                    <a:solidFill>
                      <a:schemeClr val="bg1"/>
                    </a:solidFill>
                    <a:latin typeface="Arial Black"/>
                    <a:cs typeface="Arial Black"/>
                  </a:rPr>
                  <a:t>2</a:t>
                </a:r>
              </a:p>
            </p:txBody>
          </p:sp>
        </p:grpSp>
      </p:grpSp>
      <p:grpSp>
        <p:nvGrpSpPr>
          <p:cNvPr id="10" name="Group 9"/>
          <p:cNvGrpSpPr/>
          <p:nvPr/>
        </p:nvGrpSpPr>
        <p:grpSpPr>
          <a:xfrm>
            <a:off x="182880" y="1771368"/>
            <a:ext cx="8654139" cy="547397"/>
            <a:chOff x="448467" y="2763085"/>
            <a:chExt cx="11538852" cy="729861"/>
          </a:xfrm>
        </p:grpSpPr>
        <p:sp>
          <p:nvSpPr>
            <p:cNvPr id="18" name="TextBox 17"/>
            <p:cNvSpPr txBox="1"/>
            <p:nvPr/>
          </p:nvSpPr>
          <p:spPr>
            <a:xfrm>
              <a:off x="991818" y="2795321"/>
              <a:ext cx="10995501" cy="697625"/>
            </a:xfrm>
            <a:prstGeom prst="rect">
              <a:avLst/>
            </a:prstGeom>
            <a:noFill/>
          </p:spPr>
          <p:txBody>
            <a:bodyPr wrap="square" rtlCol="0">
              <a:spAutoFit/>
            </a:bodyPr>
            <a:lstStyle/>
            <a:p>
              <a:r>
                <a:rPr lang="en-US" dirty="0"/>
                <a:t>Protractor is built on top of </a:t>
              </a:r>
              <a:r>
                <a:rPr lang="en-US" dirty="0" err="1"/>
                <a:t>WebDriverJS</a:t>
              </a:r>
              <a:r>
                <a:rPr lang="en-US" dirty="0"/>
                <a:t>, which uses native events and browser-specific drivers to interact with your application as a user would. </a:t>
              </a:r>
            </a:p>
          </p:txBody>
        </p:sp>
        <p:grpSp>
          <p:nvGrpSpPr>
            <p:cNvPr id="7" name="Group 6"/>
            <p:cNvGrpSpPr/>
            <p:nvPr/>
          </p:nvGrpSpPr>
          <p:grpSpPr>
            <a:xfrm>
              <a:off x="448467" y="2763085"/>
              <a:ext cx="464582" cy="464582"/>
              <a:chOff x="448467" y="2760563"/>
              <a:chExt cx="464582" cy="464582"/>
            </a:xfrm>
          </p:grpSpPr>
          <p:sp>
            <p:nvSpPr>
              <p:cNvPr id="42" name="Oval 41"/>
              <p:cNvSpPr/>
              <p:nvPr/>
            </p:nvSpPr>
            <p:spPr>
              <a:xfrm>
                <a:off x="448467" y="2760563"/>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3" name="TextBox 42"/>
              <p:cNvSpPr txBox="1"/>
              <p:nvPr/>
            </p:nvSpPr>
            <p:spPr>
              <a:xfrm>
                <a:off x="472508" y="2802034"/>
                <a:ext cx="417291" cy="406265"/>
              </a:xfrm>
              <a:prstGeom prst="rect">
                <a:avLst/>
              </a:prstGeom>
              <a:noFill/>
            </p:spPr>
            <p:txBody>
              <a:bodyPr wrap="none" tIns="27432" rtlCol="0">
                <a:spAutoFit/>
              </a:bodyPr>
              <a:lstStyle/>
              <a:p>
                <a:pPr algn="ctr"/>
                <a:r>
                  <a:rPr lang="en-US" sz="1500" b="1" dirty="0">
                    <a:solidFill>
                      <a:schemeClr val="bg1"/>
                    </a:solidFill>
                    <a:latin typeface="Arial Black"/>
                    <a:cs typeface="Arial Black"/>
                  </a:rPr>
                  <a:t>3</a:t>
                </a:r>
              </a:p>
            </p:txBody>
          </p:sp>
        </p:grpSp>
      </p:grpSp>
      <p:grpSp>
        <p:nvGrpSpPr>
          <p:cNvPr id="11" name="Group 10"/>
          <p:cNvGrpSpPr/>
          <p:nvPr/>
        </p:nvGrpSpPr>
        <p:grpSpPr>
          <a:xfrm>
            <a:off x="182880" y="2347044"/>
            <a:ext cx="5455763" cy="348437"/>
            <a:chOff x="448467" y="3451955"/>
            <a:chExt cx="7274350" cy="464582"/>
          </a:xfrm>
        </p:grpSpPr>
        <p:sp>
          <p:nvSpPr>
            <p:cNvPr id="19" name="TextBox 18"/>
            <p:cNvSpPr txBox="1"/>
            <p:nvPr/>
          </p:nvSpPr>
          <p:spPr>
            <a:xfrm>
              <a:off x="991818" y="3484191"/>
              <a:ext cx="6730999" cy="410369"/>
            </a:xfrm>
            <a:prstGeom prst="rect">
              <a:avLst/>
            </a:prstGeom>
            <a:noFill/>
          </p:spPr>
          <p:txBody>
            <a:bodyPr wrap="square" rtlCol="0">
              <a:spAutoFit/>
            </a:bodyPr>
            <a:lstStyle/>
            <a:p>
              <a:r>
                <a:rPr lang="en-US" dirty="0"/>
                <a:t>It also supports non-angular APP.</a:t>
              </a:r>
              <a:endParaRPr lang="en-US" sz="1600" dirty="0"/>
            </a:p>
          </p:txBody>
        </p:sp>
        <p:grpSp>
          <p:nvGrpSpPr>
            <p:cNvPr id="8" name="Group 7"/>
            <p:cNvGrpSpPr/>
            <p:nvPr/>
          </p:nvGrpSpPr>
          <p:grpSpPr>
            <a:xfrm>
              <a:off x="448467" y="3451955"/>
              <a:ext cx="464582" cy="464582"/>
              <a:chOff x="448467" y="3449275"/>
              <a:chExt cx="464582" cy="464582"/>
            </a:xfrm>
          </p:grpSpPr>
          <p:sp>
            <p:nvSpPr>
              <p:cNvPr id="44" name="Oval 43"/>
              <p:cNvSpPr/>
              <p:nvPr/>
            </p:nvSpPr>
            <p:spPr>
              <a:xfrm>
                <a:off x="448467" y="3449275"/>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TextBox 44"/>
              <p:cNvSpPr txBox="1"/>
              <p:nvPr/>
            </p:nvSpPr>
            <p:spPr>
              <a:xfrm>
                <a:off x="472510" y="3490746"/>
                <a:ext cx="417291" cy="406265"/>
              </a:xfrm>
              <a:prstGeom prst="rect">
                <a:avLst/>
              </a:prstGeom>
              <a:noFill/>
            </p:spPr>
            <p:txBody>
              <a:bodyPr wrap="none" tIns="27432" rtlCol="0">
                <a:spAutoFit/>
              </a:bodyPr>
              <a:lstStyle/>
              <a:p>
                <a:pPr algn="ctr"/>
                <a:r>
                  <a:rPr lang="en-US" sz="1500" dirty="0">
                    <a:solidFill>
                      <a:schemeClr val="bg1"/>
                    </a:solidFill>
                    <a:latin typeface="Arial Black"/>
                    <a:cs typeface="Arial Black"/>
                  </a:rPr>
                  <a:t>4</a:t>
                </a:r>
              </a:p>
            </p:txBody>
          </p:sp>
        </p:grpSp>
      </p:grpSp>
      <p:grpSp>
        <p:nvGrpSpPr>
          <p:cNvPr id="12" name="Group 11"/>
          <p:cNvGrpSpPr/>
          <p:nvPr/>
        </p:nvGrpSpPr>
        <p:grpSpPr>
          <a:xfrm>
            <a:off x="182880" y="2830188"/>
            <a:ext cx="8654139" cy="348436"/>
            <a:chOff x="448467" y="4140826"/>
            <a:chExt cx="11538851" cy="464582"/>
          </a:xfrm>
        </p:grpSpPr>
        <p:sp>
          <p:nvSpPr>
            <p:cNvPr id="29" name="TextBox 28"/>
            <p:cNvSpPr txBox="1"/>
            <p:nvPr/>
          </p:nvSpPr>
          <p:spPr>
            <a:xfrm>
              <a:off x="991818" y="4173062"/>
              <a:ext cx="10995500" cy="410370"/>
            </a:xfrm>
            <a:prstGeom prst="rect">
              <a:avLst/>
            </a:prstGeom>
            <a:noFill/>
          </p:spPr>
          <p:txBody>
            <a:bodyPr wrap="square" rtlCol="0">
              <a:spAutoFit/>
            </a:bodyPr>
            <a:lstStyle/>
            <a:p>
              <a:pPr>
                <a:buClr>
                  <a:schemeClr val="bg1"/>
                </a:buClr>
                <a:buSzPct val="140000"/>
              </a:pPr>
              <a:r>
                <a:rPr lang="en-US" dirty="0"/>
                <a:t>With protractor, you can write e2e tests with JavaScript, the language you write with Angular app.</a:t>
              </a:r>
              <a:endParaRPr lang="en-US" sz="1500" dirty="0">
                <a:solidFill>
                  <a:srgbClr val="444444"/>
                </a:solidFill>
                <a:latin typeface="Trebuchet MS"/>
                <a:cs typeface="Trebuchet MS"/>
              </a:endParaRPr>
            </a:p>
          </p:txBody>
        </p:sp>
        <p:grpSp>
          <p:nvGrpSpPr>
            <p:cNvPr id="9" name="Group 8"/>
            <p:cNvGrpSpPr/>
            <p:nvPr/>
          </p:nvGrpSpPr>
          <p:grpSpPr>
            <a:xfrm>
              <a:off x="448467" y="4140826"/>
              <a:ext cx="464582" cy="464582"/>
              <a:chOff x="448467" y="4140826"/>
              <a:chExt cx="464582" cy="464582"/>
            </a:xfrm>
          </p:grpSpPr>
          <p:sp>
            <p:nvSpPr>
              <p:cNvPr id="46" name="Oval 45"/>
              <p:cNvSpPr/>
              <p:nvPr/>
            </p:nvSpPr>
            <p:spPr>
              <a:xfrm>
                <a:off x="448467" y="4140826"/>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7" name="TextBox 46"/>
              <p:cNvSpPr txBox="1"/>
              <p:nvPr/>
            </p:nvSpPr>
            <p:spPr>
              <a:xfrm>
                <a:off x="472508" y="4182297"/>
                <a:ext cx="417291" cy="406265"/>
              </a:xfrm>
              <a:prstGeom prst="rect">
                <a:avLst/>
              </a:prstGeom>
              <a:noFill/>
            </p:spPr>
            <p:txBody>
              <a:bodyPr wrap="none" tIns="27432" rtlCol="0">
                <a:spAutoFit/>
              </a:bodyPr>
              <a:lstStyle/>
              <a:p>
                <a:pPr algn="ctr"/>
                <a:r>
                  <a:rPr lang="en-US" sz="1500" dirty="0">
                    <a:solidFill>
                      <a:schemeClr val="bg1"/>
                    </a:solidFill>
                    <a:latin typeface="Arial Black"/>
                    <a:cs typeface="Arial Black"/>
                  </a:rPr>
                  <a:t>5</a:t>
                </a:r>
              </a:p>
            </p:txBody>
          </p:sp>
        </p:grpSp>
      </p:grpSp>
      <p:grpSp>
        <p:nvGrpSpPr>
          <p:cNvPr id="28" name="Group 27"/>
          <p:cNvGrpSpPr/>
          <p:nvPr/>
        </p:nvGrpSpPr>
        <p:grpSpPr>
          <a:xfrm>
            <a:off x="182880" y="3267911"/>
            <a:ext cx="8786219" cy="547395"/>
            <a:chOff x="448467" y="4140826"/>
            <a:chExt cx="11213731" cy="729859"/>
          </a:xfrm>
        </p:grpSpPr>
        <p:sp>
          <p:nvSpPr>
            <p:cNvPr id="30" name="TextBox 29"/>
            <p:cNvSpPr txBox="1"/>
            <p:nvPr/>
          </p:nvSpPr>
          <p:spPr>
            <a:xfrm>
              <a:off x="991818" y="4173059"/>
              <a:ext cx="10670380" cy="697626"/>
            </a:xfrm>
            <a:prstGeom prst="rect">
              <a:avLst/>
            </a:prstGeom>
            <a:noFill/>
          </p:spPr>
          <p:txBody>
            <a:bodyPr wrap="square" rtlCol="0">
              <a:spAutoFit/>
            </a:bodyPr>
            <a:lstStyle/>
            <a:p>
              <a:pPr>
                <a:buClr>
                  <a:schemeClr val="bg1"/>
                </a:buClr>
                <a:buSzPct val="140000"/>
              </a:pPr>
              <a:r>
                <a:rPr lang="en-US" dirty="0"/>
                <a:t>Protractor works in conjunction with Selenium to provide an automated test infrastructure that can simulate a user’s interaction with an Angular application running in a browser or mobile device. </a:t>
              </a:r>
            </a:p>
          </p:txBody>
        </p:sp>
        <p:grpSp>
          <p:nvGrpSpPr>
            <p:cNvPr id="31" name="Group 30"/>
            <p:cNvGrpSpPr/>
            <p:nvPr/>
          </p:nvGrpSpPr>
          <p:grpSpPr>
            <a:xfrm>
              <a:off x="448467" y="4140826"/>
              <a:ext cx="464582" cy="464582"/>
              <a:chOff x="448467" y="4140826"/>
              <a:chExt cx="464582" cy="464582"/>
            </a:xfrm>
          </p:grpSpPr>
          <p:sp>
            <p:nvSpPr>
              <p:cNvPr id="32" name="Oval 31"/>
              <p:cNvSpPr/>
              <p:nvPr/>
            </p:nvSpPr>
            <p:spPr>
              <a:xfrm>
                <a:off x="448467" y="4140826"/>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3" name="TextBox 32"/>
              <p:cNvSpPr txBox="1"/>
              <p:nvPr/>
            </p:nvSpPr>
            <p:spPr>
              <a:xfrm>
                <a:off x="472508" y="4182297"/>
                <a:ext cx="417291" cy="406265"/>
              </a:xfrm>
              <a:prstGeom prst="rect">
                <a:avLst/>
              </a:prstGeom>
              <a:noFill/>
            </p:spPr>
            <p:txBody>
              <a:bodyPr wrap="none" tIns="27432" rtlCol="0">
                <a:spAutoFit/>
              </a:bodyPr>
              <a:lstStyle/>
              <a:p>
                <a:pPr algn="ctr"/>
                <a:r>
                  <a:rPr lang="en-US" sz="1500" dirty="0">
                    <a:solidFill>
                      <a:schemeClr val="bg1"/>
                    </a:solidFill>
                    <a:latin typeface="Arial Black"/>
                    <a:cs typeface="Arial Black"/>
                  </a:rPr>
                  <a:t>6</a:t>
                </a:r>
              </a:p>
            </p:txBody>
          </p:sp>
        </p:grpSp>
      </p:grpSp>
      <p:grpSp>
        <p:nvGrpSpPr>
          <p:cNvPr id="34" name="Group 33"/>
          <p:cNvGrpSpPr/>
          <p:nvPr/>
        </p:nvGrpSpPr>
        <p:grpSpPr>
          <a:xfrm>
            <a:off x="182880" y="3867517"/>
            <a:ext cx="8654139" cy="348437"/>
            <a:chOff x="448467" y="2074215"/>
            <a:chExt cx="11538851" cy="464582"/>
          </a:xfrm>
        </p:grpSpPr>
        <p:sp>
          <p:nvSpPr>
            <p:cNvPr id="35" name="TextBox 34"/>
            <p:cNvSpPr txBox="1"/>
            <p:nvPr/>
          </p:nvSpPr>
          <p:spPr>
            <a:xfrm>
              <a:off x="991818" y="2106451"/>
              <a:ext cx="10995500" cy="410369"/>
            </a:xfrm>
            <a:prstGeom prst="rect">
              <a:avLst/>
            </a:prstGeom>
            <a:noFill/>
          </p:spPr>
          <p:txBody>
            <a:bodyPr wrap="square" rtlCol="0">
              <a:spAutoFit/>
            </a:bodyPr>
            <a:lstStyle/>
            <a:p>
              <a:r>
                <a:rPr lang="en-US" dirty="0"/>
                <a:t>It has Angular-specific features.</a:t>
              </a:r>
            </a:p>
          </p:txBody>
        </p:sp>
        <p:grpSp>
          <p:nvGrpSpPr>
            <p:cNvPr id="36" name="Group 35"/>
            <p:cNvGrpSpPr/>
            <p:nvPr/>
          </p:nvGrpSpPr>
          <p:grpSpPr>
            <a:xfrm>
              <a:off x="448467" y="2074215"/>
              <a:ext cx="464582" cy="464582"/>
              <a:chOff x="448467" y="2071851"/>
              <a:chExt cx="464582" cy="464582"/>
            </a:xfrm>
          </p:grpSpPr>
          <p:sp>
            <p:nvSpPr>
              <p:cNvPr id="37" name="Oval 36"/>
              <p:cNvSpPr/>
              <p:nvPr/>
            </p:nvSpPr>
            <p:spPr>
              <a:xfrm>
                <a:off x="448467" y="2071851"/>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TextBox 47"/>
              <p:cNvSpPr txBox="1"/>
              <p:nvPr/>
            </p:nvSpPr>
            <p:spPr>
              <a:xfrm>
                <a:off x="472509" y="2113320"/>
                <a:ext cx="417292" cy="406265"/>
              </a:xfrm>
              <a:prstGeom prst="rect">
                <a:avLst/>
              </a:prstGeom>
              <a:noFill/>
            </p:spPr>
            <p:txBody>
              <a:bodyPr wrap="none" tIns="27432" rtlCol="0">
                <a:spAutoFit/>
              </a:bodyPr>
              <a:lstStyle/>
              <a:p>
                <a:pPr algn="ctr"/>
                <a:r>
                  <a:rPr lang="en-US" sz="1500" dirty="0">
                    <a:solidFill>
                      <a:schemeClr val="bg1"/>
                    </a:solidFill>
                    <a:latin typeface="Arial Black"/>
                    <a:cs typeface="Arial Black"/>
                  </a:rPr>
                  <a:t>7</a:t>
                </a:r>
              </a:p>
            </p:txBody>
          </p:sp>
        </p:grpSp>
      </p:grpSp>
      <p:grpSp>
        <p:nvGrpSpPr>
          <p:cNvPr id="49" name="Group 48"/>
          <p:cNvGrpSpPr/>
          <p:nvPr/>
        </p:nvGrpSpPr>
        <p:grpSpPr>
          <a:xfrm>
            <a:off x="182880" y="4292342"/>
            <a:ext cx="8786219" cy="547396"/>
            <a:chOff x="448467" y="2763085"/>
            <a:chExt cx="11538852" cy="729861"/>
          </a:xfrm>
        </p:grpSpPr>
        <p:sp>
          <p:nvSpPr>
            <p:cNvPr id="50" name="TextBox 49"/>
            <p:cNvSpPr txBox="1"/>
            <p:nvPr/>
          </p:nvSpPr>
          <p:spPr>
            <a:xfrm>
              <a:off x="991818" y="2795320"/>
              <a:ext cx="10995501" cy="697626"/>
            </a:xfrm>
            <a:prstGeom prst="rect">
              <a:avLst/>
            </a:prstGeom>
            <a:noFill/>
          </p:spPr>
          <p:txBody>
            <a:bodyPr wrap="square" rtlCol="0">
              <a:spAutoFit/>
            </a:bodyPr>
            <a:lstStyle/>
            <a:p>
              <a:r>
                <a:rPr lang="en-US" dirty="0"/>
                <a:t>It's element finders wait for </a:t>
              </a:r>
              <a:r>
                <a:rPr lang="en-US" dirty="0" err="1"/>
                <a:t>Angular's</a:t>
              </a:r>
              <a:r>
                <a:rPr lang="en-US" dirty="0"/>
                <a:t> $digest loop and $http to finish. So you'll have less chance to struggle with sleep and timing issues.</a:t>
              </a:r>
            </a:p>
          </p:txBody>
        </p:sp>
        <p:grpSp>
          <p:nvGrpSpPr>
            <p:cNvPr id="51" name="Group 50"/>
            <p:cNvGrpSpPr/>
            <p:nvPr/>
          </p:nvGrpSpPr>
          <p:grpSpPr>
            <a:xfrm>
              <a:off x="448467" y="2763085"/>
              <a:ext cx="464582" cy="464582"/>
              <a:chOff x="448467" y="2760563"/>
              <a:chExt cx="464582" cy="464582"/>
            </a:xfrm>
          </p:grpSpPr>
          <p:sp>
            <p:nvSpPr>
              <p:cNvPr id="52" name="Oval 51"/>
              <p:cNvSpPr/>
              <p:nvPr/>
            </p:nvSpPr>
            <p:spPr>
              <a:xfrm>
                <a:off x="448467" y="2760563"/>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3" name="TextBox 52"/>
              <p:cNvSpPr txBox="1"/>
              <p:nvPr/>
            </p:nvSpPr>
            <p:spPr>
              <a:xfrm>
                <a:off x="472550" y="2802034"/>
                <a:ext cx="417209" cy="406265"/>
              </a:xfrm>
              <a:prstGeom prst="rect">
                <a:avLst/>
              </a:prstGeom>
              <a:noFill/>
            </p:spPr>
            <p:txBody>
              <a:bodyPr wrap="none" tIns="27432" rtlCol="0">
                <a:spAutoFit/>
              </a:bodyPr>
              <a:lstStyle/>
              <a:p>
                <a:pPr algn="ctr"/>
                <a:r>
                  <a:rPr lang="en-US" sz="1500" b="1" dirty="0">
                    <a:solidFill>
                      <a:schemeClr val="bg1"/>
                    </a:solidFill>
                    <a:latin typeface="Arial Black"/>
                    <a:cs typeface="Arial Black"/>
                  </a:rPr>
                  <a:t>8</a:t>
                </a:r>
              </a:p>
            </p:txBody>
          </p:sp>
        </p:grpSp>
      </p:grpSp>
    </p:spTree>
    <p:extLst>
      <p:ext uri="{BB962C8B-B14F-4D97-AF65-F5344CB8AC3E}">
        <p14:creationId xmlns:p14="http://schemas.microsoft.com/office/powerpoint/2010/main" val="3473190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dirty="0"/>
              <a:t>BUILT IN OPTIONS</a:t>
            </a:r>
          </a:p>
        </p:txBody>
      </p:sp>
      <p:sp>
        <p:nvSpPr>
          <p:cNvPr id="15" name="Rectangle 14"/>
          <p:cNvSpPr/>
          <p:nvPr/>
        </p:nvSpPr>
        <p:spPr>
          <a:xfrm>
            <a:off x="4452416" y="2417862"/>
            <a:ext cx="239168" cy="307777"/>
          </a:xfrm>
          <a:prstGeom prst="rect">
            <a:avLst/>
          </a:prstGeom>
        </p:spPr>
        <p:txBody>
          <a:bodyPr wrap="none">
            <a:spAutoFit/>
          </a:bodyPr>
          <a:lstStyle/>
          <a:p>
            <a:r>
              <a:rPr lang="en-US" dirty="0"/>
              <a:t> </a:t>
            </a:r>
          </a:p>
        </p:txBody>
      </p:sp>
      <p:grpSp>
        <p:nvGrpSpPr>
          <p:cNvPr id="36" name="Group 35"/>
          <p:cNvGrpSpPr/>
          <p:nvPr/>
        </p:nvGrpSpPr>
        <p:grpSpPr>
          <a:xfrm>
            <a:off x="357781" y="1124733"/>
            <a:ext cx="6081119" cy="348437"/>
            <a:chOff x="448467" y="1385345"/>
            <a:chExt cx="8108158" cy="464582"/>
          </a:xfrm>
        </p:grpSpPr>
        <p:sp>
          <p:nvSpPr>
            <p:cNvPr id="37" name="TextBox 36"/>
            <p:cNvSpPr txBox="1"/>
            <p:nvPr/>
          </p:nvSpPr>
          <p:spPr>
            <a:xfrm>
              <a:off x="991818" y="1417581"/>
              <a:ext cx="7564807" cy="410369"/>
            </a:xfrm>
            <a:prstGeom prst="rect">
              <a:avLst/>
            </a:prstGeom>
            <a:noFill/>
          </p:spPr>
          <p:txBody>
            <a:bodyPr wrap="square" rtlCol="0">
              <a:spAutoFit/>
            </a:bodyPr>
            <a:lstStyle/>
            <a:p>
              <a:pPr fontAlgn="base"/>
              <a:r>
                <a:rPr lang="en-US" dirty="0"/>
                <a:t>Run test framework with CLI and configuration file</a:t>
              </a:r>
            </a:p>
          </p:txBody>
        </p:sp>
        <p:grpSp>
          <p:nvGrpSpPr>
            <p:cNvPr id="48" name="Group 47"/>
            <p:cNvGrpSpPr/>
            <p:nvPr/>
          </p:nvGrpSpPr>
          <p:grpSpPr>
            <a:xfrm>
              <a:off x="448467" y="1385345"/>
              <a:ext cx="464582" cy="464582"/>
              <a:chOff x="448467" y="1385718"/>
              <a:chExt cx="464582" cy="464582"/>
            </a:xfrm>
          </p:grpSpPr>
          <p:sp>
            <p:nvSpPr>
              <p:cNvPr id="49" name="Oval 48"/>
              <p:cNvSpPr/>
              <p:nvPr/>
            </p:nvSpPr>
            <p:spPr>
              <a:xfrm>
                <a:off x="448467" y="1385718"/>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0" name="TextBox 49"/>
              <p:cNvSpPr txBox="1"/>
              <p:nvPr/>
            </p:nvSpPr>
            <p:spPr>
              <a:xfrm>
                <a:off x="470439" y="1427189"/>
                <a:ext cx="417291" cy="406265"/>
              </a:xfrm>
              <a:prstGeom prst="rect">
                <a:avLst/>
              </a:prstGeom>
              <a:noFill/>
            </p:spPr>
            <p:txBody>
              <a:bodyPr wrap="none" tIns="27432" rtlCol="0">
                <a:spAutoFit/>
              </a:bodyPr>
              <a:lstStyle/>
              <a:p>
                <a:pPr algn="ctr"/>
                <a:r>
                  <a:rPr lang="en-US" sz="1500" b="1" dirty="0">
                    <a:solidFill>
                      <a:schemeClr val="bg1"/>
                    </a:solidFill>
                    <a:latin typeface="Arial Black"/>
                    <a:cs typeface="Arial Black"/>
                  </a:rPr>
                  <a:t>1</a:t>
                </a:r>
              </a:p>
            </p:txBody>
          </p:sp>
        </p:grpSp>
      </p:grpSp>
      <p:grpSp>
        <p:nvGrpSpPr>
          <p:cNvPr id="51" name="Group 50"/>
          <p:cNvGrpSpPr/>
          <p:nvPr/>
        </p:nvGrpSpPr>
        <p:grpSpPr>
          <a:xfrm>
            <a:off x="357781" y="1641385"/>
            <a:ext cx="7617820" cy="348437"/>
            <a:chOff x="448467" y="2074215"/>
            <a:chExt cx="10157092" cy="464582"/>
          </a:xfrm>
        </p:grpSpPr>
        <p:sp>
          <p:nvSpPr>
            <p:cNvPr id="52" name="TextBox 51"/>
            <p:cNvSpPr txBox="1"/>
            <p:nvPr/>
          </p:nvSpPr>
          <p:spPr>
            <a:xfrm>
              <a:off x="991818" y="2106451"/>
              <a:ext cx="9613741" cy="410369"/>
            </a:xfrm>
            <a:prstGeom prst="rect">
              <a:avLst/>
            </a:prstGeom>
            <a:noFill/>
          </p:spPr>
          <p:txBody>
            <a:bodyPr wrap="square" rtlCol="0">
              <a:spAutoFit/>
            </a:bodyPr>
            <a:lstStyle/>
            <a:p>
              <a:r>
                <a:rPr lang="en-US" dirty="0"/>
                <a:t>Integration with more popular JavaScript test framework - Jasmine, Mocha, Cucumber</a:t>
              </a:r>
              <a:endParaRPr lang="en-US" sz="1600" dirty="0"/>
            </a:p>
          </p:txBody>
        </p:sp>
        <p:grpSp>
          <p:nvGrpSpPr>
            <p:cNvPr id="53" name="Group 52"/>
            <p:cNvGrpSpPr/>
            <p:nvPr/>
          </p:nvGrpSpPr>
          <p:grpSpPr>
            <a:xfrm>
              <a:off x="448467" y="2074215"/>
              <a:ext cx="464582" cy="464582"/>
              <a:chOff x="448467" y="2071851"/>
              <a:chExt cx="464582" cy="464582"/>
            </a:xfrm>
          </p:grpSpPr>
          <p:sp>
            <p:nvSpPr>
              <p:cNvPr id="54" name="Oval 53"/>
              <p:cNvSpPr/>
              <p:nvPr/>
            </p:nvSpPr>
            <p:spPr>
              <a:xfrm>
                <a:off x="448467" y="2071851"/>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TextBox 54"/>
              <p:cNvSpPr txBox="1"/>
              <p:nvPr/>
            </p:nvSpPr>
            <p:spPr>
              <a:xfrm>
                <a:off x="472508" y="2113322"/>
                <a:ext cx="417291" cy="406265"/>
              </a:xfrm>
              <a:prstGeom prst="rect">
                <a:avLst/>
              </a:prstGeom>
              <a:noFill/>
            </p:spPr>
            <p:txBody>
              <a:bodyPr wrap="none" tIns="27432" rtlCol="0">
                <a:spAutoFit/>
              </a:bodyPr>
              <a:lstStyle/>
              <a:p>
                <a:pPr algn="ctr"/>
                <a:r>
                  <a:rPr lang="en-US" sz="1500" dirty="0">
                    <a:solidFill>
                      <a:schemeClr val="bg1"/>
                    </a:solidFill>
                    <a:latin typeface="Arial Black"/>
                    <a:cs typeface="Arial Black"/>
                  </a:rPr>
                  <a:t>2</a:t>
                </a:r>
              </a:p>
            </p:txBody>
          </p:sp>
        </p:grpSp>
      </p:grpSp>
      <p:grpSp>
        <p:nvGrpSpPr>
          <p:cNvPr id="56" name="Group 55"/>
          <p:cNvGrpSpPr/>
          <p:nvPr/>
        </p:nvGrpSpPr>
        <p:grpSpPr>
          <a:xfrm>
            <a:off x="357781" y="2158040"/>
            <a:ext cx="6195419" cy="348437"/>
            <a:chOff x="448467" y="2763085"/>
            <a:chExt cx="8260558" cy="464582"/>
          </a:xfrm>
        </p:grpSpPr>
        <p:sp>
          <p:nvSpPr>
            <p:cNvPr id="57" name="TextBox 56"/>
            <p:cNvSpPr txBox="1"/>
            <p:nvPr/>
          </p:nvSpPr>
          <p:spPr>
            <a:xfrm>
              <a:off x="991818" y="2795321"/>
              <a:ext cx="7717207" cy="410368"/>
            </a:xfrm>
            <a:prstGeom prst="rect">
              <a:avLst/>
            </a:prstGeom>
            <a:noFill/>
          </p:spPr>
          <p:txBody>
            <a:bodyPr wrap="square" rtlCol="0">
              <a:spAutoFit/>
            </a:bodyPr>
            <a:lstStyle/>
            <a:p>
              <a:pPr>
                <a:buClr>
                  <a:schemeClr val="bg1"/>
                </a:buClr>
                <a:buSzPct val="140000"/>
              </a:pPr>
              <a:r>
                <a:rPr lang="en-US" dirty="0"/>
                <a:t>Maintains a queue of pending promises to keep execution organized</a:t>
              </a:r>
              <a:endParaRPr lang="en-US" sz="1500" dirty="0">
                <a:solidFill>
                  <a:srgbClr val="444444"/>
                </a:solidFill>
                <a:latin typeface="Trebuchet MS"/>
                <a:cs typeface="Trebuchet MS"/>
              </a:endParaRPr>
            </a:p>
          </p:txBody>
        </p:sp>
        <p:grpSp>
          <p:nvGrpSpPr>
            <p:cNvPr id="58" name="Group 57"/>
            <p:cNvGrpSpPr/>
            <p:nvPr/>
          </p:nvGrpSpPr>
          <p:grpSpPr>
            <a:xfrm>
              <a:off x="448467" y="2763085"/>
              <a:ext cx="464582" cy="464582"/>
              <a:chOff x="448467" y="2760563"/>
              <a:chExt cx="464582" cy="464582"/>
            </a:xfrm>
          </p:grpSpPr>
          <p:sp>
            <p:nvSpPr>
              <p:cNvPr id="59" name="Oval 58"/>
              <p:cNvSpPr/>
              <p:nvPr/>
            </p:nvSpPr>
            <p:spPr>
              <a:xfrm>
                <a:off x="448467" y="2760563"/>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0" name="TextBox 59"/>
              <p:cNvSpPr txBox="1"/>
              <p:nvPr/>
            </p:nvSpPr>
            <p:spPr>
              <a:xfrm>
                <a:off x="472508" y="2802034"/>
                <a:ext cx="417291" cy="406265"/>
              </a:xfrm>
              <a:prstGeom prst="rect">
                <a:avLst/>
              </a:prstGeom>
              <a:noFill/>
            </p:spPr>
            <p:txBody>
              <a:bodyPr wrap="none" tIns="27432" rtlCol="0">
                <a:spAutoFit/>
              </a:bodyPr>
              <a:lstStyle/>
              <a:p>
                <a:pPr algn="ctr"/>
                <a:r>
                  <a:rPr lang="en-US" sz="1500" b="1" dirty="0">
                    <a:solidFill>
                      <a:schemeClr val="bg1"/>
                    </a:solidFill>
                    <a:latin typeface="Arial Black"/>
                    <a:cs typeface="Arial Black"/>
                  </a:rPr>
                  <a:t>3</a:t>
                </a:r>
              </a:p>
            </p:txBody>
          </p:sp>
        </p:grpSp>
      </p:grpSp>
      <p:grpSp>
        <p:nvGrpSpPr>
          <p:cNvPr id="61" name="Group 60"/>
          <p:cNvGrpSpPr/>
          <p:nvPr/>
        </p:nvGrpSpPr>
        <p:grpSpPr>
          <a:xfrm>
            <a:off x="357781" y="2674691"/>
            <a:ext cx="5455763" cy="348437"/>
            <a:chOff x="448467" y="3451955"/>
            <a:chExt cx="7274350" cy="464582"/>
          </a:xfrm>
        </p:grpSpPr>
        <p:sp>
          <p:nvSpPr>
            <p:cNvPr id="62" name="TextBox 61"/>
            <p:cNvSpPr txBox="1"/>
            <p:nvPr/>
          </p:nvSpPr>
          <p:spPr>
            <a:xfrm>
              <a:off x="991818" y="3484188"/>
              <a:ext cx="6730999" cy="410369"/>
            </a:xfrm>
            <a:prstGeom prst="rect">
              <a:avLst/>
            </a:prstGeom>
            <a:noFill/>
          </p:spPr>
          <p:txBody>
            <a:bodyPr wrap="square" rtlCol="0">
              <a:spAutoFit/>
            </a:bodyPr>
            <a:lstStyle/>
            <a:p>
              <a:pPr fontAlgn="base"/>
              <a:r>
                <a:rPr lang="en-US" dirty="0"/>
                <a:t>Provides </a:t>
              </a:r>
              <a:r>
                <a:rPr lang="en-US" dirty="0" err="1"/>
                <a:t>Api</a:t>
              </a:r>
              <a:r>
                <a:rPr lang="en-US" dirty="0"/>
                <a:t> to locate and perform actions on DOM elements</a:t>
              </a:r>
            </a:p>
          </p:txBody>
        </p:sp>
        <p:grpSp>
          <p:nvGrpSpPr>
            <p:cNvPr id="63" name="Group 62"/>
            <p:cNvGrpSpPr/>
            <p:nvPr/>
          </p:nvGrpSpPr>
          <p:grpSpPr>
            <a:xfrm>
              <a:off x="448467" y="3451955"/>
              <a:ext cx="464582" cy="464582"/>
              <a:chOff x="448467" y="3449275"/>
              <a:chExt cx="464582" cy="464582"/>
            </a:xfrm>
          </p:grpSpPr>
          <p:sp>
            <p:nvSpPr>
              <p:cNvPr id="64" name="Oval 63"/>
              <p:cNvSpPr/>
              <p:nvPr/>
            </p:nvSpPr>
            <p:spPr>
              <a:xfrm>
                <a:off x="448467" y="3449275"/>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TextBox 64"/>
              <p:cNvSpPr txBox="1"/>
              <p:nvPr/>
            </p:nvSpPr>
            <p:spPr>
              <a:xfrm>
                <a:off x="472510" y="3490746"/>
                <a:ext cx="417291" cy="406265"/>
              </a:xfrm>
              <a:prstGeom prst="rect">
                <a:avLst/>
              </a:prstGeom>
              <a:noFill/>
            </p:spPr>
            <p:txBody>
              <a:bodyPr wrap="none" tIns="27432" rtlCol="0">
                <a:spAutoFit/>
              </a:bodyPr>
              <a:lstStyle/>
              <a:p>
                <a:pPr algn="ctr"/>
                <a:r>
                  <a:rPr lang="en-US" sz="1500" dirty="0">
                    <a:solidFill>
                      <a:schemeClr val="bg1"/>
                    </a:solidFill>
                    <a:latin typeface="Arial Black"/>
                    <a:cs typeface="Arial Black"/>
                  </a:rPr>
                  <a:t>4</a:t>
                </a:r>
              </a:p>
            </p:txBody>
          </p:sp>
        </p:grpSp>
      </p:grpSp>
      <p:grpSp>
        <p:nvGrpSpPr>
          <p:cNvPr id="66" name="Group 65"/>
          <p:cNvGrpSpPr/>
          <p:nvPr/>
        </p:nvGrpSpPr>
        <p:grpSpPr>
          <a:xfrm>
            <a:off x="357781" y="3191344"/>
            <a:ext cx="5455763" cy="348437"/>
            <a:chOff x="448467" y="4140826"/>
            <a:chExt cx="7274350" cy="464582"/>
          </a:xfrm>
        </p:grpSpPr>
        <p:sp>
          <p:nvSpPr>
            <p:cNvPr id="67" name="TextBox 66"/>
            <p:cNvSpPr txBox="1"/>
            <p:nvPr/>
          </p:nvSpPr>
          <p:spPr>
            <a:xfrm>
              <a:off x="991818" y="4173062"/>
              <a:ext cx="6730999" cy="410369"/>
            </a:xfrm>
            <a:prstGeom prst="rect">
              <a:avLst/>
            </a:prstGeom>
            <a:noFill/>
          </p:spPr>
          <p:txBody>
            <a:bodyPr wrap="square" rtlCol="0">
              <a:spAutoFit/>
            </a:bodyPr>
            <a:lstStyle/>
            <a:p>
              <a:pPr>
                <a:buClr>
                  <a:schemeClr val="bg1"/>
                </a:buClr>
                <a:buSzPct val="140000"/>
              </a:pPr>
              <a:r>
                <a:rPr lang="en-US" dirty="0"/>
                <a:t>Provides synchronization with Angular application</a:t>
              </a:r>
              <a:endParaRPr lang="en-US" sz="1500" dirty="0">
                <a:solidFill>
                  <a:srgbClr val="444444"/>
                </a:solidFill>
                <a:latin typeface="Trebuchet MS"/>
                <a:cs typeface="Trebuchet MS"/>
              </a:endParaRPr>
            </a:p>
          </p:txBody>
        </p:sp>
        <p:grpSp>
          <p:nvGrpSpPr>
            <p:cNvPr id="68" name="Group 67"/>
            <p:cNvGrpSpPr/>
            <p:nvPr/>
          </p:nvGrpSpPr>
          <p:grpSpPr>
            <a:xfrm>
              <a:off x="448467" y="4140826"/>
              <a:ext cx="464582" cy="464582"/>
              <a:chOff x="448467" y="4140826"/>
              <a:chExt cx="464582" cy="464582"/>
            </a:xfrm>
          </p:grpSpPr>
          <p:sp>
            <p:nvSpPr>
              <p:cNvPr id="69" name="Oval 68"/>
              <p:cNvSpPr/>
              <p:nvPr/>
            </p:nvSpPr>
            <p:spPr>
              <a:xfrm>
                <a:off x="448467" y="4140826"/>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0" name="TextBox 69"/>
              <p:cNvSpPr txBox="1"/>
              <p:nvPr/>
            </p:nvSpPr>
            <p:spPr>
              <a:xfrm>
                <a:off x="472508" y="4182297"/>
                <a:ext cx="417291" cy="406265"/>
              </a:xfrm>
              <a:prstGeom prst="rect">
                <a:avLst/>
              </a:prstGeom>
              <a:noFill/>
            </p:spPr>
            <p:txBody>
              <a:bodyPr wrap="none" tIns="27432" rtlCol="0">
                <a:spAutoFit/>
              </a:bodyPr>
              <a:lstStyle/>
              <a:p>
                <a:pPr algn="ctr"/>
                <a:r>
                  <a:rPr lang="en-US" sz="1500" dirty="0">
                    <a:solidFill>
                      <a:schemeClr val="bg1"/>
                    </a:solidFill>
                    <a:latin typeface="Arial Black"/>
                    <a:cs typeface="Arial Black"/>
                  </a:rPr>
                  <a:t>5</a:t>
                </a:r>
              </a:p>
            </p:txBody>
          </p:sp>
        </p:grpSp>
      </p:grpSp>
    </p:spTree>
    <p:extLst>
      <p:ext uri="{BB962C8B-B14F-4D97-AF65-F5344CB8AC3E}">
        <p14:creationId xmlns:p14="http://schemas.microsoft.com/office/powerpoint/2010/main" val="2039228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r>
              <a:rPr lang="en-US" dirty="0"/>
              <a:t>SYNCHRONIZATION WITH ANGULAR</a:t>
            </a: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sp>
        <p:nvSpPr>
          <p:cNvPr id="4" name="Rectangle 3"/>
          <p:cNvSpPr/>
          <p:nvPr/>
        </p:nvSpPr>
        <p:spPr>
          <a:xfrm>
            <a:off x="226911" y="1621168"/>
            <a:ext cx="5807181" cy="3098284"/>
          </a:xfrm>
          <a:prstGeom prst="rect">
            <a:avLst/>
          </a:prstGeom>
        </p:spPr>
        <p:txBody>
          <a:bodyPr wrap="square">
            <a:spAutoFit/>
          </a:bodyPr>
          <a:lstStyle/>
          <a:p>
            <a:r>
              <a:rPr lang="en-US" b="1" dirty="0">
                <a:solidFill>
                  <a:schemeClr val="accent3"/>
                </a:solidFill>
                <a:latin typeface="+mj-lt"/>
              </a:rPr>
              <a:t>Waiting for Page to Load </a:t>
            </a:r>
            <a:r>
              <a:rPr lang="en-US" b="1" dirty="0">
                <a:solidFill>
                  <a:srgbClr val="333333"/>
                </a:solidFill>
                <a:latin typeface="+mj-lt"/>
              </a:rPr>
              <a:t>- </a:t>
            </a:r>
            <a:r>
              <a:rPr lang="en-US" dirty="0">
                <a:solidFill>
                  <a:srgbClr val="333333"/>
                </a:solidFill>
                <a:latin typeface="+mj-lt"/>
              </a:rPr>
              <a:t>When navigating to a new page using </a:t>
            </a:r>
            <a:r>
              <a:rPr lang="en-US" b="1" dirty="0" err="1">
                <a:solidFill>
                  <a:srgbClr val="333333"/>
                </a:solidFill>
                <a:latin typeface="+mj-lt"/>
              </a:rPr>
              <a:t>browser.get</a:t>
            </a:r>
            <a:r>
              <a:rPr lang="en-US" dirty="0">
                <a:solidFill>
                  <a:srgbClr val="333333"/>
                </a:solidFill>
                <a:latin typeface="+mj-lt"/>
              </a:rPr>
              <a:t>, Protractor waits for the page to be loaded and the new URL to appear before continuing.</a:t>
            </a:r>
            <a:r>
              <a:rPr lang="en-US" dirty="0"/>
              <a:t> </a:t>
            </a:r>
          </a:p>
          <a:p>
            <a:endParaRPr lang="en-US" dirty="0">
              <a:solidFill>
                <a:schemeClr val="tx1">
                  <a:lumMod val="50000"/>
                </a:schemeClr>
              </a:solidFill>
              <a:latin typeface="+mj-lt"/>
            </a:endParaRPr>
          </a:p>
          <a:p>
            <a:pPr marL="285750" indent="-285750">
              <a:spcAft>
                <a:spcPts val="800"/>
              </a:spcAft>
              <a:buFont typeface="Arial" panose="020B0604020202020204" pitchFamily="34" charset="0"/>
              <a:buChar char="•"/>
            </a:pPr>
            <a:r>
              <a:rPr lang="en-US" dirty="0">
                <a:latin typeface="+mj-lt"/>
              </a:rPr>
              <a:t>Looks like: an error in your test results - </a:t>
            </a:r>
            <a:r>
              <a:rPr lang="en-US" dirty="0">
                <a:solidFill>
                  <a:srgbClr val="FF0000"/>
                </a:solidFill>
                <a:latin typeface="Amiri" panose="00000500000000000000" pitchFamily="2" charset="-78"/>
                <a:ea typeface="Amiri" panose="00000500000000000000" pitchFamily="2" charset="-78"/>
                <a:cs typeface="Amiri" panose="00000500000000000000" pitchFamily="2" charset="-78"/>
              </a:rPr>
              <a:t>Error: Timed out waiting for page to load after 10000ms</a:t>
            </a:r>
          </a:p>
          <a:p>
            <a:pPr marL="285750" indent="-285750">
              <a:spcAft>
                <a:spcPts val="800"/>
              </a:spcAft>
              <a:buFont typeface="Arial" panose="020B0604020202020204" pitchFamily="34" charset="0"/>
              <a:buChar char="•"/>
            </a:pPr>
            <a:r>
              <a:rPr lang="en-US" dirty="0">
                <a:latin typeface="+mj-lt"/>
              </a:rPr>
              <a:t>Default timeout: 10 seconds</a:t>
            </a:r>
          </a:p>
          <a:p>
            <a:pPr marL="285750" indent="-285750">
              <a:spcAft>
                <a:spcPts val="800"/>
              </a:spcAft>
              <a:buFont typeface="Arial" panose="020B0604020202020204" pitchFamily="34" charset="0"/>
              <a:buChar char="•"/>
            </a:pPr>
            <a:r>
              <a:rPr lang="en-US" dirty="0">
                <a:latin typeface="+mj-lt"/>
              </a:rPr>
              <a:t>How to change: To change globally, add </a:t>
            </a:r>
            <a:r>
              <a:rPr lang="en-US" dirty="0" err="1">
                <a:latin typeface="Amiri" panose="00000500000000000000" pitchFamily="2" charset="-78"/>
                <a:ea typeface="Amiri" panose="00000500000000000000" pitchFamily="2" charset="-78"/>
                <a:cs typeface="Amiri" panose="00000500000000000000" pitchFamily="2" charset="-78"/>
              </a:rPr>
              <a:t>getPageTimeout</a:t>
            </a:r>
            <a:r>
              <a:rPr lang="en-US" dirty="0">
                <a:latin typeface="Amiri" panose="00000500000000000000" pitchFamily="2" charset="-78"/>
                <a:ea typeface="Amiri" panose="00000500000000000000" pitchFamily="2" charset="-78"/>
                <a:cs typeface="Amiri" panose="00000500000000000000" pitchFamily="2" charset="-78"/>
              </a:rPr>
              <a:t>: </a:t>
            </a:r>
            <a:r>
              <a:rPr lang="en-US" dirty="0" err="1">
                <a:latin typeface="Amiri" panose="00000500000000000000" pitchFamily="2" charset="-78"/>
                <a:ea typeface="Amiri" panose="00000500000000000000" pitchFamily="2" charset="-78"/>
                <a:cs typeface="Amiri" panose="00000500000000000000" pitchFamily="2" charset="-78"/>
              </a:rPr>
              <a:t>timeout_in_millis</a:t>
            </a:r>
            <a:r>
              <a:rPr lang="en-US" dirty="0">
                <a:latin typeface="Amiri" panose="00000500000000000000" pitchFamily="2" charset="-78"/>
                <a:ea typeface="Amiri" panose="00000500000000000000" pitchFamily="2" charset="-78"/>
                <a:cs typeface="Amiri" panose="00000500000000000000" pitchFamily="2" charset="-78"/>
              </a:rPr>
              <a:t> </a:t>
            </a:r>
            <a:r>
              <a:rPr lang="en-US" dirty="0">
                <a:latin typeface="+mj-lt"/>
              </a:rPr>
              <a:t>to your Protractor configuration file. For an individual call to get, pass an additional parameter: </a:t>
            </a:r>
            <a:r>
              <a:rPr lang="en-US" dirty="0" err="1">
                <a:latin typeface="Amiri" panose="00000500000000000000" pitchFamily="2" charset="-78"/>
                <a:ea typeface="Amiri" panose="00000500000000000000" pitchFamily="2" charset="-78"/>
                <a:cs typeface="Amiri" panose="00000500000000000000" pitchFamily="2" charset="-78"/>
              </a:rPr>
              <a:t>browser.get</a:t>
            </a:r>
            <a:r>
              <a:rPr lang="en-US" dirty="0">
                <a:latin typeface="Amiri" panose="00000500000000000000" pitchFamily="2" charset="-78"/>
                <a:ea typeface="Amiri" panose="00000500000000000000" pitchFamily="2" charset="-78"/>
                <a:cs typeface="Amiri" panose="00000500000000000000" pitchFamily="2" charset="-78"/>
              </a:rPr>
              <a:t>(address, </a:t>
            </a:r>
            <a:r>
              <a:rPr lang="en-US" dirty="0" err="1">
                <a:latin typeface="Amiri" panose="00000500000000000000" pitchFamily="2" charset="-78"/>
                <a:ea typeface="Amiri" panose="00000500000000000000" pitchFamily="2" charset="-78"/>
                <a:cs typeface="Amiri" panose="00000500000000000000" pitchFamily="2" charset="-78"/>
              </a:rPr>
              <a:t>timeout_in_millis</a:t>
            </a:r>
            <a:r>
              <a:rPr lang="en-US" dirty="0">
                <a:latin typeface="Amiri" panose="00000500000000000000" pitchFamily="2" charset="-78"/>
                <a:ea typeface="Amiri" panose="00000500000000000000" pitchFamily="2" charset="-78"/>
                <a:cs typeface="Amiri" panose="00000500000000000000" pitchFamily="2" charset="-78"/>
              </a:rPr>
              <a:t>)</a:t>
            </a:r>
            <a:br>
              <a:rPr lang="en-US" dirty="0">
                <a:latin typeface="Amiri" panose="00000500000000000000" pitchFamily="2" charset="-78"/>
                <a:ea typeface="Amiri" panose="00000500000000000000" pitchFamily="2" charset="-78"/>
                <a:cs typeface="Amiri" panose="00000500000000000000" pitchFamily="2" charset="-78"/>
              </a:rPr>
            </a:br>
            <a:br>
              <a:rPr lang="en-US" dirty="0">
                <a:latin typeface="+mj-lt"/>
              </a:rPr>
            </a:br>
            <a:endParaRPr lang="en-US" dirty="0">
              <a:latin typeface="+mj-lt"/>
            </a:endParaRPr>
          </a:p>
        </p:txBody>
      </p:sp>
      <p:sp>
        <p:nvSpPr>
          <p:cNvPr id="23" name="Rectangle 22">
            <a:extLst>
              <a:ext uri="{FF2B5EF4-FFF2-40B4-BE49-F238E27FC236}">
                <a16:creationId xmlns:a16="http://schemas.microsoft.com/office/drawing/2014/main" id="{6BDC099E-7BFF-4624-8B47-C048DB94908D}"/>
              </a:ext>
            </a:extLst>
          </p:cNvPr>
          <p:cNvSpPr/>
          <p:nvPr/>
        </p:nvSpPr>
        <p:spPr>
          <a:xfrm>
            <a:off x="283225" y="915915"/>
            <a:ext cx="8701383" cy="1384995"/>
          </a:xfrm>
          <a:prstGeom prst="rect">
            <a:avLst/>
          </a:prstGeom>
        </p:spPr>
        <p:txBody>
          <a:bodyPr wrap="square">
            <a:spAutoFit/>
          </a:bodyPr>
          <a:lstStyle/>
          <a:p>
            <a:r>
              <a:rPr lang="en-US" dirty="0"/>
              <a:t>Because WebDriver tests are asynchronous and involve many components, there are several reasons why a timeout could occur in a Protractor test.</a:t>
            </a:r>
          </a:p>
          <a:p>
            <a:br>
              <a:rPr lang="en-US" dirty="0"/>
            </a:br>
            <a:r>
              <a:rPr lang="en-US" dirty="0"/>
              <a:t> </a:t>
            </a:r>
            <a:br>
              <a:rPr lang="en-US" dirty="0">
                <a:latin typeface="+mj-lt"/>
              </a:rPr>
            </a:br>
            <a:br>
              <a:rPr lang="en-US" dirty="0">
                <a:latin typeface="+mj-lt"/>
              </a:rPr>
            </a:br>
            <a:endParaRPr lang="en-US" dirty="0">
              <a:latin typeface="+mj-lt"/>
            </a:endParaRPr>
          </a:p>
        </p:txBody>
      </p:sp>
      <p:pic>
        <p:nvPicPr>
          <p:cNvPr id="8" name="Picture 7">
            <a:extLst>
              <a:ext uri="{FF2B5EF4-FFF2-40B4-BE49-F238E27FC236}">
                <a16:creationId xmlns:a16="http://schemas.microsoft.com/office/drawing/2014/main" id="{1B1E3517-D81A-4373-8F76-BCE57EFEDC47}"/>
              </a:ext>
            </a:extLst>
          </p:cNvPr>
          <p:cNvPicPr>
            <a:picLocks noChangeAspect="1"/>
          </p:cNvPicPr>
          <p:nvPr/>
        </p:nvPicPr>
        <p:blipFill>
          <a:blip r:embed="rId3"/>
          <a:stretch>
            <a:fillRect/>
          </a:stretch>
        </p:blipFill>
        <p:spPr>
          <a:xfrm>
            <a:off x="6090407" y="1621168"/>
            <a:ext cx="2800350" cy="1638300"/>
          </a:xfrm>
          <a:prstGeom prst="rect">
            <a:avLst/>
          </a:prstGeom>
        </p:spPr>
      </p:pic>
    </p:spTree>
    <p:extLst>
      <p:ext uri="{BB962C8B-B14F-4D97-AF65-F5344CB8AC3E}">
        <p14:creationId xmlns:p14="http://schemas.microsoft.com/office/powerpoint/2010/main" val="715275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r>
              <a:rPr lang="en-US" dirty="0"/>
              <a:t>SYNCHRONIZATION WITH ANGULAR</a:t>
            </a: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sp>
        <p:nvSpPr>
          <p:cNvPr id="4" name="Rectangle 3"/>
          <p:cNvSpPr/>
          <p:nvPr/>
        </p:nvSpPr>
        <p:spPr>
          <a:xfrm>
            <a:off x="73501" y="730150"/>
            <a:ext cx="5664569" cy="4401205"/>
          </a:xfrm>
          <a:prstGeom prst="rect">
            <a:avLst/>
          </a:prstGeom>
        </p:spPr>
        <p:txBody>
          <a:bodyPr wrap="square">
            <a:spAutoFit/>
          </a:bodyPr>
          <a:lstStyle/>
          <a:p>
            <a:r>
              <a:rPr lang="en-US" b="1" dirty="0">
                <a:solidFill>
                  <a:schemeClr val="accent3"/>
                </a:solidFill>
                <a:latin typeface="+mj-lt"/>
              </a:rPr>
              <a:t>Waiting for Angular</a:t>
            </a:r>
            <a:r>
              <a:rPr lang="en-US" dirty="0">
                <a:solidFill>
                  <a:schemeClr val="accent3"/>
                </a:solidFill>
                <a:latin typeface="+mj-lt"/>
              </a:rPr>
              <a:t> </a:t>
            </a:r>
            <a:r>
              <a:rPr lang="en-US" dirty="0">
                <a:solidFill>
                  <a:srgbClr val="333333"/>
                </a:solidFill>
                <a:latin typeface="+mj-lt"/>
              </a:rPr>
              <a:t>- </a:t>
            </a:r>
            <a:r>
              <a:rPr lang="en-US" dirty="0"/>
              <a:t>Before performing any action, Protractor waits until there are no pending asynchronous tasks in your Angular application. This means that all timeouts and http requests are finished.</a:t>
            </a:r>
          </a:p>
          <a:p>
            <a:endParaRPr lang="en-US" dirty="0"/>
          </a:p>
          <a:p>
            <a:pPr marL="285750" indent="-285750">
              <a:buFont typeface="Arial" panose="020B0604020202020204" pitchFamily="34" charset="0"/>
              <a:buChar char="•"/>
            </a:pPr>
            <a:r>
              <a:rPr lang="en-US" dirty="0"/>
              <a:t>Looks like: an error in your test results - </a:t>
            </a:r>
            <a:r>
              <a:rPr lang="en-US" dirty="0">
                <a:solidFill>
                  <a:srgbClr val="FF0000"/>
                </a:solidFill>
                <a:latin typeface="Amiri" panose="00000500000000000000" pitchFamily="2" charset="-78"/>
                <a:ea typeface="Amiri" panose="00000500000000000000" pitchFamily="2" charset="-78"/>
                <a:cs typeface="Amiri" panose="00000500000000000000" pitchFamily="2" charset="-78"/>
              </a:rPr>
              <a:t>Timed out waiting for asynchronous Angular tasks to finish after 11 seconds.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Default timeout: 11 seconds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How to change: Add </a:t>
            </a:r>
            <a:r>
              <a:rPr lang="en-US" dirty="0" err="1">
                <a:latin typeface="Amiri" panose="00000500000000000000" pitchFamily="2" charset="-78"/>
                <a:ea typeface="Amiri" panose="00000500000000000000" pitchFamily="2" charset="-78"/>
                <a:cs typeface="Amiri" panose="00000500000000000000" pitchFamily="2" charset="-78"/>
              </a:rPr>
              <a:t>allScriptsTimeout</a:t>
            </a:r>
            <a:r>
              <a:rPr lang="en-US" dirty="0">
                <a:latin typeface="Amiri" panose="00000500000000000000" pitchFamily="2" charset="-78"/>
                <a:ea typeface="Amiri" panose="00000500000000000000" pitchFamily="2" charset="-78"/>
                <a:cs typeface="Amiri" panose="00000500000000000000" pitchFamily="2" charset="-78"/>
              </a:rPr>
              <a:t>: </a:t>
            </a:r>
            <a:r>
              <a:rPr lang="en-US" dirty="0" err="1">
                <a:latin typeface="Amiri" panose="00000500000000000000" pitchFamily="2" charset="-78"/>
                <a:ea typeface="Amiri" panose="00000500000000000000" pitchFamily="2" charset="-78"/>
                <a:cs typeface="Amiri" panose="00000500000000000000" pitchFamily="2" charset="-78"/>
              </a:rPr>
              <a:t>timeout_in_millis</a:t>
            </a:r>
            <a:r>
              <a:rPr lang="en-US" dirty="0">
                <a:latin typeface="Amiri" panose="00000500000000000000" pitchFamily="2" charset="-78"/>
                <a:ea typeface="Amiri" panose="00000500000000000000" pitchFamily="2" charset="-78"/>
                <a:cs typeface="Amiri" panose="00000500000000000000" pitchFamily="2" charset="-78"/>
              </a:rPr>
              <a:t> </a:t>
            </a:r>
            <a:r>
              <a:rPr lang="en-US" dirty="0"/>
              <a:t>to your Protractor configuration file.</a:t>
            </a:r>
          </a:p>
          <a:p>
            <a:endParaRPr lang="en-US" dirty="0"/>
          </a:p>
          <a:p>
            <a:r>
              <a:rPr lang="en-US" dirty="0"/>
              <a:t>You may also need to fix this problem with a change to your application.</a:t>
            </a:r>
          </a:p>
          <a:p>
            <a:endParaRPr lang="en-US" dirty="0"/>
          </a:p>
          <a:p>
            <a:br>
              <a:rPr lang="en-US" dirty="0"/>
            </a:br>
            <a:br>
              <a:rPr lang="en-US" dirty="0">
                <a:latin typeface="+mj-lt"/>
              </a:rPr>
            </a:br>
            <a:br>
              <a:rPr lang="en-US" dirty="0">
                <a:latin typeface="+mj-lt"/>
              </a:rPr>
            </a:br>
            <a:endParaRPr lang="en-US" dirty="0">
              <a:latin typeface="+mj-lt"/>
            </a:endParaRPr>
          </a:p>
        </p:txBody>
      </p:sp>
      <p:sp>
        <p:nvSpPr>
          <p:cNvPr id="24" name="Rectangle 23">
            <a:extLst>
              <a:ext uri="{FF2B5EF4-FFF2-40B4-BE49-F238E27FC236}">
                <a16:creationId xmlns:a16="http://schemas.microsoft.com/office/drawing/2014/main" id="{CA0F509E-EC02-48EF-B1C6-183258A49F80}"/>
              </a:ext>
            </a:extLst>
          </p:cNvPr>
          <p:cNvSpPr/>
          <p:nvPr/>
        </p:nvSpPr>
        <p:spPr>
          <a:xfrm>
            <a:off x="36750" y="1366363"/>
            <a:ext cx="3075566" cy="523220"/>
          </a:xfrm>
          <a:prstGeom prst="rect">
            <a:avLst/>
          </a:prstGeom>
        </p:spPr>
        <p:txBody>
          <a:bodyPr wrap="square">
            <a:spAutoFit/>
          </a:bodyPr>
          <a:lstStyle/>
          <a:p>
            <a:pPr marL="285750" indent="-285750">
              <a:buFont typeface="Arial" panose="020B0604020202020204" pitchFamily="34" charset="0"/>
              <a:buChar char="•"/>
            </a:pPr>
            <a:br>
              <a:rPr lang="en-US" dirty="0"/>
            </a:br>
            <a:endParaRPr lang="en-US" dirty="0"/>
          </a:p>
        </p:txBody>
      </p:sp>
      <p:pic>
        <p:nvPicPr>
          <p:cNvPr id="26" name="Picture 25">
            <a:extLst>
              <a:ext uri="{FF2B5EF4-FFF2-40B4-BE49-F238E27FC236}">
                <a16:creationId xmlns:a16="http://schemas.microsoft.com/office/drawing/2014/main" id="{2623512E-BD7B-4072-81F9-9370D3FDBB1A}"/>
              </a:ext>
            </a:extLst>
          </p:cNvPr>
          <p:cNvPicPr>
            <a:picLocks noChangeAspect="1"/>
          </p:cNvPicPr>
          <p:nvPr/>
        </p:nvPicPr>
        <p:blipFill>
          <a:blip r:embed="rId3"/>
          <a:stretch>
            <a:fillRect/>
          </a:stretch>
        </p:blipFill>
        <p:spPr>
          <a:xfrm>
            <a:off x="6683403" y="1300207"/>
            <a:ext cx="1990812" cy="1990812"/>
          </a:xfrm>
          <a:prstGeom prst="rect">
            <a:avLst/>
          </a:prstGeom>
        </p:spPr>
      </p:pic>
    </p:spTree>
    <p:extLst>
      <p:ext uri="{BB962C8B-B14F-4D97-AF65-F5344CB8AC3E}">
        <p14:creationId xmlns:p14="http://schemas.microsoft.com/office/powerpoint/2010/main" val="905829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r>
              <a:rPr lang="en-US" dirty="0"/>
              <a:t>SYNCHRONIZATION WITH ANGULAR</a:t>
            </a: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sp>
        <p:nvSpPr>
          <p:cNvPr id="4" name="Rectangle 3"/>
          <p:cNvSpPr/>
          <p:nvPr/>
        </p:nvSpPr>
        <p:spPr>
          <a:xfrm>
            <a:off x="81890" y="967998"/>
            <a:ext cx="8936275" cy="1169551"/>
          </a:xfrm>
          <a:prstGeom prst="rect">
            <a:avLst/>
          </a:prstGeom>
        </p:spPr>
        <p:txBody>
          <a:bodyPr wrap="square">
            <a:spAutoFit/>
          </a:bodyPr>
          <a:lstStyle/>
          <a:p>
            <a:r>
              <a:rPr lang="en-US" b="1" dirty="0">
                <a:solidFill>
                  <a:schemeClr val="accent3"/>
                </a:solidFill>
                <a:latin typeface="+mj-lt"/>
              </a:rPr>
              <a:t>Waiting for Angular on Page load</a:t>
            </a:r>
            <a:r>
              <a:rPr lang="en-US" dirty="0">
                <a:solidFill>
                  <a:schemeClr val="accent3"/>
                </a:solidFill>
                <a:latin typeface="+mj-lt"/>
              </a:rPr>
              <a:t> </a:t>
            </a:r>
            <a:r>
              <a:rPr lang="en-US" dirty="0">
                <a:solidFill>
                  <a:srgbClr val="333333"/>
                </a:solidFill>
                <a:latin typeface="+mj-lt"/>
              </a:rPr>
              <a:t>- </a:t>
            </a:r>
            <a:r>
              <a:rPr lang="en-US" dirty="0"/>
              <a:t>Protractor waits for the angular variable to be present when loading a new page.</a:t>
            </a:r>
          </a:p>
          <a:p>
            <a:endParaRPr lang="en-US" dirty="0"/>
          </a:p>
          <a:p>
            <a:br>
              <a:rPr lang="en-US" dirty="0">
                <a:latin typeface="+mj-lt"/>
              </a:rPr>
            </a:br>
            <a:endParaRPr lang="en-US" dirty="0">
              <a:latin typeface="+mj-lt"/>
            </a:endParaRPr>
          </a:p>
        </p:txBody>
      </p:sp>
      <p:pic>
        <p:nvPicPr>
          <p:cNvPr id="7" name="Picture 3" descr="Image result for DOM loading on page">
            <a:extLst>
              <a:ext uri="{FF2B5EF4-FFF2-40B4-BE49-F238E27FC236}">
                <a16:creationId xmlns:a16="http://schemas.microsoft.com/office/drawing/2014/main" id="{6B9691B5-3A32-4A60-BD7B-8A1A69B5B01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991" t="19"/>
          <a:stretch/>
        </p:blipFill>
        <p:spPr bwMode="auto">
          <a:xfrm>
            <a:off x="3545946" y="1389004"/>
            <a:ext cx="5472219" cy="294699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7FF6F726-7CA3-4BAC-944E-0F8E7D4DD4F5}"/>
              </a:ext>
            </a:extLst>
          </p:cNvPr>
          <p:cNvSpPr/>
          <p:nvPr/>
        </p:nvSpPr>
        <p:spPr>
          <a:xfrm>
            <a:off x="14481" y="1477537"/>
            <a:ext cx="3363686" cy="3323987"/>
          </a:xfrm>
          <a:prstGeom prst="rect">
            <a:avLst/>
          </a:prstGeom>
        </p:spPr>
        <p:txBody>
          <a:bodyPr wrap="square">
            <a:spAutoFit/>
          </a:bodyPr>
          <a:lstStyle/>
          <a:p>
            <a:pPr marL="285750" indent="-285750">
              <a:buFont typeface="Arial" panose="020B0604020202020204" pitchFamily="34" charset="0"/>
              <a:buChar char="•"/>
            </a:pPr>
            <a:r>
              <a:rPr lang="en-US" dirty="0"/>
              <a:t>Looks like: an error in your test results - </a:t>
            </a:r>
            <a:r>
              <a:rPr lang="en-US" dirty="0">
                <a:solidFill>
                  <a:srgbClr val="FF0000"/>
                </a:solidFill>
                <a:latin typeface="Amiri" panose="00000500000000000000" pitchFamily="2" charset="-78"/>
                <a:ea typeface="Amiri" panose="00000500000000000000" pitchFamily="2" charset="-78"/>
                <a:cs typeface="Amiri" panose="00000500000000000000" pitchFamily="2" charset="-78"/>
              </a:rPr>
              <a:t>Angular could not be found on the page: retries looking for angular exceeded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Default timeout: 10 seconds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How to change: To change globally, </a:t>
            </a:r>
            <a:r>
              <a:rPr lang="en-US" dirty="0">
                <a:latin typeface="Amiri" panose="00000500000000000000" pitchFamily="2" charset="-78"/>
                <a:ea typeface="Amiri" panose="00000500000000000000" pitchFamily="2" charset="-78"/>
                <a:cs typeface="Amiri" panose="00000500000000000000" pitchFamily="2" charset="-78"/>
              </a:rPr>
              <a:t>add </a:t>
            </a:r>
            <a:r>
              <a:rPr lang="en-US" dirty="0" err="1">
                <a:latin typeface="Amiri" panose="00000500000000000000" pitchFamily="2" charset="-78"/>
                <a:ea typeface="Amiri" panose="00000500000000000000" pitchFamily="2" charset="-78"/>
                <a:cs typeface="Amiri" panose="00000500000000000000" pitchFamily="2" charset="-78"/>
              </a:rPr>
              <a:t>getPageTimeout</a:t>
            </a:r>
            <a:r>
              <a:rPr lang="en-US" dirty="0">
                <a:latin typeface="Amiri" panose="00000500000000000000" pitchFamily="2" charset="-78"/>
                <a:ea typeface="Amiri" panose="00000500000000000000" pitchFamily="2" charset="-78"/>
                <a:cs typeface="Amiri" panose="00000500000000000000" pitchFamily="2" charset="-78"/>
              </a:rPr>
              <a:t>: </a:t>
            </a:r>
            <a:r>
              <a:rPr lang="en-US" dirty="0" err="1">
                <a:latin typeface="Amiri" panose="00000500000000000000" pitchFamily="2" charset="-78"/>
                <a:ea typeface="Amiri" panose="00000500000000000000" pitchFamily="2" charset="-78"/>
                <a:cs typeface="Amiri" panose="00000500000000000000" pitchFamily="2" charset="-78"/>
              </a:rPr>
              <a:t>timeout_in_millis</a:t>
            </a:r>
            <a:r>
              <a:rPr lang="en-US" dirty="0">
                <a:latin typeface="Amiri" panose="00000500000000000000" pitchFamily="2" charset="-78"/>
                <a:ea typeface="Amiri" panose="00000500000000000000" pitchFamily="2" charset="-78"/>
                <a:cs typeface="Amiri" panose="00000500000000000000" pitchFamily="2" charset="-78"/>
              </a:rPr>
              <a:t> </a:t>
            </a:r>
            <a:r>
              <a:rPr lang="en-US" dirty="0"/>
              <a:t>to your Protractor configuration file. For an individual call to get, pass an additional parameter</a:t>
            </a:r>
            <a:r>
              <a:rPr lang="en-US" dirty="0">
                <a:latin typeface="Amiri" panose="00000500000000000000" pitchFamily="2" charset="-78"/>
                <a:ea typeface="Amiri" panose="00000500000000000000" pitchFamily="2" charset="-78"/>
                <a:cs typeface="Amiri" panose="00000500000000000000" pitchFamily="2" charset="-78"/>
              </a:rPr>
              <a:t>: </a:t>
            </a:r>
            <a:r>
              <a:rPr lang="en-US" dirty="0" err="1">
                <a:latin typeface="Amiri" panose="00000500000000000000" pitchFamily="2" charset="-78"/>
                <a:ea typeface="Amiri" panose="00000500000000000000" pitchFamily="2" charset="-78"/>
                <a:cs typeface="Amiri" panose="00000500000000000000" pitchFamily="2" charset="-78"/>
              </a:rPr>
              <a:t>browser.get</a:t>
            </a:r>
            <a:r>
              <a:rPr lang="en-US" dirty="0">
                <a:latin typeface="Amiri" panose="00000500000000000000" pitchFamily="2" charset="-78"/>
                <a:ea typeface="Amiri" panose="00000500000000000000" pitchFamily="2" charset="-78"/>
                <a:cs typeface="Amiri" panose="00000500000000000000" pitchFamily="2" charset="-78"/>
              </a:rPr>
              <a:t>(address, </a:t>
            </a:r>
            <a:r>
              <a:rPr lang="en-US" dirty="0" err="1">
                <a:latin typeface="Amiri" panose="00000500000000000000" pitchFamily="2" charset="-78"/>
                <a:ea typeface="Amiri" panose="00000500000000000000" pitchFamily="2" charset="-78"/>
                <a:cs typeface="Amiri" panose="00000500000000000000" pitchFamily="2" charset="-78"/>
              </a:rPr>
              <a:t>timeout_in_millis</a:t>
            </a:r>
            <a:r>
              <a:rPr lang="en-US" dirty="0">
                <a:latin typeface="Amiri" panose="00000500000000000000" pitchFamily="2" charset="-78"/>
                <a:ea typeface="Amiri" panose="00000500000000000000" pitchFamily="2" charset="-78"/>
                <a:cs typeface="Amiri" panose="00000500000000000000" pitchFamily="2" charset="-78"/>
              </a:rPr>
              <a:t>)</a:t>
            </a:r>
            <a:br>
              <a:rPr lang="en-US" dirty="0">
                <a:latin typeface="Amiri" panose="00000500000000000000" pitchFamily="2" charset="-78"/>
                <a:ea typeface="Amiri" panose="00000500000000000000" pitchFamily="2" charset="-78"/>
                <a:cs typeface="Amiri" panose="00000500000000000000" pitchFamily="2" charset="-78"/>
              </a:rPr>
            </a:br>
            <a:br>
              <a:rPr lang="en-US" dirty="0"/>
            </a:br>
            <a:endParaRPr lang="en-US" dirty="0"/>
          </a:p>
        </p:txBody>
      </p:sp>
    </p:spTree>
    <p:extLst>
      <p:ext uri="{BB962C8B-B14F-4D97-AF65-F5344CB8AC3E}">
        <p14:creationId xmlns:p14="http://schemas.microsoft.com/office/powerpoint/2010/main" val="3320248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r>
              <a:rPr lang="en-US" dirty="0"/>
              <a:t>SYNCHRONIZATION WITH ANGULAR</a:t>
            </a: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sp>
        <p:nvSpPr>
          <p:cNvPr id="5" name="Rectangle 4">
            <a:extLst>
              <a:ext uri="{FF2B5EF4-FFF2-40B4-BE49-F238E27FC236}">
                <a16:creationId xmlns:a16="http://schemas.microsoft.com/office/drawing/2014/main" id="{7FF6F726-7CA3-4BAC-944E-0F8E7D4DD4F5}"/>
              </a:ext>
            </a:extLst>
          </p:cNvPr>
          <p:cNvSpPr/>
          <p:nvPr/>
        </p:nvSpPr>
        <p:spPr>
          <a:xfrm>
            <a:off x="274538" y="806418"/>
            <a:ext cx="8869461" cy="2246769"/>
          </a:xfrm>
          <a:prstGeom prst="rect">
            <a:avLst/>
          </a:prstGeom>
        </p:spPr>
        <p:txBody>
          <a:bodyPr wrap="square">
            <a:spAutoFit/>
          </a:bodyPr>
          <a:lstStyle/>
          <a:p>
            <a:r>
              <a:rPr lang="en-US" dirty="0"/>
              <a:t>If your AngularJS application continuously polls $timeout or $http, Protractor will wait indefinitely and time out. You should use the </a:t>
            </a:r>
            <a:r>
              <a:rPr lang="en-US" dirty="0">
                <a:hlinkClick r:id="rId3"/>
              </a:rPr>
              <a:t>$interval</a:t>
            </a:r>
            <a:r>
              <a:rPr lang="en-US" dirty="0"/>
              <a:t> for anything that polls continuously (introduced in Angular 1.2rc3).</a:t>
            </a:r>
          </a:p>
          <a:p>
            <a:r>
              <a:rPr lang="en-US" dirty="0"/>
              <a:t>Angular</a:t>
            </a:r>
          </a:p>
          <a:p>
            <a:r>
              <a:rPr lang="en-US" dirty="0"/>
              <a:t>For Angular apps, Protractor will wait until the </a:t>
            </a:r>
            <a:r>
              <a:rPr lang="en-US" dirty="0">
                <a:hlinkClick r:id="rId4"/>
              </a:rPr>
              <a:t>Angular Zone</a:t>
            </a:r>
            <a:r>
              <a:rPr lang="en-US" dirty="0"/>
              <a:t> stabilizes. This means long running async operations will block your test from continuing. To work around this, run these tasks outside the Angular zone. For example:</a:t>
            </a:r>
          </a:p>
          <a:p>
            <a:endParaRPr lang="en-US" dirty="0"/>
          </a:p>
          <a:p>
            <a:br>
              <a:rPr lang="en-US" dirty="0">
                <a:latin typeface="Amiri" panose="00000500000000000000" pitchFamily="2" charset="-78"/>
                <a:ea typeface="Amiri" panose="00000500000000000000" pitchFamily="2" charset="-78"/>
                <a:cs typeface="Amiri" panose="00000500000000000000" pitchFamily="2" charset="-78"/>
              </a:rPr>
            </a:br>
            <a:br>
              <a:rPr lang="en-US" dirty="0"/>
            </a:br>
            <a:endParaRPr lang="en-US" dirty="0"/>
          </a:p>
        </p:txBody>
      </p:sp>
      <p:sp>
        <p:nvSpPr>
          <p:cNvPr id="9" name="TextBox 8">
            <a:extLst>
              <a:ext uri="{FF2B5EF4-FFF2-40B4-BE49-F238E27FC236}">
                <a16:creationId xmlns:a16="http://schemas.microsoft.com/office/drawing/2014/main" id="{007AB0ED-FD30-4196-A331-D4591515C79D}"/>
              </a:ext>
            </a:extLst>
          </p:cNvPr>
          <p:cNvSpPr txBox="1"/>
          <p:nvPr/>
        </p:nvSpPr>
        <p:spPr>
          <a:xfrm>
            <a:off x="385647" y="2353420"/>
            <a:ext cx="3688707" cy="2246769"/>
          </a:xfrm>
          <a:prstGeom prst="rect">
            <a:avLst/>
          </a:prstGeom>
          <a:noFill/>
        </p:spPr>
        <p:txBody>
          <a:bodyPr wrap="square" rtlCol="0">
            <a:spAutoFit/>
          </a:bodyPr>
          <a:lstStyle/>
          <a:p>
            <a:r>
              <a:rPr lang="en-US" dirty="0" err="1">
                <a:latin typeface="Amiri" panose="00000500000000000000" pitchFamily="2" charset="-78"/>
                <a:ea typeface="Amiri" panose="00000500000000000000" pitchFamily="2" charset="-78"/>
                <a:cs typeface="Amiri" panose="00000500000000000000" pitchFamily="2" charset="-78"/>
              </a:rPr>
              <a:t>this.ngZone.runOutsideAngular</a:t>
            </a:r>
            <a:r>
              <a:rPr lang="en-US" dirty="0">
                <a:latin typeface="Amiri" panose="00000500000000000000" pitchFamily="2" charset="-78"/>
                <a:ea typeface="Amiri" panose="00000500000000000000" pitchFamily="2" charset="-78"/>
                <a:cs typeface="Amiri" panose="00000500000000000000" pitchFamily="2" charset="-78"/>
              </a:rPr>
              <a:t>(() =&gt; {</a:t>
            </a:r>
          </a:p>
          <a:p>
            <a:r>
              <a:rPr lang="en-US" dirty="0">
                <a:latin typeface="Amiri" panose="00000500000000000000" pitchFamily="2" charset="-78"/>
                <a:ea typeface="Amiri" panose="00000500000000000000" pitchFamily="2" charset="-78"/>
                <a:cs typeface="Amiri" panose="00000500000000000000" pitchFamily="2" charset="-78"/>
              </a:rPr>
              <a:t>  </a:t>
            </a:r>
            <a:r>
              <a:rPr lang="en-US" dirty="0" err="1">
                <a:latin typeface="Amiri" panose="00000500000000000000" pitchFamily="2" charset="-78"/>
                <a:ea typeface="Amiri" panose="00000500000000000000" pitchFamily="2" charset="-78"/>
                <a:cs typeface="Amiri" panose="00000500000000000000" pitchFamily="2" charset="-78"/>
              </a:rPr>
              <a:t>setTimeout</a:t>
            </a:r>
            <a:r>
              <a:rPr lang="en-US" dirty="0">
                <a:latin typeface="Amiri" panose="00000500000000000000" pitchFamily="2" charset="-78"/>
                <a:ea typeface="Amiri" panose="00000500000000000000" pitchFamily="2" charset="-78"/>
                <a:cs typeface="Amiri" panose="00000500000000000000" pitchFamily="2" charset="-78"/>
              </a:rPr>
              <a:t>(() =&gt; {</a:t>
            </a:r>
          </a:p>
          <a:p>
            <a:r>
              <a:rPr lang="en-US" dirty="0">
                <a:latin typeface="Amiri" panose="00000500000000000000" pitchFamily="2" charset="-78"/>
                <a:ea typeface="Amiri" panose="00000500000000000000" pitchFamily="2" charset="-78"/>
                <a:cs typeface="Amiri" panose="00000500000000000000" pitchFamily="2" charset="-78"/>
              </a:rPr>
              <a:t>    // Changes here will not propagate into your view.</a:t>
            </a:r>
          </a:p>
          <a:p>
            <a:r>
              <a:rPr lang="en-US" dirty="0">
                <a:latin typeface="Amiri" panose="00000500000000000000" pitchFamily="2" charset="-78"/>
                <a:ea typeface="Amiri" panose="00000500000000000000" pitchFamily="2" charset="-78"/>
                <a:cs typeface="Amiri" panose="00000500000000000000" pitchFamily="2" charset="-78"/>
              </a:rPr>
              <a:t>    </a:t>
            </a:r>
            <a:r>
              <a:rPr lang="en-US" dirty="0" err="1">
                <a:latin typeface="Amiri" panose="00000500000000000000" pitchFamily="2" charset="-78"/>
                <a:ea typeface="Amiri" panose="00000500000000000000" pitchFamily="2" charset="-78"/>
                <a:cs typeface="Amiri" panose="00000500000000000000" pitchFamily="2" charset="-78"/>
              </a:rPr>
              <a:t>this.ngZone.run</a:t>
            </a:r>
            <a:r>
              <a:rPr lang="en-US" dirty="0">
                <a:latin typeface="Amiri" panose="00000500000000000000" pitchFamily="2" charset="-78"/>
                <a:ea typeface="Amiri" panose="00000500000000000000" pitchFamily="2" charset="-78"/>
                <a:cs typeface="Amiri" panose="00000500000000000000" pitchFamily="2" charset="-78"/>
              </a:rPr>
              <a:t>(() =&gt; {</a:t>
            </a:r>
          </a:p>
          <a:p>
            <a:r>
              <a:rPr lang="en-US" dirty="0">
                <a:latin typeface="Amiri" panose="00000500000000000000" pitchFamily="2" charset="-78"/>
                <a:ea typeface="Amiri" panose="00000500000000000000" pitchFamily="2" charset="-78"/>
                <a:cs typeface="Amiri" panose="00000500000000000000" pitchFamily="2" charset="-78"/>
              </a:rPr>
              <a:t>      // Run inside the </a:t>
            </a:r>
            <a:r>
              <a:rPr lang="en-US" dirty="0" err="1">
                <a:latin typeface="Amiri" panose="00000500000000000000" pitchFamily="2" charset="-78"/>
                <a:ea typeface="Amiri" panose="00000500000000000000" pitchFamily="2" charset="-78"/>
                <a:cs typeface="Amiri" panose="00000500000000000000" pitchFamily="2" charset="-78"/>
              </a:rPr>
              <a:t>ngZone</a:t>
            </a:r>
            <a:r>
              <a:rPr lang="en-US" dirty="0">
                <a:latin typeface="Amiri" panose="00000500000000000000" pitchFamily="2" charset="-78"/>
                <a:ea typeface="Amiri" panose="00000500000000000000" pitchFamily="2" charset="-78"/>
                <a:cs typeface="Amiri" panose="00000500000000000000" pitchFamily="2" charset="-78"/>
              </a:rPr>
              <a:t> to trigger change detection.</a:t>
            </a:r>
          </a:p>
          <a:p>
            <a:r>
              <a:rPr lang="en-US" dirty="0">
                <a:latin typeface="Amiri" panose="00000500000000000000" pitchFamily="2" charset="-78"/>
                <a:ea typeface="Amiri" panose="00000500000000000000" pitchFamily="2" charset="-78"/>
                <a:cs typeface="Amiri" panose="00000500000000000000" pitchFamily="2" charset="-78"/>
              </a:rPr>
              <a:t>    });</a:t>
            </a:r>
          </a:p>
          <a:p>
            <a:r>
              <a:rPr lang="en-US" dirty="0">
                <a:latin typeface="Amiri" panose="00000500000000000000" pitchFamily="2" charset="-78"/>
                <a:ea typeface="Amiri" panose="00000500000000000000" pitchFamily="2" charset="-78"/>
                <a:cs typeface="Amiri" panose="00000500000000000000" pitchFamily="2" charset="-78"/>
              </a:rPr>
              <a:t>  }, REALLY_LONG_DELAY);</a:t>
            </a:r>
          </a:p>
          <a:p>
            <a:r>
              <a:rPr lang="en-US" dirty="0">
                <a:latin typeface="Amiri" panose="00000500000000000000" pitchFamily="2" charset="-78"/>
                <a:ea typeface="Amiri" panose="00000500000000000000" pitchFamily="2" charset="-78"/>
                <a:cs typeface="Amiri" panose="00000500000000000000" pitchFamily="2" charset="-78"/>
              </a:rPr>
              <a:t>});</a:t>
            </a:r>
          </a:p>
        </p:txBody>
      </p:sp>
      <p:grpSp>
        <p:nvGrpSpPr>
          <p:cNvPr id="11" name="Group 10">
            <a:extLst>
              <a:ext uri="{FF2B5EF4-FFF2-40B4-BE49-F238E27FC236}">
                <a16:creationId xmlns:a16="http://schemas.microsoft.com/office/drawing/2014/main" id="{5B7BD4A3-759E-4E6C-98BB-BBDFF55990DB}"/>
              </a:ext>
            </a:extLst>
          </p:cNvPr>
          <p:cNvGrpSpPr/>
          <p:nvPr/>
        </p:nvGrpSpPr>
        <p:grpSpPr>
          <a:xfrm>
            <a:off x="4092814" y="2128873"/>
            <a:ext cx="5227355" cy="2062432"/>
            <a:chOff x="3886165" y="1605328"/>
            <a:chExt cx="5496874" cy="2148433"/>
          </a:xfrm>
        </p:grpSpPr>
        <p:sp>
          <p:nvSpPr>
            <p:cNvPr id="12" name="Shape 230">
              <a:extLst>
                <a:ext uri="{FF2B5EF4-FFF2-40B4-BE49-F238E27FC236}">
                  <a16:creationId xmlns:a16="http://schemas.microsoft.com/office/drawing/2014/main" id="{F8C9DEC4-8FE6-4C8E-A96E-E989AEAE48C3}"/>
                </a:ext>
              </a:extLst>
            </p:cNvPr>
            <p:cNvSpPr/>
            <p:nvPr/>
          </p:nvSpPr>
          <p:spPr>
            <a:xfrm>
              <a:off x="5586509" y="1915661"/>
              <a:ext cx="2101500" cy="1838100"/>
            </a:xfrm>
            <a:prstGeom prst="rect">
              <a:avLst/>
            </a:prstGeom>
            <a:solidFill>
              <a:schemeClr val="accen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 name="Shape 231">
              <a:extLst>
                <a:ext uri="{FF2B5EF4-FFF2-40B4-BE49-F238E27FC236}">
                  <a16:creationId xmlns:a16="http://schemas.microsoft.com/office/drawing/2014/main" id="{AE767D4C-1E48-4258-A94C-DF00A538A1D9}"/>
                </a:ext>
              </a:extLst>
            </p:cNvPr>
            <p:cNvSpPr/>
            <p:nvPr/>
          </p:nvSpPr>
          <p:spPr>
            <a:xfrm>
              <a:off x="6483465" y="2044992"/>
              <a:ext cx="1152000" cy="1531200"/>
            </a:xfrm>
            <a:prstGeom prst="rect">
              <a:avLst/>
            </a:prstGeom>
            <a:solidFill>
              <a:schemeClr val="accent4"/>
            </a:solidFill>
            <a:ln w="9525" cap="flat" cmpd="sng">
              <a:solidFill>
                <a:schemeClr val="dk2"/>
              </a:solidFill>
              <a:prstDash val="solid"/>
              <a:round/>
              <a:headEnd type="none" w="med" len="med"/>
              <a:tailEnd type="none" w="med" len="med"/>
            </a:ln>
          </p:spPr>
          <p:txBody>
            <a:bodyPr lIns="91425" tIns="91425" rIns="91425" bIns="91425" anchor="t" anchorCtr="0">
              <a:noAutofit/>
            </a:bodyPr>
            <a:lstStyle/>
            <a:p>
              <a:pPr lvl="0">
                <a:spcBef>
                  <a:spcPts val="0"/>
                </a:spcBef>
                <a:buNone/>
              </a:pPr>
              <a:r>
                <a:rPr lang="en-US" sz="1200"/>
                <a:t>Page</a:t>
              </a:r>
            </a:p>
          </p:txBody>
        </p:sp>
        <p:cxnSp>
          <p:nvCxnSpPr>
            <p:cNvPr id="14" name="Shape 232">
              <a:extLst>
                <a:ext uri="{FF2B5EF4-FFF2-40B4-BE49-F238E27FC236}">
                  <a16:creationId xmlns:a16="http://schemas.microsoft.com/office/drawing/2014/main" id="{91668F96-2D08-4218-9828-CABCC6A4107D}"/>
                </a:ext>
              </a:extLst>
            </p:cNvPr>
            <p:cNvCxnSpPr/>
            <p:nvPr/>
          </p:nvCxnSpPr>
          <p:spPr>
            <a:xfrm>
              <a:off x="7699349" y="2816269"/>
              <a:ext cx="1215300" cy="0"/>
            </a:xfrm>
            <a:prstGeom prst="straightConnector1">
              <a:avLst/>
            </a:prstGeom>
            <a:noFill/>
            <a:ln w="9525" cap="flat" cmpd="sng">
              <a:solidFill>
                <a:schemeClr val="dk2"/>
              </a:solidFill>
              <a:prstDash val="solid"/>
              <a:round/>
              <a:headEnd type="none" w="lg" len="lg"/>
              <a:tailEnd type="triangle" w="lg" len="lg"/>
            </a:ln>
          </p:spPr>
        </p:cxnSp>
        <p:sp>
          <p:nvSpPr>
            <p:cNvPr id="15" name="Shape 233">
              <a:extLst>
                <a:ext uri="{FF2B5EF4-FFF2-40B4-BE49-F238E27FC236}">
                  <a16:creationId xmlns:a16="http://schemas.microsoft.com/office/drawing/2014/main" id="{48F9DDA8-08A1-43C4-BC5E-F9670D0BF7C5}"/>
                </a:ext>
              </a:extLst>
            </p:cNvPr>
            <p:cNvSpPr txBox="1"/>
            <p:nvPr/>
          </p:nvSpPr>
          <p:spPr>
            <a:xfrm>
              <a:off x="7646340" y="2451817"/>
              <a:ext cx="1736699" cy="318600"/>
            </a:xfrm>
            <a:prstGeom prst="rect">
              <a:avLst/>
            </a:prstGeom>
            <a:noFill/>
            <a:ln>
              <a:noFill/>
            </a:ln>
          </p:spPr>
          <p:txBody>
            <a:bodyPr lIns="91425" tIns="91425" rIns="91425" bIns="91425" anchor="t" anchorCtr="0">
              <a:noAutofit/>
            </a:bodyPr>
            <a:lstStyle/>
            <a:p>
              <a:pPr lvl="0" rtl="0">
                <a:spcBef>
                  <a:spcPts val="0"/>
                </a:spcBef>
                <a:buNone/>
              </a:pPr>
              <a:r>
                <a:rPr lang="en-US" sz="1000"/>
                <a:t>http pending requests</a:t>
              </a:r>
            </a:p>
          </p:txBody>
        </p:sp>
        <p:sp>
          <p:nvSpPr>
            <p:cNvPr id="16" name="Shape 234">
              <a:extLst>
                <a:ext uri="{FF2B5EF4-FFF2-40B4-BE49-F238E27FC236}">
                  <a16:creationId xmlns:a16="http://schemas.microsoft.com/office/drawing/2014/main" id="{18886151-EB9E-44F7-8AC5-89C3D676B3A7}"/>
                </a:ext>
              </a:extLst>
            </p:cNvPr>
            <p:cNvSpPr txBox="1"/>
            <p:nvPr/>
          </p:nvSpPr>
          <p:spPr>
            <a:xfrm>
              <a:off x="5531957" y="1605328"/>
              <a:ext cx="985800" cy="241500"/>
            </a:xfrm>
            <a:prstGeom prst="rect">
              <a:avLst/>
            </a:prstGeom>
            <a:noFill/>
            <a:ln>
              <a:noFill/>
            </a:ln>
          </p:spPr>
          <p:txBody>
            <a:bodyPr lIns="91425" tIns="91425" rIns="91425" bIns="91425" anchor="t" anchorCtr="0">
              <a:noAutofit/>
            </a:bodyPr>
            <a:lstStyle/>
            <a:p>
              <a:pPr lvl="0" rtl="0">
                <a:spcBef>
                  <a:spcPts val="0"/>
                </a:spcBef>
                <a:buNone/>
              </a:pPr>
              <a:r>
                <a:rPr lang="en-US" sz="1000"/>
                <a:t>Browser</a:t>
              </a:r>
            </a:p>
          </p:txBody>
        </p:sp>
        <p:sp>
          <p:nvSpPr>
            <p:cNvPr id="17" name="Shape 235">
              <a:extLst>
                <a:ext uri="{FF2B5EF4-FFF2-40B4-BE49-F238E27FC236}">
                  <a16:creationId xmlns:a16="http://schemas.microsoft.com/office/drawing/2014/main" id="{03156376-F25D-4282-BEA4-115BB9045E46}"/>
                </a:ext>
              </a:extLst>
            </p:cNvPr>
            <p:cNvSpPr/>
            <p:nvPr/>
          </p:nvSpPr>
          <p:spPr>
            <a:xfrm>
              <a:off x="5101029" y="2400541"/>
              <a:ext cx="700200" cy="910200"/>
            </a:xfrm>
            <a:prstGeom prst="rect">
              <a:avLst/>
            </a:prstGeom>
            <a:solidFill>
              <a:schemeClr val="accent4"/>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 name="Shape 236">
              <a:extLst>
                <a:ext uri="{FF2B5EF4-FFF2-40B4-BE49-F238E27FC236}">
                  <a16:creationId xmlns:a16="http://schemas.microsoft.com/office/drawing/2014/main" id="{B7FE921D-E2B1-4D44-865A-FA0EF6AEE508}"/>
                </a:ext>
              </a:extLst>
            </p:cNvPr>
            <p:cNvSpPr txBox="1"/>
            <p:nvPr/>
          </p:nvSpPr>
          <p:spPr>
            <a:xfrm>
              <a:off x="5012482" y="2117440"/>
              <a:ext cx="985800" cy="318600"/>
            </a:xfrm>
            <a:prstGeom prst="rect">
              <a:avLst/>
            </a:prstGeom>
            <a:noFill/>
            <a:ln>
              <a:noFill/>
            </a:ln>
          </p:spPr>
          <p:txBody>
            <a:bodyPr lIns="91425" tIns="91425" rIns="91425" bIns="91425" anchor="t" anchorCtr="0">
              <a:noAutofit/>
            </a:bodyPr>
            <a:lstStyle/>
            <a:p>
              <a:pPr lvl="0" rtl="0">
                <a:spcBef>
                  <a:spcPts val="0"/>
                </a:spcBef>
                <a:buNone/>
              </a:pPr>
              <a:r>
                <a:rPr lang="en-US" sz="1000"/>
                <a:t>Driver</a:t>
              </a:r>
            </a:p>
          </p:txBody>
        </p:sp>
        <p:cxnSp>
          <p:nvCxnSpPr>
            <p:cNvPr id="19" name="Shape 237">
              <a:extLst>
                <a:ext uri="{FF2B5EF4-FFF2-40B4-BE49-F238E27FC236}">
                  <a16:creationId xmlns:a16="http://schemas.microsoft.com/office/drawing/2014/main" id="{CF902B10-0EA2-4A79-BB62-E92E8FE9E3C0}"/>
                </a:ext>
              </a:extLst>
            </p:cNvPr>
            <p:cNvCxnSpPr/>
            <p:nvPr/>
          </p:nvCxnSpPr>
          <p:spPr>
            <a:xfrm>
              <a:off x="3910683" y="2566239"/>
              <a:ext cx="1190399" cy="0"/>
            </a:xfrm>
            <a:prstGeom prst="straightConnector1">
              <a:avLst/>
            </a:prstGeom>
            <a:noFill/>
            <a:ln w="9525" cap="flat" cmpd="sng">
              <a:solidFill>
                <a:schemeClr val="dk2"/>
              </a:solidFill>
              <a:prstDash val="solid"/>
              <a:round/>
              <a:headEnd type="none" w="lg" len="lg"/>
              <a:tailEnd type="triangle" w="lg" len="lg"/>
            </a:ln>
          </p:spPr>
        </p:cxnSp>
        <p:sp>
          <p:nvSpPr>
            <p:cNvPr id="20" name="Shape 241">
              <a:extLst>
                <a:ext uri="{FF2B5EF4-FFF2-40B4-BE49-F238E27FC236}">
                  <a16:creationId xmlns:a16="http://schemas.microsoft.com/office/drawing/2014/main" id="{099974EF-4820-4B8E-95F0-C84F61668835}"/>
                </a:ext>
              </a:extLst>
            </p:cNvPr>
            <p:cNvSpPr/>
            <p:nvPr/>
          </p:nvSpPr>
          <p:spPr>
            <a:xfrm>
              <a:off x="5841337" y="2702202"/>
              <a:ext cx="598200" cy="264900"/>
            </a:xfrm>
            <a:prstGeom prst="lef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 name="Shape 242">
              <a:extLst>
                <a:ext uri="{FF2B5EF4-FFF2-40B4-BE49-F238E27FC236}">
                  <a16:creationId xmlns:a16="http://schemas.microsoft.com/office/drawing/2014/main" id="{01903C0D-7313-4706-8276-0999C6AD6B98}"/>
                </a:ext>
              </a:extLst>
            </p:cNvPr>
            <p:cNvSpPr txBox="1"/>
            <p:nvPr/>
          </p:nvSpPr>
          <p:spPr>
            <a:xfrm>
              <a:off x="3886165" y="2186819"/>
              <a:ext cx="1181400" cy="318600"/>
            </a:xfrm>
            <a:prstGeom prst="rect">
              <a:avLst/>
            </a:prstGeom>
            <a:noFill/>
            <a:ln>
              <a:noFill/>
            </a:ln>
          </p:spPr>
          <p:txBody>
            <a:bodyPr lIns="91425" tIns="91425" rIns="91425" bIns="91425" anchor="t" anchorCtr="0">
              <a:noAutofit/>
            </a:bodyPr>
            <a:lstStyle/>
            <a:p>
              <a:pPr lvl="0" rtl="0">
                <a:spcBef>
                  <a:spcPts val="0"/>
                </a:spcBef>
                <a:buNone/>
              </a:pPr>
              <a:r>
                <a:rPr lang="en-US" sz="1000"/>
                <a:t>WD request</a:t>
              </a:r>
            </a:p>
          </p:txBody>
        </p:sp>
        <p:sp>
          <p:nvSpPr>
            <p:cNvPr id="22" name="Shape 243">
              <a:extLst>
                <a:ext uri="{FF2B5EF4-FFF2-40B4-BE49-F238E27FC236}">
                  <a16:creationId xmlns:a16="http://schemas.microsoft.com/office/drawing/2014/main" id="{2A27ECA7-8758-4AC9-B843-13D658107315}"/>
                </a:ext>
              </a:extLst>
            </p:cNvPr>
            <p:cNvSpPr txBox="1"/>
            <p:nvPr/>
          </p:nvSpPr>
          <p:spPr>
            <a:xfrm>
              <a:off x="5875912" y="2395883"/>
              <a:ext cx="770700" cy="434699"/>
            </a:xfrm>
            <a:prstGeom prst="rect">
              <a:avLst/>
            </a:prstGeom>
            <a:noFill/>
            <a:ln>
              <a:noFill/>
            </a:ln>
          </p:spPr>
          <p:txBody>
            <a:bodyPr lIns="91425" tIns="91425" rIns="91425" bIns="91425" anchor="t" anchorCtr="0">
              <a:noAutofit/>
            </a:bodyPr>
            <a:lstStyle/>
            <a:p>
              <a:pPr lvl="0" rtl="0">
                <a:spcBef>
                  <a:spcPts val="0"/>
                </a:spcBef>
                <a:buNone/>
              </a:pPr>
              <a:r>
                <a:rPr lang="en-US" sz="1000" b="1"/>
                <a:t>Sync</a:t>
              </a:r>
            </a:p>
          </p:txBody>
        </p:sp>
        <p:sp>
          <p:nvSpPr>
            <p:cNvPr id="23" name="Shape 244">
              <a:extLst>
                <a:ext uri="{FF2B5EF4-FFF2-40B4-BE49-F238E27FC236}">
                  <a16:creationId xmlns:a16="http://schemas.microsoft.com/office/drawing/2014/main" id="{B5DA2115-B43D-4FE3-AEEE-CAFD1E5C270D}"/>
                </a:ext>
              </a:extLst>
            </p:cNvPr>
            <p:cNvSpPr/>
            <p:nvPr/>
          </p:nvSpPr>
          <p:spPr>
            <a:xfrm>
              <a:off x="6583440" y="2579941"/>
              <a:ext cx="859800" cy="910200"/>
            </a:xfrm>
            <a:prstGeom prst="rect">
              <a:avLst/>
            </a:prstGeom>
            <a:solidFill>
              <a:schemeClr val="accent2"/>
            </a:solidFill>
            <a:ln w="9525" cap="flat" cmpd="sng">
              <a:solidFill>
                <a:schemeClr val="dk2"/>
              </a:solidFill>
              <a:prstDash val="solid"/>
              <a:round/>
              <a:headEnd type="none" w="med" len="med"/>
              <a:tailEnd type="none" w="med" len="med"/>
            </a:ln>
          </p:spPr>
          <p:txBody>
            <a:bodyPr lIns="91425" tIns="91425" rIns="91425" bIns="91425" anchor="t" anchorCtr="0">
              <a:noAutofit/>
            </a:bodyPr>
            <a:lstStyle/>
            <a:p>
              <a:pPr lvl="0">
                <a:spcBef>
                  <a:spcPts val="0"/>
                </a:spcBef>
                <a:buNone/>
              </a:pPr>
              <a:r>
                <a:rPr lang="en-US" sz="1200"/>
                <a:t>Angular</a:t>
              </a:r>
            </a:p>
          </p:txBody>
        </p:sp>
        <p:sp>
          <p:nvSpPr>
            <p:cNvPr id="24" name="Shape 245">
              <a:extLst>
                <a:ext uri="{FF2B5EF4-FFF2-40B4-BE49-F238E27FC236}">
                  <a16:creationId xmlns:a16="http://schemas.microsoft.com/office/drawing/2014/main" id="{790225CA-AD6D-40BA-A94C-7C80672BFD18}"/>
                </a:ext>
              </a:extLst>
            </p:cNvPr>
            <p:cNvSpPr/>
            <p:nvPr/>
          </p:nvSpPr>
          <p:spPr>
            <a:xfrm rot="8040734">
              <a:off x="6864338" y="2979568"/>
              <a:ext cx="221498" cy="380409"/>
            </a:xfrm>
            <a:prstGeom prst="curvedLeftArrow">
              <a:avLst>
                <a:gd name="adj1" fmla="val 25000"/>
                <a:gd name="adj2" fmla="val 50000"/>
                <a:gd name="adj3" fmla="val 25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25" name="Shape 246">
              <a:extLst>
                <a:ext uri="{FF2B5EF4-FFF2-40B4-BE49-F238E27FC236}">
                  <a16:creationId xmlns:a16="http://schemas.microsoft.com/office/drawing/2014/main" id="{477A6947-0AD9-4828-93EA-44971051E2C0}"/>
                </a:ext>
              </a:extLst>
            </p:cNvPr>
            <p:cNvCxnSpPr/>
            <p:nvPr/>
          </p:nvCxnSpPr>
          <p:spPr>
            <a:xfrm>
              <a:off x="3910683" y="3156073"/>
              <a:ext cx="1190399" cy="0"/>
            </a:xfrm>
            <a:prstGeom prst="straightConnector1">
              <a:avLst/>
            </a:prstGeom>
            <a:noFill/>
            <a:ln w="9525" cap="flat" cmpd="sng">
              <a:solidFill>
                <a:schemeClr val="dk2"/>
              </a:solidFill>
              <a:prstDash val="solid"/>
              <a:round/>
              <a:headEnd type="triangle" w="lg" len="lg"/>
              <a:tailEnd type="none" w="lg" len="lg"/>
            </a:ln>
          </p:spPr>
        </p:cxnSp>
        <p:sp>
          <p:nvSpPr>
            <p:cNvPr id="26" name="Shape 247">
              <a:extLst>
                <a:ext uri="{FF2B5EF4-FFF2-40B4-BE49-F238E27FC236}">
                  <a16:creationId xmlns:a16="http://schemas.microsoft.com/office/drawing/2014/main" id="{8BA2DF94-29E1-4028-975B-9706DEEE4F3B}"/>
                </a:ext>
              </a:extLst>
            </p:cNvPr>
            <p:cNvSpPr txBox="1"/>
            <p:nvPr/>
          </p:nvSpPr>
          <p:spPr>
            <a:xfrm>
              <a:off x="3886165" y="2735689"/>
              <a:ext cx="1181400" cy="318600"/>
            </a:xfrm>
            <a:prstGeom prst="rect">
              <a:avLst/>
            </a:prstGeom>
            <a:noFill/>
            <a:ln>
              <a:noFill/>
            </a:ln>
          </p:spPr>
          <p:txBody>
            <a:bodyPr lIns="91425" tIns="91425" rIns="91425" bIns="91425" anchor="t" anchorCtr="0">
              <a:noAutofit/>
            </a:bodyPr>
            <a:lstStyle/>
            <a:p>
              <a:pPr lvl="0" rtl="0">
                <a:spcBef>
                  <a:spcPts val="0"/>
                </a:spcBef>
                <a:buNone/>
              </a:pPr>
              <a:r>
                <a:rPr lang="en-US" sz="1000"/>
                <a:t>WD response</a:t>
              </a:r>
            </a:p>
          </p:txBody>
        </p:sp>
      </p:grpSp>
    </p:spTree>
    <p:extLst>
      <p:ext uri="{BB962C8B-B14F-4D97-AF65-F5344CB8AC3E}">
        <p14:creationId xmlns:p14="http://schemas.microsoft.com/office/powerpoint/2010/main" val="438207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r>
              <a:rPr lang="en-US" b="1" dirty="0"/>
              <a:t>non-AngularJS app</a:t>
            </a: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sp>
        <p:nvSpPr>
          <p:cNvPr id="9" name="Rectangle 8"/>
          <p:cNvSpPr/>
          <p:nvPr/>
        </p:nvSpPr>
        <p:spPr>
          <a:xfrm>
            <a:off x="144780" y="885372"/>
            <a:ext cx="8351520" cy="306494"/>
          </a:xfrm>
          <a:prstGeom prst="rect">
            <a:avLst/>
          </a:prstGeom>
        </p:spPr>
        <p:txBody>
          <a:bodyPr wrap="square">
            <a:spAutoFit/>
          </a:bodyPr>
          <a:lstStyle/>
          <a:p>
            <a:pPr>
              <a:lnSpc>
                <a:spcPct val="107000"/>
              </a:lnSpc>
              <a:spcAft>
                <a:spcPts val="800"/>
              </a:spcAft>
            </a:pPr>
            <a:r>
              <a:rPr lang="en-US" dirty="0">
                <a:latin typeface="+mj-lt"/>
                <a:ea typeface="Calibri" panose="020F0502020204030204" pitchFamily="34" charset="0"/>
                <a:cs typeface="Times New Roman" panose="02020603050405020304" pitchFamily="18" charset="0"/>
              </a:rPr>
              <a:t>You only need to access the </a:t>
            </a:r>
            <a:r>
              <a:rPr lang="en-US" dirty="0" err="1">
                <a:latin typeface="+mj-lt"/>
                <a:ea typeface="Calibri" panose="020F0502020204030204" pitchFamily="34" charset="0"/>
                <a:cs typeface="Times New Roman" panose="02020603050405020304" pitchFamily="18" charset="0"/>
              </a:rPr>
              <a:t>webdriver</a:t>
            </a:r>
            <a:r>
              <a:rPr lang="en-US" dirty="0">
                <a:latin typeface="+mj-lt"/>
                <a:ea typeface="Calibri" panose="020F0502020204030204" pitchFamily="34" charset="0"/>
                <a:cs typeface="Times New Roman" panose="02020603050405020304" pitchFamily="18" charset="0"/>
              </a:rPr>
              <a:t> instance by using </a:t>
            </a:r>
            <a:r>
              <a:rPr lang="en-US" dirty="0" err="1">
                <a:latin typeface="+mj-lt"/>
                <a:ea typeface="Calibri" panose="020F0502020204030204" pitchFamily="34" charset="0"/>
                <a:cs typeface="Times New Roman" panose="02020603050405020304" pitchFamily="18" charset="0"/>
              </a:rPr>
              <a:t>browser.driver</a:t>
            </a:r>
            <a:r>
              <a:rPr lang="en-US" dirty="0">
                <a:latin typeface="+mj-lt"/>
                <a:ea typeface="Calibri" panose="020F0502020204030204" pitchFamily="34" charset="0"/>
                <a:cs typeface="Times New Roman" panose="02020603050405020304" pitchFamily="18" charset="0"/>
              </a:rPr>
              <a:t>:</a:t>
            </a:r>
          </a:p>
        </p:txBody>
      </p:sp>
      <p:sp>
        <p:nvSpPr>
          <p:cNvPr id="10" name="Rectangle 4"/>
          <p:cNvSpPr>
            <a:spLocks noChangeArrowheads="1"/>
          </p:cNvSpPr>
          <p:nvPr/>
        </p:nvSpPr>
        <p:spPr bwMode="auto">
          <a:xfrm>
            <a:off x="144780" y="1377722"/>
            <a:ext cx="6134100"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browser.driver.</a:t>
            </a:r>
            <a:r>
              <a:rPr kumimoji="0" lang="en-US" altLang="en-US" sz="1000" b="0"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findElement</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by</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a:ln>
                  <a:noFill/>
                </a:ln>
                <a:solidFill>
                  <a:srgbClr val="7A7A43"/>
                </a:solidFill>
                <a:effectLst/>
                <a:latin typeface="Courier New" panose="02070309020205020404" pitchFamily="49" charset="0"/>
                <a:cs typeface="Courier New" panose="02070309020205020404" pitchFamily="49" charset="0"/>
              </a:rPr>
              <a:t>css</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'[data-</a:t>
            </a:r>
            <a:r>
              <a:rPr kumimoji="0" lang="en-US" altLang="en-US" sz="10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ptor</a:t>
            </a:r>
            <a:r>
              <a:rPr kumimoji="0" lang="en-US" altLang="en-US" sz="1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="submit-</a:t>
            </a:r>
            <a:r>
              <a:rPr kumimoji="0" lang="en-US" altLang="en-US" sz="10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btn</a:t>
            </a:r>
            <a:r>
              <a:rPr kumimoji="0" lang="en-US" altLang="en-US" sz="1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2" name="Rectangle 6"/>
          <p:cNvSpPr>
            <a:spLocks noChangeArrowheads="1"/>
          </p:cNvSpPr>
          <p:nvPr/>
        </p:nvSpPr>
        <p:spPr bwMode="auto">
          <a:xfrm>
            <a:off x="144780" y="3283030"/>
            <a:ext cx="4114800"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kumimoji="0" lang="en-US" altLang="en-US" sz="10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browser</a:t>
            </a:r>
            <a:r>
              <a:rPr lang="en-US" altLang="en-US" sz="1000" dirty="0">
                <a:solidFill>
                  <a:srgbClr val="000000"/>
                </a:solidFill>
                <a:latin typeface="Courier New" panose="02070309020205020404" pitchFamily="49" charset="0"/>
                <a:cs typeface="Courier New" panose="02070309020205020404" pitchFamily="49" charset="0"/>
              </a:rPr>
              <a:t>. </a:t>
            </a:r>
            <a:r>
              <a:rPr lang="en-US" altLang="en-US" sz="1000" dirty="0" err="1">
                <a:solidFill>
                  <a:srgbClr val="000000"/>
                </a:solidFill>
                <a:latin typeface="Courier New" panose="02070309020205020404" pitchFamily="49" charset="0"/>
                <a:cs typeface="Courier New" panose="02070309020205020404" pitchFamily="49" charset="0"/>
              </a:rPr>
              <a:t>waitForAngularEnabled</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true</a:t>
            </a:r>
            <a:r>
              <a:rPr kumimoji="0" lang="ru-RU"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7"/>
          <p:cNvSpPr>
            <a:spLocks noChangeArrowheads="1"/>
          </p:cNvSpPr>
          <p:nvPr/>
        </p:nvSpPr>
        <p:spPr bwMode="auto">
          <a:xfrm>
            <a:off x="144780" y="2036289"/>
            <a:ext cx="5608320" cy="10618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 If true, Protractor will not attempt to synchronize with the page before</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 performing actions. This can be harmful because Protractor will not wait</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 until $timeouts and $http calls have been processed, which can cause</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 tests to become flaky. This should be used only when necessary, such as</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 when a page continuously polls an API using $timeout.</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80209401"/>
      </p:ext>
    </p:extLst>
  </p:cSld>
  <p:clrMapOvr>
    <a:masterClrMapping/>
  </p:clrMapOvr>
</p:sld>
</file>

<file path=ppt/theme/theme1.xml><?xml version="1.0" encoding="utf-8"?>
<a:theme xmlns:a="http://schemas.openxmlformats.org/drawingml/2006/main" name="Cover Slides">
  <a:themeElements>
    <a:clrScheme name="EPAM_Color">
      <a:dk1>
        <a:srgbClr val="464547"/>
      </a:dk1>
      <a:lt1>
        <a:sysClr val="window" lastClr="FFFFFF"/>
      </a:lt1>
      <a:dk2>
        <a:srgbClr val="666666"/>
      </a:dk2>
      <a:lt2>
        <a:srgbClr val="999999"/>
      </a:lt2>
      <a:accent1>
        <a:srgbClr val="CCCCCC"/>
      </a:accent1>
      <a:accent2>
        <a:srgbClr val="39C2D7"/>
      </a:accent2>
      <a:accent3>
        <a:srgbClr val="1B8BA0"/>
      </a:accent3>
      <a:accent4>
        <a:srgbClr val="A3C644"/>
      </a:accent4>
      <a:accent5>
        <a:srgbClr val="7F993A"/>
      </a:accent5>
      <a:accent6>
        <a:srgbClr val="B22746"/>
      </a:accent6>
      <a:hlink>
        <a:srgbClr val="32B6CE"/>
      </a:hlink>
      <a:folHlink>
        <a:srgbClr val="1B8A9F"/>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07743755D7D314CBDCFF819BBF257D3" ma:contentTypeVersion="4" ma:contentTypeDescription="Create a new document." ma:contentTypeScope="" ma:versionID="95213a15aad0a7b4890330cc468b04d2">
  <xsd:schema xmlns:xsd="http://www.w3.org/2001/XMLSchema" xmlns:xs="http://www.w3.org/2001/XMLSchema" xmlns:p="http://schemas.microsoft.com/office/2006/metadata/properties" xmlns:ns2="5ede5379-f79c-4964-9301-1140f96aa672" xmlns:ns3="a435e5aa-5e81-42b9-b33b-4f939a73c4ef" targetNamespace="http://schemas.microsoft.com/office/2006/metadata/properties" ma:root="true" ma:fieldsID="91ec204c445aa0579f94f071944f7682" ns2:_="" ns3:_="">
    <xsd:import namespace="5ede5379-f79c-4964-9301-1140f96aa672"/>
    <xsd:import namespace="a435e5aa-5e81-42b9-b33b-4f939a73c4ef"/>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3:MediaServiceAutoTags"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de5379-f79c-4964-9301-1140f96aa672"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a435e5aa-5e81-42b9-b33b-4f939a73c4ef"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ct:contentTypeSchema xmlns:ct="http://schemas.microsoft.com/office/2006/metadata/contentType" xmlns:ma="http://schemas.microsoft.com/office/2006/metadata/properties/metaAttributes" ct:_="" ma:_="" ma:contentTypeName="Document" ma:contentTypeID="0x0101007065E1774A31BB4AB39663A5E71B8504" ma:contentTypeVersion="2" ma:contentTypeDescription="Create a new document." ma:contentTypeScope="" ma:versionID="12b96264c9c02ca60d0eee2a1dcef44e">
  <xsd:schema xmlns:xsd="http://www.w3.org/2001/XMLSchema" xmlns:xs="http://www.w3.org/2001/XMLSchema" xmlns:p="http://schemas.microsoft.com/office/2006/metadata/properties" xmlns:ns2="c2a9ee53-7fff-4a6c-ab98-b55346f78edb" targetNamespace="http://schemas.microsoft.com/office/2006/metadata/properties" ma:root="true" ma:fieldsID="eb2f1c59d6afb1b6a1d99f2c8720a6f2" ns2:_="">
    <xsd:import namespace="c2a9ee53-7fff-4a6c-ab98-b55346f78ed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2a9ee53-7fff-4a6c-ab98-b55346f78ed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5E3C081-4081-47AD-A9A6-9F18F525DA1D}">
  <ds:schemaRefs>
    <ds:schemaRef ds:uri="a435e5aa-5e81-42b9-b33b-4f939a73c4ef"/>
    <ds:schemaRef ds:uri="http://schemas.microsoft.com/office/2006/metadata/properties"/>
    <ds:schemaRef ds:uri="http://schemas.microsoft.com/office/2006/documentManagement/types"/>
    <ds:schemaRef ds:uri="http://purl.org/dc/elements/1.1/"/>
    <ds:schemaRef ds:uri="http://schemas.microsoft.com/office/infopath/2007/PartnerControls"/>
    <ds:schemaRef ds:uri="http://www.w3.org/XML/1998/namespace"/>
    <ds:schemaRef ds:uri="http://purl.org/dc/terms/"/>
    <ds:schemaRef ds:uri="http://schemas.openxmlformats.org/package/2006/metadata/core-properties"/>
    <ds:schemaRef ds:uri="5ede5379-f79c-4964-9301-1140f96aa672"/>
    <ds:schemaRef ds:uri="http://purl.org/dc/dcmitype/"/>
  </ds:schemaRefs>
</ds:datastoreItem>
</file>

<file path=customXml/itemProps2.xml><?xml version="1.0" encoding="utf-8"?>
<ds:datastoreItem xmlns:ds="http://schemas.openxmlformats.org/officeDocument/2006/customXml" ds:itemID="{FCEE04B6-E734-4D47-970C-59CDF30958A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ede5379-f79c-4964-9301-1140f96aa672"/>
    <ds:schemaRef ds:uri="a435e5aa-5e81-42b9-b33b-4f939a73c4e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B9F194D-9E96-4A67-A2F2-330636F0AFC1}"/>
</file>

<file path=customXml/itemProps4.xml><?xml version="1.0" encoding="utf-8"?>
<ds:datastoreItem xmlns:ds="http://schemas.openxmlformats.org/officeDocument/2006/customXml" ds:itemID="{14883F0F-DE57-4ECA-B9BB-F22E8C5B5D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36248</TotalTime>
  <Words>1552</Words>
  <Application>Microsoft Office PowerPoint</Application>
  <PresentationFormat>On-screen Show (16:9)</PresentationFormat>
  <Paragraphs>195</Paragraphs>
  <Slides>20</Slides>
  <Notes>18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Amiri</vt:lpstr>
      <vt:lpstr>Arial</vt:lpstr>
      <vt:lpstr>Arial Black</vt:lpstr>
      <vt:lpstr>Calibri</vt:lpstr>
      <vt:lpstr>Consolas</vt:lpstr>
      <vt:lpstr>Courier New</vt:lpstr>
      <vt:lpstr>Lucida Grande</vt:lpstr>
      <vt:lpstr>Trebuchet MS</vt:lpstr>
      <vt:lpstr>Verdana</vt:lpstr>
      <vt:lpstr>Cover Slides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EPAM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orgmarketingbrandbaselineteam@epam.com</dc:creator>
  <cp:lastModifiedBy>Tatsiana Slavinskaya</cp:lastModifiedBy>
  <cp:revision>1163</cp:revision>
  <cp:lastPrinted>2014-07-09T13:30:36Z</cp:lastPrinted>
  <dcterms:created xsi:type="dcterms:W3CDTF">2014-07-08T13:27:24Z</dcterms:created>
  <dcterms:modified xsi:type="dcterms:W3CDTF">2019-01-22T11:15:42Z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0x0101007065E1774A31BB4AB39663A5E71B8504</vt:lpwstr>
  </property>
  <property fmtid="{D5CDD505-2E9C-101B-9397-08002B2CF9AE}" pid="3" name="_dlc_DocIdItemGuid">
    <vt:lpwstr>722dc65f-ca69-4d47-9dbf-b65f1c887b85</vt:lpwstr>
  </property>
</Properties>
</file>