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4"/>
  </p:notesMasterIdLst>
  <p:handoutMasterIdLst>
    <p:handoutMasterId r:id="rId25"/>
  </p:handoutMasterIdLst>
  <p:sldIdLst>
    <p:sldId id="448" r:id="rId5"/>
    <p:sldId id="573" r:id="rId6"/>
    <p:sldId id="496" r:id="rId7"/>
    <p:sldId id="501" r:id="rId8"/>
    <p:sldId id="574" r:id="rId9"/>
    <p:sldId id="580" r:id="rId10"/>
    <p:sldId id="503" r:id="rId11"/>
    <p:sldId id="567" r:id="rId12"/>
    <p:sldId id="575" r:id="rId13"/>
    <p:sldId id="585" r:id="rId14"/>
    <p:sldId id="586" r:id="rId15"/>
    <p:sldId id="587" r:id="rId16"/>
    <p:sldId id="588" r:id="rId17"/>
    <p:sldId id="569" r:id="rId18"/>
    <p:sldId id="589" r:id="rId19"/>
    <p:sldId id="571" r:id="rId20"/>
    <p:sldId id="590" r:id="rId21"/>
    <p:sldId id="500" r:id="rId22"/>
    <p:sldId id="562" r:id="rId23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3817" autoAdjust="0"/>
  </p:normalViewPr>
  <p:slideViewPr>
    <p:cSldViewPr snapToGrid="0">
      <p:cViewPr varScale="1">
        <p:scale>
          <a:sx n="150" d="100"/>
          <a:sy n="150" d="100"/>
        </p:scale>
        <p:origin x="528" y="12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-13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7/14/2022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protractor/blob/master/lib/config.t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19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66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47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0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51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53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54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96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42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https://github.com/angular/protractor/blob/master/lib/config.ts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00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8293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6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36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36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66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53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77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09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3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53" r:id="rId5"/>
    <p:sldLayoutId id="2147483762" r:id="rId6"/>
    <p:sldLayoutId id="2147483711" r:id="rId7"/>
    <p:sldLayoutId id="2147483749" r:id="rId8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driver.io/docs/multiremot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ebdriver.io/docs/api/browser/execute.html" TargetMode="External"/><Relationship Id="rId13" Type="http://schemas.openxmlformats.org/officeDocument/2006/relationships/hyperlink" Target="https://webdriver.io/docs/api/browser/pause.html" TargetMode="External"/><Relationship Id="rId18" Type="http://schemas.openxmlformats.org/officeDocument/2006/relationships/hyperlink" Target="https://webdriver.io/docs/api/browser/switchWindow.html" TargetMode="External"/><Relationship Id="rId3" Type="http://schemas.openxmlformats.org/officeDocument/2006/relationships/hyperlink" Target="https://webdriver.io/docs/api/browser/$$.html" TargetMode="External"/><Relationship Id="rId21" Type="http://schemas.openxmlformats.org/officeDocument/2006/relationships/hyperlink" Target="https://webdriver.io/docs/api/browser/waitUntil.html" TargetMode="External"/><Relationship Id="rId7" Type="http://schemas.openxmlformats.org/officeDocument/2006/relationships/hyperlink" Target="https://webdriver.io/docs/api/browser/deleteCookies.html" TargetMode="External"/><Relationship Id="rId12" Type="http://schemas.openxmlformats.org/officeDocument/2006/relationships/hyperlink" Target="https://webdriver.io/docs/api/browser/newWindow.html" TargetMode="External"/><Relationship Id="rId17" Type="http://schemas.openxmlformats.org/officeDocument/2006/relationships/hyperlink" Target="https://webdriver.io/docs/api/browser/setTimeout.html" TargetMode="External"/><Relationship Id="rId2" Type="http://schemas.openxmlformats.org/officeDocument/2006/relationships/notesSlide" Target="../notesSlides/notesSlide14.xml"/><Relationship Id="rId16" Type="http://schemas.openxmlformats.org/officeDocument/2006/relationships/hyperlink" Target="https://webdriver.io/docs/api/browser/setCookies.html" TargetMode="External"/><Relationship Id="rId20" Type="http://schemas.openxmlformats.org/officeDocument/2006/relationships/hyperlink" Target="https://webdriver.io/docs/api/browser/url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ebdriver.io/docs/api/browser/debug.html" TargetMode="External"/><Relationship Id="rId11" Type="http://schemas.openxmlformats.org/officeDocument/2006/relationships/hyperlink" Target="https://webdriver.io/docs/api/browser/keys.html" TargetMode="External"/><Relationship Id="rId5" Type="http://schemas.openxmlformats.org/officeDocument/2006/relationships/hyperlink" Target="https://webdriver.io/docs/api/browser/call.html" TargetMode="External"/><Relationship Id="rId15" Type="http://schemas.openxmlformats.org/officeDocument/2006/relationships/hyperlink" Target="https://webdriver.io/docs/api/browser/saveScreenshot.html" TargetMode="External"/><Relationship Id="rId10" Type="http://schemas.openxmlformats.org/officeDocument/2006/relationships/hyperlink" Target="https://webdriver.io/docs/api/browser/getCookies.html" TargetMode="External"/><Relationship Id="rId19" Type="http://schemas.openxmlformats.org/officeDocument/2006/relationships/hyperlink" Target="https://webdriver.io/docs/api/browser/touchAction.html" TargetMode="External"/><Relationship Id="rId4" Type="http://schemas.openxmlformats.org/officeDocument/2006/relationships/hyperlink" Target="https://webdriver.io/docs/api/browser/$.html" TargetMode="External"/><Relationship Id="rId9" Type="http://schemas.openxmlformats.org/officeDocument/2006/relationships/hyperlink" Target="https://webdriver.io/docs/api/browser/executeAsync.html" TargetMode="External"/><Relationship Id="rId14" Type="http://schemas.openxmlformats.org/officeDocument/2006/relationships/hyperlink" Target="https://webdriver.io/docs/api/browser/reloadSession.html" TargetMode="Externa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s://webdriver.io/docs/api/element/getLocation.html" TargetMode="External"/><Relationship Id="rId18" Type="http://schemas.openxmlformats.org/officeDocument/2006/relationships/hyperlink" Target="https://webdriver.io/docs/api/element/getValue.html" TargetMode="External"/><Relationship Id="rId26" Type="http://schemas.openxmlformats.org/officeDocument/2006/relationships/hyperlink" Target="https://webdriver.io/docs/api/element/saveScreenshot.html" TargetMode="External"/><Relationship Id="rId21" Type="http://schemas.openxmlformats.org/officeDocument/2006/relationships/hyperlink" Target="https://webdriver.io/docs/api/element/isEnabled.html" TargetMode="External"/><Relationship Id="rId34" Type="http://schemas.openxmlformats.org/officeDocument/2006/relationships/hyperlink" Target="https://webdriver.io/docs/api/element/touchAction.html" TargetMode="External"/><Relationship Id="rId7" Type="http://schemas.openxmlformats.org/officeDocument/2006/relationships/hyperlink" Target="https://webdriver.io/docs/api/element/click.html" TargetMode="External"/><Relationship Id="rId12" Type="http://schemas.openxmlformats.org/officeDocument/2006/relationships/hyperlink" Target="https://webdriver.io/docs/api/element/getHTML.html" TargetMode="External"/><Relationship Id="rId17" Type="http://schemas.openxmlformats.org/officeDocument/2006/relationships/hyperlink" Target="https://webdriver.io/docs/api/element/getText.html" TargetMode="External"/><Relationship Id="rId25" Type="http://schemas.openxmlformats.org/officeDocument/2006/relationships/hyperlink" Target="https://webdriver.io/docs/api/element/moveTo.html" TargetMode="External"/><Relationship Id="rId33" Type="http://schemas.openxmlformats.org/officeDocument/2006/relationships/hyperlink" Target="https://webdriver.io/docs/api/element/shadow$.html" TargetMode="External"/><Relationship Id="rId38" Type="http://schemas.openxmlformats.org/officeDocument/2006/relationships/hyperlink" Target="https://webdriver.io/docs/api/element/waitUntil.html" TargetMode="External"/><Relationship Id="rId2" Type="http://schemas.openxmlformats.org/officeDocument/2006/relationships/notesSlide" Target="../notesSlides/notesSlide15.xml"/><Relationship Id="rId16" Type="http://schemas.openxmlformats.org/officeDocument/2006/relationships/hyperlink" Target="https://webdriver.io/docs/api/element/getTagName.html" TargetMode="External"/><Relationship Id="rId20" Type="http://schemas.openxmlformats.org/officeDocument/2006/relationships/hyperlink" Target="https://webdriver.io/docs/api/element/isDisplayedInViewport.html" TargetMode="External"/><Relationship Id="rId29" Type="http://schemas.openxmlformats.org/officeDocument/2006/relationships/hyperlink" Target="https://webdriver.io/docs/api/element/selectByIndex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ebdriver.io/docs/api/element/clearValue.html" TargetMode="External"/><Relationship Id="rId11" Type="http://schemas.openxmlformats.org/officeDocument/2006/relationships/hyperlink" Target="https://webdriver.io/docs/api/element/getCSSProperty.html" TargetMode="External"/><Relationship Id="rId24" Type="http://schemas.openxmlformats.org/officeDocument/2006/relationships/hyperlink" Target="https://webdriver.io/docs/api/element/isSelected.html" TargetMode="External"/><Relationship Id="rId32" Type="http://schemas.openxmlformats.org/officeDocument/2006/relationships/hyperlink" Target="https://webdriver.io/docs/api/element/shadow$$.html" TargetMode="External"/><Relationship Id="rId37" Type="http://schemas.openxmlformats.org/officeDocument/2006/relationships/hyperlink" Target="https://webdriver.io/docs/api/element/waitForExist.html" TargetMode="External"/><Relationship Id="rId5" Type="http://schemas.openxmlformats.org/officeDocument/2006/relationships/hyperlink" Target="https://webdriver.io/docs/api/element/addValue.html" TargetMode="External"/><Relationship Id="rId15" Type="http://schemas.openxmlformats.org/officeDocument/2006/relationships/hyperlink" Target="https://webdriver.io/docs/api/element/getSize.html" TargetMode="External"/><Relationship Id="rId23" Type="http://schemas.openxmlformats.org/officeDocument/2006/relationships/hyperlink" Target="https://webdriver.io/docs/api/element/isFocused.html" TargetMode="External"/><Relationship Id="rId28" Type="http://schemas.openxmlformats.org/officeDocument/2006/relationships/hyperlink" Target="https://webdriver.io/docs/api/element/selectByAttribute.html" TargetMode="External"/><Relationship Id="rId36" Type="http://schemas.openxmlformats.org/officeDocument/2006/relationships/hyperlink" Target="https://webdriver.io/docs/api/element/waitForEnabled.html" TargetMode="External"/><Relationship Id="rId10" Type="http://schemas.openxmlformats.org/officeDocument/2006/relationships/hyperlink" Target="https://webdriver.io/docs/api/element/getAttribute.html" TargetMode="External"/><Relationship Id="rId19" Type="http://schemas.openxmlformats.org/officeDocument/2006/relationships/hyperlink" Target="https://webdriver.io/docs/api/element/isDisplayed.html" TargetMode="External"/><Relationship Id="rId31" Type="http://schemas.openxmlformats.org/officeDocument/2006/relationships/hyperlink" Target="https://webdriver.io/docs/api/element/setValue.html" TargetMode="External"/><Relationship Id="rId4" Type="http://schemas.openxmlformats.org/officeDocument/2006/relationships/hyperlink" Target="https://webdriver.io/docs/api/element/$.html" TargetMode="External"/><Relationship Id="rId9" Type="http://schemas.openxmlformats.org/officeDocument/2006/relationships/hyperlink" Target="https://webdriver.io/docs/api/element/dragAndDrop.html" TargetMode="External"/><Relationship Id="rId14" Type="http://schemas.openxmlformats.org/officeDocument/2006/relationships/hyperlink" Target="https://webdriver.io/docs/api/element/getProperty.html" TargetMode="External"/><Relationship Id="rId22" Type="http://schemas.openxmlformats.org/officeDocument/2006/relationships/hyperlink" Target="https://webdriver.io/docs/api/element/isExisting.html" TargetMode="External"/><Relationship Id="rId27" Type="http://schemas.openxmlformats.org/officeDocument/2006/relationships/hyperlink" Target="https://webdriver.io/docs/api/element/scrollIntoView.html" TargetMode="External"/><Relationship Id="rId30" Type="http://schemas.openxmlformats.org/officeDocument/2006/relationships/hyperlink" Target="https://webdriver.io/docs/api/element/selectByVisibleText.html" TargetMode="External"/><Relationship Id="rId35" Type="http://schemas.openxmlformats.org/officeDocument/2006/relationships/hyperlink" Target="https://webdriver.io/docs/api/element/waitForDisplayed.html" TargetMode="External"/><Relationship Id="rId8" Type="http://schemas.openxmlformats.org/officeDocument/2006/relationships/hyperlink" Target="https://webdriver.io/docs/api/element/doubleClick.html" TargetMode="External"/><Relationship Id="rId3" Type="http://schemas.openxmlformats.org/officeDocument/2006/relationships/hyperlink" Target="https://webdriver.io/docs/api/element/$$.html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hyperlink" Target="https://www.npmjs.com/package/wdio-cucumber-framework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3c.github.io/webdriver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49262" y="1565268"/>
            <a:ext cx="6910388" cy="825932"/>
          </a:xfrm>
        </p:spPr>
        <p:txBody>
          <a:bodyPr/>
          <a:lstStyle/>
          <a:p>
            <a:r>
              <a:rPr lang="en-US" sz="6000" dirty="0" err="1"/>
              <a:t>Webdriver</a:t>
            </a:r>
            <a:r>
              <a:rPr lang="en-US" sz="6000" dirty="0"/>
              <a:t> IO</a:t>
            </a:r>
            <a:endParaRPr lang="en-US" dirty="0"/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Config: WebDriver Options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9587EF4-CEBA-4EA8-AC65-B3D95E039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54" y="872974"/>
            <a:ext cx="8948691" cy="270843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en-US" sz="1600" b="1" dirty="0">
                <a:solidFill>
                  <a:srgbClr val="626262"/>
                </a:solidFill>
                <a:latin typeface="Lato"/>
              </a:rPr>
              <a:t>protocol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 - Protocol to use when communicating with the driver server. Default: </a:t>
            </a:r>
            <a:r>
              <a:rPr lang="en-US" altLang="en-US" sz="1600" i="1" dirty="0">
                <a:solidFill>
                  <a:srgbClr val="626262"/>
                </a:solidFill>
                <a:latin typeface="Lato"/>
              </a:rPr>
              <a:t>http</a:t>
            </a:r>
          </a:p>
          <a:p>
            <a:pPr defTabSz="914400"/>
            <a:r>
              <a:rPr lang="en-US" altLang="en-US" sz="1600" b="1" dirty="0">
                <a:solidFill>
                  <a:srgbClr val="626262"/>
                </a:solidFill>
                <a:latin typeface="Lato"/>
              </a:rPr>
              <a:t>hostname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 - Host of your driver server. Default: </a:t>
            </a:r>
            <a:r>
              <a:rPr lang="en-US" altLang="en-US" sz="1600" i="1" dirty="0">
                <a:solidFill>
                  <a:srgbClr val="626262"/>
                </a:solidFill>
                <a:latin typeface="Lato"/>
              </a:rPr>
              <a:t>0.0.0.0</a:t>
            </a:r>
          </a:p>
          <a:p>
            <a:pPr defTabSz="914400"/>
            <a:r>
              <a:rPr lang="en-US" altLang="en-US" sz="1600" b="1" dirty="0">
                <a:solidFill>
                  <a:srgbClr val="626262"/>
                </a:solidFill>
                <a:latin typeface="Lato"/>
              </a:rPr>
              <a:t>port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 - Port your driver server is on. Default: </a:t>
            </a:r>
            <a:r>
              <a:rPr lang="en-US" altLang="en-US" sz="1600" i="1" dirty="0">
                <a:solidFill>
                  <a:srgbClr val="626262"/>
                </a:solidFill>
                <a:latin typeface="Lato"/>
              </a:rPr>
              <a:t>4444</a:t>
            </a:r>
          </a:p>
          <a:p>
            <a:pPr defTabSz="914400"/>
            <a:r>
              <a:rPr lang="en-US" altLang="en-US" sz="1600" b="1" dirty="0">
                <a:solidFill>
                  <a:srgbClr val="626262"/>
                </a:solidFill>
                <a:latin typeface="Lato"/>
              </a:rPr>
              <a:t>path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 - Path to driver server endpoint. Default: </a:t>
            </a:r>
            <a:r>
              <a:rPr lang="en-US" altLang="en-US" sz="1600" i="1" dirty="0">
                <a:solidFill>
                  <a:srgbClr val="626262"/>
                </a:solidFill>
                <a:latin typeface="Lato"/>
              </a:rPr>
              <a:t>/wd/hub</a:t>
            </a:r>
          </a:p>
          <a:p>
            <a:pPr defTabSz="914400"/>
            <a:r>
              <a:rPr lang="en-US" altLang="en-US" sz="1600" b="1" dirty="0" err="1">
                <a:solidFill>
                  <a:srgbClr val="626262"/>
                </a:solidFill>
                <a:latin typeface="Lato"/>
              </a:rPr>
              <a:t>queryParams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 - Query </a:t>
            </a:r>
            <a:r>
              <a:rPr lang="en-US" altLang="en-US" sz="1600" dirty="0" err="1">
                <a:solidFill>
                  <a:srgbClr val="626262"/>
                </a:solidFill>
                <a:latin typeface="Lato"/>
              </a:rPr>
              <a:t>paramaters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 that are propagated to the driver server. Default: </a:t>
            </a:r>
            <a:r>
              <a:rPr lang="en-US" altLang="en-US" sz="1600" i="1" dirty="0">
                <a:solidFill>
                  <a:srgbClr val="626262"/>
                </a:solidFill>
                <a:latin typeface="Lato"/>
              </a:rPr>
              <a:t>null</a:t>
            </a:r>
          </a:p>
          <a:p>
            <a:pPr defTabSz="914400"/>
            <a:r>
              <a:rPr lang="en-US" altLang="en-US" sz="1600" b="1" dirty="0">
                <a:solidFill>
                  <a:srgbClr val="626262"/>
                </a:solidFill>
                <a:latin typeface="Lato"/>
              </a:rPr>
              <a:t>capabilities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 - Defines the capabilities you want to run in your WebDriver session. Default: </a:t>
            </a:r>
            <a:r>
              <a:rPr lang="en-US" altLang="en-US" sz="1600" i="1" dirty="0">
                <a:solidFill>
                  <a:srgbClr val="626262"/>
                </a:solidFill>
                <a:latin typeface="Lato"/>
              </a:rPr>
              <a:t>null</a:t>
            </a:r>
          </a:p>
          <a:p>
            <a:pPr defTabSz="914400"/>
            <a:r>
              <a:rPr lang="en-US" altLang="en-US" sz="1600" b="1" dirty="0" err="1">
                <a:solidFill>
                  <a:srgbClr val="626262"/>
                </a:solidFill>
                <a:latin typeface="Lato"/>
              </a:rPr>
              <a:t>logLevel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 - Level of logging </a:t>
            </a:r>
            <a:r>
              <a:rPr lang="en-US" altLang="en-US" sz="1600" dirty="0" err="1">
                <a:solidFill>
                  <a:srgbClr val="626262"/>
                </a:solidFill>
                <a:latin typeface="Lato"/>
              </a:rPr>
              <a:t>verbosity.Default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: </a:t>
            </a:r>
            <a:r>
              <a:rPr lang="en-US" altLang="en-US" sz="1600" i="1" dirty="0">
                <a:solidFill>
                  <a:srgbClr val="626262"/>
                </a:solidFill>
                <a:latin typeface="Lato"/>
              </a:rPr>
              <a:t>info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. Options: </a:t>
            </a:r>
            <a:r>
              <a:rPr lang="en-US" altLang="en-US" sz="1600" i="1" dirty="0">
                <a:solidFill>
                  <a:srgbClr val="626262"/>
                </a:solidFill>
                <a:latin typeface="Lato"/>
              </a:rPr>
              <a:t>trace | debug | info | warn | error | silent</a:t>
            </a:r>
          </a:p>
          <a:p>
            <a:pPr defTabSz="914400"/>
            <a:r>
              <a:rPr lang="en-US" altLang="en-US" sz="1600" b="1" dirty="0" err="1">
                <a:solidFill>
                  <a:srgbClr val="626262"/>
                </a:solidFill>
                <a:latin typeface="Lato"/>
              </a:rPr>
              <a:t>outputDir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 - Directory to store all </a:t>
            </a:r>
            <a:r>
              <a:rPr lang="en-US" altLang="en-US" sz="1600" dirty="0" err="1">
                <a:solidFill>
                  <a:srgbClr val="626262"/>
                </a:solidFill>
                <a:latin typeface="Lato"/>
              </a:rPr>
              <a:t>testrunner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 log files including reporter logs and </a:t>
            </a:r>
            <a:r>
              <a:rPr lang="en-US" altLang="en-US" sz="1600" dirty="0" err="1">
                <a:solidFill>
                  <a:srgbClr val="626262"/>
                </a:solidFill>
                <a:latin typeface="Lato"/>
              </a:rPr>
              <a:t>wdio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 logs.    Default: </a:t>
            </a:r>
            <a:r>
              <a:rPr lang="en-US" altLang="en-US" sz="1600" i="1" dirty="0">
                <a:solidFill>
                  <a:srgbClr val="626262"/>
                </a:solidFill>
                <a:latin typeface="Lato"/>
              </a:rPr>
              <a:t>null</a:t>
            </a:r>
          </a:p>
          <a:p>
            <a:pPr defTabSz="914400"/>
            <a:r>
              <a:rPr lang="en-US" altLang="en-US" sz="1600" b="1" dirty="0" err="1">
                <a:solidFill>
                  <a:srgbClr val="626262"/>
                </a:solidFill>
                <a:latin typeface="Lato"/>
              </a:rPr>
              <a:t>connectionRetryTimeout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 - Timeout for any request to the Selenium server. Default: </a:t>
            </a:r>
            <a:r>
              <a:rPr lang="en-US" altLang="en-US" sz="1600" i="1" dirty="0">
                <a:solidFill>
                  <a:srgbClr val="626262"/>
                </a:solidFill>
                <a:latin typeface="Lato"/>
              </a:rPr>
              <a:t>90000</a:t>
            </a:r>
          </a:p>
          <a:p>
            <a:pPr defTabSz="914400"/>
            <a:r>
              <a:rPr lang="en-US" altLang="en-US" sz="1600" b="1" dirty="0" err="1">
                <a:solidFill>
                  <a:srgbClr val="626262"/>
                </a:solidFill>
                <a:latin typeface="Lato"/>
              </a:rPr>
              <a:t>connectionRetryCount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 - Count of request retries to the Selenium server. Default: </a:t>
            </a:r>
            <a:r>
              <a:rPr lang="en-US" altLang="en-US" sz="1600" i="1" dirty="0">
                <a:solidFill>
                  <a:srgbClr val="626262"/>
                </a:solidFill>
                <a:latin typeface="Lato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5504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Config: WDIO Options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EA04A7D-9C03-43D4-83B5-F7AB494CF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1" y="782957"/>
            <a:ext cx="9029700" cy="393954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626262"/>
                </a:solidFill>
                <a:latin typeface="Lato"/>
              </a:rPr>
              <a:t>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pecs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Define specs for test execution.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Default: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[]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rgbClr val="626262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626262"/>
                </a:solidFill>
                <a:latin typeface="Lato"/>
              </a:rPr>
              <a:t>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xclude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Exclude specs from test execution.</a:t>
            </a:r>
            <a:r>
              <a:rPr lang="en-US" altLang="en-US" sz="1600" dirty="0"/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Default: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[]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rgbClr val="626262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626262"/>
                </a:solidFill>
                <a:latin typeface="Lato"/>
              </a:rPr>
              <a:t>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uites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An object describing various of suites. Default: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{}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rgbClr val="626262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626262"/>
                </a:solidFill>
                <a:latin typeface="Lato"/>
              </a:rPr>
              <a:t>c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apabilities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Like the capabilities section described above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(with options for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A5906"/>
                </a:solidFill>
                <a:effectLst/>
                <a:latin typeface="inherit"/>
                <a:hlinkClick r:id="rId3"/>
              </a:rPr>
              <a:t>multiremote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 object for parallel execution).</a:t>
            </a:r>
            <a:r>
              <a:rPr lang="en-US" altLang="en-US" sz="16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Default: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[{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maxInstances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: 5,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browserName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firefox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' }]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rgbClr val="626262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baseUrl</a:t>
            </a:r>
            <a:r>
              <a:rPr lang="en-US" altLang="en-US" sz="1600" b="1" dirty="0">
                <a:solidFill>
                  <a:srgbClr val="626262"/>
                </a:solidFill>
                <a:latin typeface="Lato"/>
              </a:rPr>
              <a:t>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Shorten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 command calls by setting a base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url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Default: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null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rgbClr val="626262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Bail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If you only want to run your tests until a specific amount of tests have failed use bail. Default: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0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rgbClr val="626262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waitforTimeout</a:t>
            </a:r>
            <a:r>
              <a:rPr lang="en-US" altLang="en-US" sz="1600" b="1" dirty="0">
                <a:solidFill>
                  <a:srgbClr val="626262"/>
                </a:solidFill>
                <a:latin typeface="Lato"/>
              </a:rPr>
              <a:t>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Default timeout for 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waitForXXX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 commands. Default: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3000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rgbClr val="626262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waitforInterval</a:t>
            </a:r>
            <a:r>
              <a:rPr lang="en-US" altLang="en-US" sz="1600" b="1" dirty="0">
                <a:solidFill>
                  <a:srgbClr val="626262"/>
                </a:solidFill>
                <a:latin typeface="Lato"/>
              </a:rPr>
              <a:t>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Default interval for 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waitForXXX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 commands.</a:t>
            </a:r>
            <a:r>
              <a:rPr lang="en-US" altLang="en-US" sz="1600" dirty="0"/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Default: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500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rgbClr val="626262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626262"/>
                </a:solidFill>
                <a:latin typeface="Lato"/>
              </a:rPr>
              <a:t>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ervices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Services take over a specific job you don't want to take care of. Default: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[]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rgbClr val="626262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626262"/>
                </a:solidFill>
                <a:latin typeface="Lato"/>
              </a:rPr>
              <a:t>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ramework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Defines the test framework to be used by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wdio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testrunner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.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Default: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mocha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Options: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mocha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 |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jasmine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rgbClr val="626262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mochaOpts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 |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jasmineNodeOpts</a:t>
            </a:r>
            <a:r>
              <a:rPr lang="en-US" altLang="en-US" sz="1600" b="1" dirty="0">
                <a:solidFill>
                  <a:srgbClr val="626262"/>
                </a:solidFill>
                <a:latin typeface="Lato"/>
              </a:rPr>
              <a:t>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Specific framework related options.</a:t>
            </a:r>
            <a:r>
              <a:rPr lang="en-US" altLang="en-US" sz="1600" dirty="0">
                <a:solidFill>
                  <a:srgbClr val="626262"/>
                </a:solidFill>
                <a:latin typeface="Lat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Default: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{ timeout: 10000 }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rgbClr val="626262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626262"/>
                </a:solidFill>
                <a:latin typeface="Lato"/>
              </a:rPr>
              <a:t>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eporters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Lato"/>
              </a:rPr>
              <a:t>List of reporters to use. Default: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[]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128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Config: Hooks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0D933AE-B1CF-4CAC-B58F-227D009B8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9516"/>
            <a:ext cx="9144000" cy="40318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Hooks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=====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WebdriverIO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provides several hooks you can use to interfere with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test process in order to enhance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it and to build services around it. You can either apply a single //function or an array of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methods to it. If one of them returns with a promise,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WebdriverIO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//will wait until that promise got</a:t>
            </a:r>
            <a:r>
              <a:rPr lang="en-US" alt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resolved to continue.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Gets executed once before all workers get launched.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{Object} config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wdio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configuration object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{Array.&lt;Object&gt;} capabilities list of capabilities details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onPrepare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capabilities)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fs.mkdirSync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'reports'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))}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(err){}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43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Config: Hooks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6CE80E2-6A93-4E61-8B69-CFD275FC3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" y="699516"/>
            <a:ext cx="9129824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onPrepare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capabilities) {}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beforeSession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capabilities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specs) {}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(capabilities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specs) {}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beforeCommand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beforeSuite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(suite) {}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(test) {}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beforeHook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afterHook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(test) {}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afterSuite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(suite) {}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afterCommand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error) {}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capabilities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specs) {}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afterSession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capabilities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specs) {}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onComplete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exitCode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capabilities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results) {}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onReload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oldSessionId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newSessionId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D82214-0D5A-442C-8A87-B0380635F74E}"/>
              </a:ext>
            </a:extLst>
          </p:cNvPr>
          <p:cNvSpPr/>
          <p:nvPr/>
        </p:nvSpPr>
        <p:spPr>
          <a:xfrm>
            <a:off x="115982" y="4485168"/>
            <a:ext cx="8794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Note</a:t>
            </a:r>
            <a:r>
              <a:rPr lang="en-US" sz="1800" dirty="0"/>
              <a:t>: Some of hooks just duplicate Jasmine/Mocha hooks</a:t>
            </a:r>
          </a:p>
        </p:txBody>
      </p:sp>
    </p:spTree>
    <p:extLst>
      <p:ext uri="{BB962C8B-B14F-4D97-AF65-F5344CB8AC3E}">
        <p14:creationId xmlns:p14="http://schemas.microsoft.com/office/powerpoint/2010/main" val="2521602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API: browser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27B220-7492-49CE-B979-31964FF73260}"/>
              </a:ext>
            </a:extLst>
          </p:cNvPr>
          <p:cNvSpPr/>
          <p:nvPr/>
        </p:nvSpPr>
        <p:spPr>
          <a:xfrm>
            <a:off x="95694" y="833289"/>
            <a:ext cx="438061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EA5906"/>
                </a:solidFill>
                <a:latin typeface="inherit"/>
                <a:hlinkClick r:id="rId3"/>
              </a:rPr>
              <a:t>$$</a:t>
            </a:r>
            <a:r>
              <a:rPr lang="en-US" sz="1600" dirty="0">
                <a:solidFill>
                  <a:srgbClr val="EA5906"/>
                </a:solidFill>
                <a:latin typeface="inherit"/>
              </a:rPr>
              <a:t> </a:t>
            </a:r>
            <a:r>
              <a:rPr lang="en-US" sz="1600" dirty="0">
                <a:latin typeface="inherit"/>
              </a:rPr>
              <a:t>: </a:t>
            </a:r>
            <a:r>
              <a:rPr lang="en-US" dirty="0"/>
              <a:t>browser.$$(selector)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17171"/>
                </a:solidFill>
                <a:latin typeface="inherit"/>
                <a:hlinkClick r:id="rId4"/>
              </a:rPr>
              <a:t>$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browser.$(selector)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17171"/>
                </a:solidFill>
                <a:latin typeface="inherit"/>
                <a:hlinkClick r:id="rId5"/>
              </a:rPr>
              <a:t>call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 err="1"/>
              <a:t>browser.call</a:t>
            </a:r>
            <a:r>
              <a:rPr lang="en-US" dirty="0"/>
              <a:t>(callback)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17171"/>
                </a:solidFill>
                <a:latin typeface="inherit"/>
                <a:hlinkClick r:id="rId6"/>
              </a:rPr>
              <a:t>debug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 err="1"/>
              <a:t>browser.debug</a:t>
            </a:r>
            <a:r>
              <a:rPr lang="en-US" dirty="0"/>
              <a:t>()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717171"/>
                </a:solidFill>
                <a:latin typeface="inherit"/>
                <a:hlinkClick r:id="rId7"/>
              </a:rPr>
              <a:t>deleteCookies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 err="1"/>
              <a:t>browser.deleteCookies</a:t>
            </a:r>
            <a:r>
              <a:rPr lang="en-US" dirty="0"/>
              <a:t>(names)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17171"/>
                </a:solidFill>
                <a:latin typeface="inherit"/>
                <a:hlinkClick r:id="rId8"/>
              </a:rPr>
              <a:t>execute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 err="1"/>
              <a:t>browser.execute</a:t>
            </a:r>
            <a:r>
              <a:rPr lang="en-US" dirty="0"/>
              <a:t>(script, arguments)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717171"/>
                </a:solidFill>
                <a:latin typeface="inherit"/>
                <a:hlinkClick r:id="rId9"/>
              </a:rPr>
              <a:t>executeAsync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 err="1"/>
              <a:t>browser.executeAsync</a:t>
            </a:r>
            <a:r>
              <a:rPr lang="en-US" dirty="0"/>
              <a:t>(script,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717171"/>
                </a:solidFill>
                <a:latin typeface="inherit"/>
                <a:hlinkClick r:id="rId10"/>
              </a:rPr>
              <a:t>getCookies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 err="1"/>
              <a:t>browser.getCookies</a:t>
            </a:r>
            <a:r>
              <a:rPr lang="en-US" dirty="0"/>
              <a:t>(names)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17171"/>
                </a:solidFill>
                <a:latin typeface="inherit"/>
                <a:hlinkClick r:id="rId11"/>
              </a:rPr>
              <a:t>keys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 err="1"/>
              <a:t>browser.keys</a:t>
            </a:r>
            <a:r>
              <a:rPr lang="en-US" dirty="0"/>
              <a:t>(value)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717171"/>
                </a:solidFill>
                <a:latin typeface="inherit"/>
                <a:hlinkClick r:id="rId12"/>
              </a:rPr>
              <a:t>newWindow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 err="1"/>
              <a:t>browser.newWindow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winName</a:t>
            </a:r>
            <a:r>
              <a:rPr lang="en-US" dirty="0"/>
              <a:t>, </a:t>
            </a:r>
            <a:r>
              <a:rPr lang="en-US" dirty="0" err="1"/>
              <a:t>winFeatures</a:t>
            </a:r>
            <a:r>
              <a:rPr lang="en-US" dirty="0"/>
              <a:t>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93939"/>
              </a:solidFill>
              <a:effectLst/>
              <a:latin typeface="inheri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9706E2-DD22-4E3B-B01B-BC6E8F57536F}"/>
              </a:ext>
            </a:extLst>
          </p:cNvPr>
          <p:cNvSpPr/>
          <p:nvPr/>
        </p:nvSpPr>
        <p:spPr>
          <a:xfrm>
            <a:off x="4476308" y="833289"/>
            <a:ext cx="4572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17171"/>
                </a:solidFill>
                <a:latin typeface="inherit"/>
                <a:hlinkClick r:id="rId13"/>
              </a:rPr>
              <a:t>pause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 err="1"/>
              <a:t>browser.pause</a:t>
            </a:r>
            <a:r>
              <a:rPr lang="en-US" dirty="0"/>
              <a:t>(milliseconds)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717171"/>
                </a:solidFill>
                <a:latin typeface="inherit"/>
                <a:hlinkClick r:id="rId14"/>
              </a:rPr>
              <a:t>reloadSession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 err="1"/>
              <a:t>browser.reloadSession</a:t>
            </a:r>
            <a:r>
              <a:rPr lang="en-US" dirty="0"/>
              <a:t>()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717171"/>
                </a:solidFill>
                <a:latin typeface="inherit"/>
                <a:hlinkClick r:id="rId15"/>
              </a:rPr>
              <a:t>saveScreenshot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 err="1"/>
              <a:t>browser.saveScreenshot</a:t>
            </a:r>
            <a:r>
              <a:rPr lang="en-US" dirty="0"/>
              <a:t>(</a:t>
            </a:r>
            <a:r>
              <a:rPr lang="en-US" dirty="0" err="1"/>
              <a:t>filepath</a:t>
            </a:r>
            <a:r>
              <a:rPr lang="en-US" dirty="0"/>
              <a:t>)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717171"/>
                </a:solidFill>
                <a:latin typeface="inherit"/>
                <a:hlinkClick r:id="rId16"/>
              </a:rPr>
              <a:t>setCookies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 err="1"/>
              <a:t>browser.setCookies</a:t>
            </a:r>
            <a:r>
              <a:rPr lang="en-US" dirty="0"/>
              <a:t>(</a:t>
            </a:r>
            <a:r>
              <a:rPr lang="en-US" dirty="0" err="1"/>
              <a:t>cookieObj|cookieArrayObj</a:t>
            </a:r>
            <a:r>
              <a:rPr lang="en-US" dirty="0"/>
              <a:t>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717171"/>
                </a:solidFill>
                <a:latin typeface="inherit"/>
                <a:hlinkClick r:id="rId17"/>
              </a:rPr>
              <a:t>setTimeout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 err="1"/>
              <a:t>browser.setTimeout</a:t>
            </a:r>
            <a:r>
              <a:rPr lang="en-US" dirty="0"/>
              <a:t>(</a:t>
            </a:r>
            <a:r>
              <a:rPr lang="en-US" dirty="0" err="1"/>
              <a:t>timeoutsObj</a:t>
            </a:r>
            <a:r>
              <a:rPr lang="en-US" dirty="0"/>
              <a:t>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717171"/>
                </a:solidFill>
                <a:latin typeface="inherit"/>
                <a:hlinkClick r:id="rId18"/>
              </a:rPr>
              <a:t>switchWindow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 err="1"/>
              <a:t>browser.switchWindow</a:t>
            </a:r>
            <a:r>
              <a:rPr lang="en-US" dirty="0"/>
              <a:t>(</a:t>
            </a:r>
            <a:r>
              <a:rPr lang="en-US" dirty="0" err="1"/>
              <a:t>urlOrTitleToMatch</a:t>
            </a:r>
            <a:r>
              <a:rPr lang="en-US" dirty="0"/>
              <a:t>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717171"/>
                </a:solidFill>
                <a:latin typeface="inherit"/>
                <a:hlinkClick r:id="rId19"/>
              </a:rPr>
              <a:t>touchAction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 err="1"/>
              <a:t>browser.touchAction</a:t>
            </a:r>
            <a:r>
              <a:rPr lang="en-US" dirty="0"/>
              <a:t>(</a:t>
            </a:r>
            <a:r>
              <a:rPr lang="en-US" dirty="0" err="1"/>
              <a:t>actionObj</a:t>
            </a:r>
            <a:r>
              <a:rPr lang="en-US" dirty="0"/>
              <a:t>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717171"/>
                </a:solidFill>
                <a:latin typeface="inherit"/>
                <a:hlinkClick r:id="rId20"/>
              </a:rPr>
              <a:t>url</a:t>
            </a:r>
            <a:r>
              <a:rPr lang="en-US" sz="1600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browser.url(</a:t>
            </a:r>
            <a:r>
              <a:rPr lang="en-US" dirty="0" err="1"/>
              <a:t>url</a:t>
            </a:r>
            <a:r>
              <a:rPr lang="en-US" dirty="0"/>
              <a:t>)</a:t>
            </a:r>
            <a:endParaRPr lang="en-US" sz="16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EA5906"/>
                </a:solidFill>
                <a:latin typeface="inherit"/>
                <a:hlinkClick r:id="rId21"/>
              </a:rPr>
              <a:t>waitUntil</a:t>
            </a:r>
            <a:r>
              <a:rPr lang="en-US" sz="1600" dirty="0">
                <a:solidFill>
                  <a:srgbClr val="EA5906"/>
                </a:solidFill>
                <a:latin typeface="inherit"/>
              </a:rPr>
              <a:t> </a:t>
            </a:r>
            <a:r>
              <a:rPr lang="en-US" sz="1600" dirty="0">
                <a:latin typeface="inherit"/>
              </a:rPr>
              <a:t>: </a:t>
            </a:r>
            <a:r>
              <a:rPr lang="en-US" dirty="0" err="1"/>
              <a:t>browser.waitUntil</a:t>
            </a:r>
            <a:r>
              <a:rPr lang="en-US" dirty="0"/>
              <a:t>(condition, timeout, </a:t>
            </a:r>
            <a:r>
              <a:rPr lang="en-US" dirty="0" err="1"/>
              <a:t>timeoutMsg</a:t>
            </a:r>
            <a:r>
              <a:rPr lang="en-US" dirty="0"/>
              <a:t>, interval)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C69DC2-9B2E-4F4C-9663-A0E408137D6F}"/>
              </a:ext>
            </a:extLst>
          </p:cNvPr>
          <p:cNvSpPr/>
          <p:nvPr/>
        </p:nvSpPr>
        <p:spPr>
          <a:xfrm>
            <a:off x="79257" y="4065424"/>
            <a:ext cx="8794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Note</a:t>
            </a:r>
            <a:r>
              <a:rPr lang="en-US" sz="1800" dirty="0"/>
              <a:t>: Almost the same as driver in selenium and browser in protractor</a:t>
            </a:r>
          </a:p>
        </p:txBody>
      </p:sp>
    </p:spTree>
    <p:extLst>
      <p:ext uri="{BB962C8B-B14F-4D97-AF65-F5344CB8AC3E}">
        <p14:creationId xmlns:p14="http://schemas.microsoft.com/office/powerpoint/2010/main" val="3320248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API: element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924658-0EE1-42A5-AB99-66692D28C973}"/>
              </a:ext>
            </a:extLst>
          </p:cNvPr>
          <p:cNvSpPr/>
          <p:nvPr/>
        </p:nvSpPr>
        <p:spPr>
          <a:xfrm>
            <a:off x="116958" y="742295"/>
            <a:ext cx="44550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17171"/>
                </a:solidFill>
                <a:latin typeface="inherit"/>
                <a:hlinkClick r:id="rId3"/>
              </a:rPr>
              <a:t>$$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).$$(selector)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17171"/>
                </a:solidFill>
                <a:latin typeface="inherit"/>
                <a:hlinkClick r:id="rId4"/>
              </a:rPr>
              <a:t>$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sz="1200" dirty="0"/>
              <a:t>$(</a:t>
            </a:r>
            <a:r>
              <a:rPr lang="en-US" sz="1200" dirty="0" err="1"/>
              <a:t>sel</a:t>
            </a:r>
            <a:r>
              <a:rPr lang="en-US" sz="1200" dirty="0"/>
              <a:t>).$(selector)</a:t>
            </a:r>
            <a:endParaRPr lang="en-US" sz="12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5"/>
              </a:rPr>
              <a:t>addValue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addValue</a:t>
            </a:r>
            <a:r>
              <a:rPr lang="en-US" dirty="0"/>
              <a:t>(value)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6"/>
              </a:rPr>
              <a:t>clearValue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clearValue</a:t>
            </a:r>
            <a:r>
              <a:rPr lang="en-US" dirty="0"/>
              <a:t>()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17171"/>
                </a:solidFill>
                <a:latin typeface="inherit"/>
                <a:hlinkClick r:id="rId7"/>
              </a:rPr>
              <a:t>Click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).click()</a:t>
            </a:r>
            <a:endParaRPr lang="en-US" sz="12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8"/>
              </a:rPr>
              <a:t>doubleClick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doubleClick</a:t>
            </a:r>
            <a:r>
              <a:rPr lang="en-US" dirty="0"/>
              <a:t>()</a:t>
            </a:r>
            <a:endParaRPr lang="en-US" sz="1200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9"/>
              </a:rPr>
              <a:t>dragAndDrop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dragAndDrop</a:t>
            </a:r>
            <a:r>
              <a:rPr lang="en-US" dirty="0"/>
              <a:t>(target, duration)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10"/>
              </a:rPr>
              <a:t>getAttribute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getAttribute</a:t>
            </a:r>
            <a:r>
              <a:rPr lang="en-US" dirty="0"/>
              <a:t>(</a:t>
            </a:r>
            <a:r>
              <a:rPr lang="en-US" dirty="0" err="1"/>
              <a:t>attrName</a:t>
            </a:r>
            <a:r>
              <a:rPr lang="en-US" dirty="0"/>
              <a:t>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11"/>
              </a:rPr>
              <a:t>getCSSProperty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getCSSProperty</a:t>
            </a:r>
            <a:r>
              <a:rPr lang="en-US" dirty="0"/>
              <a:t>(</a:t>
            </a:r>
            <a:r>
              <a:rPr lang="en-US" dirty="0" err="1"/>
              <a:t>cssProp</a:t>
            </a:r>
            <a:r>
              <a:rPr lang="en-US" dirty="0"/>
              <a:t>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12"/>
              </a:rPr>
              <a:t>getHTML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getHTML</a:t>
            </a:r>
            <a:r>
              <a:rPr lang="en-US" dirty="0"/>
              <a:t>(</a:t>
            </a:r>
            <a:r>
              <a:rPr lang="en-US" dirty="0" err="1"/>
              <a:t>includeSelectorTag</a:t>
            </a:r>
            <a:r>
              <a:rPr lang="en-US" dirty="0"/>
              <a:t>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13"/>
              </a:rPr>
              <a:t>getLocation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getLocation</a:t>
            </a:r>
            <a:r>
              <a:rPr lang="en-US" dirty="0"/>
              <a:t>(prop)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14"/>
              </a:rPr>
              <a:t>getProperty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getProperty</a:t>
            </a:r>
            <a:r>
              <a:rPr lang="en-US" dirty="0"/>
              <a:t>(property)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15"/>
              </a:rPr>
              <a:t>getSize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getSize</a:t>
            </a:r>
            <a:r>
              <a:rPr lang="en-US" dirty="0"/>
              <a:t>(prop)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16"/>
              </a:rPr>
              <a:t>getTagName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getTagName</a:t>
            </a:r>
            <a:r>
              <a:rPr lang="en-US" dirty="0"/>
              <a:t>()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17"/>
              </a:rPr>
              <a:t>getText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getText</a:t>
            </a:r>
            <a:r>
              <a:rPr lang="en-US" dirty="0"/>
              <a:t>()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18"/>
              </a:rPr>
              <a:t>getValue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getValue</a:t>
            </a:r>
            <a:r>
              <a:rPr lang="en-US" dirty="0"/>
              <a:t>()</a:t>
            </a:r>
            <a:endParaRPr lang="en-US" dirty="0">
              <a:solidFill>
                <a:srgbClr val="717171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19"/>
              </a:rPr>
              <a:t>isDisplayed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isDisplayed</a:t>
            </a:r>
            <a:r>
              <a:rPr lang="en-US" dirty="0"/>
              <a:t>()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20"/>
              </a:rPr>
              <a:t>isDisplayedInViewport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isDisplayedInViewport</a:t>
            </a:r>
            <a:r>
              <a:rPr lang="en-US" dirty="0"/>
              <a:t>()</a:t>
            </a:r>
            <a:endParaRPr lang="en-US" dirty="0">
              <a:solidFill>
                <a:srgbClr val="393939"/>
              </a:solidFill>
              <a:latin typeface="inheri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86439-B837-4063-9686-285EE6E134D2}"/>
              </a:ext>
            </a:extLst>
          </p:cNvPr>
          <p:cNvSpPr/>
          <p:nvPr/>
        </p:nvSpPr>
        <p:spPr>
          <a:xfrm>
            <a:off x="4572000" y="742295"/>
            <a:ext cx="457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21"/>
              </a:rPr>
              <a:t>isEnabled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isEnabled</a:t>
            </a:r>
            <a:r>
              <a:rPr lang="en-US" dirty="0"/>
              <a:t>()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22"/>
              </a:rPr>
              <a:t>isExisting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isExisting</a:t>
            </a:r>
            <a:r>
              <a:rPr lang="en-US" dirty="0"/>
              <a:t>()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23"/>
              </a:rPr>
              <a:t>isFocused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isFocused</a:t>
            </a:r>
            <a:r>
              <a:rPr lang="en-US" dirty="0"/>
              <a:t>()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24"/>
              </a:rPr>
              <a:t>isSelected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isSelected</a:t>
            </a:r>
            <a:r>
              <a:rPr lang="en-US" dirty="0"/>
              <a:t>()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25"/>
              </a:rPr>
              <a:t>moveTo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moveTo</a:t>
            </a:r>
            <a:r>
              <a:rPr lang="en-US" dirty="0"/>
              <a:t>(</a:t>
            </a:r>
            <a:r>
              <a:rPr lang="en-US" dirty="0" err="1"/>
              <a:t>xoffset</a:t>
            </a:r>
            <a:r>
              <a:rPr lang="en-US" dirty="0"/>
              <a:t>, </a:t>
            </a:r>
            <a:r>
              <a:rPr lang="en-US" dirty="0" err="1"/>
              <a:t>yoffset</a:t>
            </a:r>
            <a:r>
              <a:rPr lang="en-US" dirty="0"/>
              <a:t>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26"/>
              </a:rPr>
              <a:t>saveScreenshot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saveScreenshot</a:t>
            </a:r>
            <a:r>
              <a:rPr lang="en-US" dirty="0"/>
              <a:t>(filename)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27"/>
              </a:rPr>
              <a:t>scrollIntoView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scrollIntoView</a:t>
            </a:r>
            <a:r>
              <a:rPr lang="en-US" dirty="0"/>
              <a:t>(opts)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28"/>
              </a:rPr>
              <a:t>selectByAttribute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selectByAttribute</a:t>
            </a:r>
            <a:r>
              <a:rPr lang="en-US" dirty="0"/>
              <a:t>(</a:t>
            </a:r>
            <a:r>
              <a:rPr lang="en-US" dirty="0" err="1"/>
              <a:t>attr</a:t>
            </a:r>
            <a:r>
              <a:rPr lang="en-US" dirty="0"/>
              <a:t>, value)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29"/>
              </a:rPr>
              <a:t>selectByIndex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selectByIndex</a:t>
            </a:r>
            <a:r>
              <a:rPr lang="en-US" dirty="0"/>
              <a:t>(index)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30"/>
              </a:rPr>
              <a:t>selectByVisibleText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selectByVisibleText</a:t>
            </a:r>
            <a:r>
              <a:rPr lang="en-US" dirty="0"/>
              <a:t>(text)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31"/>
              </a:rPr>
              <a:t>setValue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setValue</a:t>
            </a:r>
            <a:r>
              <a:rPr lang="en-US" dirty="0"/>
              <a:t>(value)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17171"/>
                </a:solidFill>
                <a:latin typeface="inherit"/>
                <a:hlinkClick r:id="rId32"/>
              </a:rPr>
              <a:t>shadow$$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).shadow$$()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17171"/>
                </a:solidFill>
                <a:latin typeface="inherit"/>
                <a:hlinkClick r:id="rId33"/>
              </a:rPr>
              <a:t>shadow$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).shadow$()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34"/>
              </a:rPr>
              <a:t>touchAction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touchAction</a:t>
            </a:r>
            <a:r>
              <a:rPr lang="en-US" dirty="0"/>
              <a:t>(</a:t>
            </a:r>
            <a:r>
              <a:rPr lang="en-US" dirty="0" err="1"/>
              <a:t>actionObj</a:t>
            </a:r>
            <a:r>
              <a:rPr lang="en-US" dirty="0"/>
              <a:t>)</a:t>
            </a:r>
            <a:endParaRPr lang="en-US" dirty="0">
              <a:solidFill>
                <a:srgbClr val="717171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35"/>
              </a:rPr>
              <a:t>waitForDisplayed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waitForDisplayed</a:t>
            </a:r>
            <a:r>
              <a:rPr lang="en-US" dirty="0"/>
              <a:t>(</a:t>
            </a:r>
            <a:r>
              <a:rPr lang="en-US" dirty="0" err="1"/>
              <a:t>ms</a:t>
            </a:r>
            <a:r>
              <a:rPr lang="en-US" dirty="0"/>
              <a:t>, rev, err)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36"/>
              </a:rPr>
              <a:t>waitForEnabled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waitForEnabled</a:t>
            </a:r>
            <a:r>
              <a:rPr lang="en-US" dirty="0"/>
              <a:t>(</a:t>
            </a:r>
            <a:r>
              <a:rPr lang="en-US" dirty="0" err="1"/>
              <a:t>ms</a:t>
            </a:r>
            <a:r>
              <a:rPr lang="en-US" dirty="0"/>
              <a:t>, rev, err)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17171"/>
                </a:solidFill>
                <a:latin typeface="inherit"/>
                <a:hlinkClick r:id="rId37"/>
              </a:rPr>
              <a:t>waitForExist</a:t>
            </a:r>
            <a:r>
              <a:rPr lang="en-US" dirty="0">
                <a:solidFill>
                  <a:srgbClr val="717171"/>
                </a:solidFill>
                <a:latin typeface="inherit"/>
              </a:rPr>
              <a:t> 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waitForExist</a:t>
            </a:r>
            <a:r>
              <a:rPr lang="en-US" dirty="0"/>
              <a:t>(</a:t>
            </a:r>
            <a:r>
              <a:rPr lang="en-US" dirty="0" err="1"/>
              <a:t>ms</a:t>
            </a:r>
            <a:r>
              <a:rPr lang="en-US" dirty="0"/>
              <a:t>, reverse, error)</a:t>
            </a:r>
            <a:endParaRPr lang="en-US" dirty="0">
              <a:solidFill>
                <a:srgbClr val="39393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EA5906"/>
                </a:solidFill>
                <a:latin typeface="inherit"/>
                <a:hlinkClick r:id="rId38"/>
              </a:rPr>
              <a:t>waitUntil</a:t>
            </a:r>
            <a:r>
              <a:rPr lang="en-US" dirty="0">
                <a:solidFill>
                  <a:srgbClr val="EA5906"/>
                </a:solidFill>
                <a:latin typeface="inherit"/>
              </a:rPr>
              <a:t> </a:t>
            </a:r>
            <a:r>
              <a:rPr lang="en-US" dirty="0">
                <a:latin typeface="inherit"/>
              </a:rPr>
              <a:t>: </a:t>
            </a:r>
            <a:r>
              <a:rPr lang="en-US" dirty="0"/>
              <a:t>$(</a:t>
            </a:r>
            <a:r>
              <a:rPr lang="en-US" dirty="0" err="1"/>
              <a:t>sel</a:t>
            </a:r>
            <a:r>
              <a:rPr lang="en-US" dirty="0"/>
              <a:t>).</a:t>
            </a:r>
            <a:r>
              <a:rPr lang="en-US" dirty="0" err="1"/>
              <a:t>waitUntil</a:t>
            </a:r>
            <a:r>
              <a:rPr lang="en-US" dirty="0"/>
              <a:t>()</a:t>
            </a:r>
            <a:endParaRPr lang="en-US" dirty="0">
              <a:solidFill>
                <a:srgbClr val="393939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934230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D2B701D-67E4-4F1E-9201-B3ADB07B8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-490420" y="1569580"/>
            <a:ext cx="2510454" cy="251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39CE574E-8AB6-4652-A2F6-7B8ADABBB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888689" y="1345018"/>
            <a:ext cx="1572299" cy="10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99A2F396-36CF-4C12-A64A-852609FA7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2020035" y="3297831"/>
            <a:ext cx="1259960" cy="93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02B331F6-1EB7-402B-A965-D6CEFDF15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4572000" y="750944"/>
            <a:ext cx="653869" cy="80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CE479368-3FBE-4EF1-94EB-500C35000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389806" y="870844"/>
            <a:ext cx="800549" cy="80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8698212A-42D7-4118-8879-64A941BED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4218148" y="1771202"/>
            <a:ext cx="893287" cy="89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05F743C5-0392-4209-9C08-87FF8E583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5111435" y="1822630"/>
            <a:ext cx="807356" cy="80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90A20BFA-A8BD-49AB-9514-6B5106960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tretch>
            <a:fillRect/>
          </a:stretch>
        </p:blipFill>
        <p:spPr bwMode="auto">
          <a:xfrm>
            <a:off x="5992162" y="1842722"/>
            <a:ext cx="729028" cy="72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F1B8437F-1356-4EA7-8ECE-128CDB843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4198745" y="3750589"/>
            <a:ext cx="932091" cy="93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A6A5612D-1A46-49A7-A5BA-54D37701F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5058715" y="3814560"/>
            <a:ext cx="800549" cy="80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7354EC60-BE52-4CB5-854F-BC279F5D7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tretch>
            <a:fillRect/>
          </a:stretch>
        </p:blipFill>
        <p:spPr bwMode="auto">
          <a:xfrm>
            <a:off x="5937203" y="3814560"/>
            <a:ext cx="770851" cy="77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482730A2-E75F-4B06-A7CC-44C459A9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tretch>
            <a:fillRect/>
          </a:stretch>
        </p:blipFill>
        <p:spPr bwMode="auto">
          <a:xfrm>
            <a:off x="6749228" y="3814559"/>
            <a:ext cx="770851" cy="77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EAA7F78E-A246-4CFC-8832-8A1502C24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/>
          <a:stretch>
            <a:fillRect/>
          </a:stretch>
        </p:blipFill>
        <p:spPr bwMode="auto">
          <a:xfrm>
            <a:off x="6323416" y="3120022"/>
            <a:ext cx="800549" cy="80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76931F11-3C08-4701-AF5A-37730408F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/>
          <a:stretch>
            <a:fillRect/>
          </a:stretch>
        </p:blipFill>
        <p:spPr bwMode="auto">
          <a:xfrm>
            <a:off x="5512178" y="3113215"/>
            <a:ext cx="800549" cy="80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9B6A3179-1543-4AFA-AC12-516834EE1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/>
          <a:stretch>
            <a:fillRect/>
          </a:stretch>
        </p:blipFill>
        <p:spPr bwMode="auto">
          <a:xfrm>
            <a:off x="4646450" y="3113215"/>
            <a:ext cx="807356" cy="80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DB7A548-80D6-4FAC-80A8-D779828E02B9}"/>
              </a:ext>
            </a:extLst>
          </p:cNvPr>
          <p:cNvSpPr/>
          <p:nvPr/>
        </p:nvSpPr>
        <p:spPr>
          <a:xfrm>
            <a:off x="6558159" y="1034330"/>
            <a:ext cx="1451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</a:rPr>
              <a:t>Native apps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114585-BF6A-42DF-987B-03AB6E79E352}"/>
              </a:ext>
            </a:extLst>
          </p:cNvPr>
          <p:cNvSpPr/>
          <p:nvPr/>
        </p:nvSpPr>
        <p:spPr>
          <a:xfrm>
            <a:off x="7031401" y="2017391"/>
            <a:ext cx="1451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</a:rPr>
              <a:t>Mobile web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75F74A-68AC-4BBD-B5F5-DE0B77C48D55}"/>
              </a:ext>
            </a:extLst>
          </p:cNvPr>
          <p:cNvSpPr/>
          <p:nvPr/>
        </p:nvSpPr>
        <p:spPr>
          <a:xfrm>
            <a:off x="7670279" y="3526478"/>
            <a:ext cx="1339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Web browsers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8E4567-D8C2-4C28-9C5C-533BF06268DD}"/>
              </a:ext>
            </a:extLst>
          </p:cNvPr>
          <p:cNvCxnSpPr/>
          <p:nvPr/>
        </p:nvCxnSpPr>
        <p:spPr>
          <a:xfrm flipV="1">
            <a:off x="1417674" y="2105247"/>
            <a:ext cx="602360" cy="354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D339F4-CD9D-46E9-A980-EDB3B01C6197}"/>
              </a:ext>
            </a:extLst>
          </p:cNvPr>
          <p:cNvCxnSpPr/>
          <p:nvPr/>
        </p:nvCxnSpPr>
        <p:spPr>
          <a:xfrm>
            <a:off x="1432404" y="3263281"/>
            <a:ext cx="587630" cy="487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5104C9-1109-4D5D-A76E-907CB1E24381}"/>
              </a:ext>
            </a:extLst>
          </p:cNvPr>
          <p:cNvCxnSpPr/>
          <p:nvPr/>
        </p:nvCxnSpPr>
        <p:spPr>
          <a:xfrm flipV="1">
            <a:off x="3279995" y="1218996"/>
            <a:ext cx="1164414" cy="332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205D3-3AC6-4E34-9CDE-CCC1BC8B56E3}"/>
              </a:ext>
            </a:extLst>
          </p:cNvPr>
          <p:cNvCxnSpPr>
            <a:endCxn id="31" idx="1"/>
          </p:cNvCxnSpPr>
          <p:nvPr/>
        </p:nvCxnSpPr>
        <p:spPr>
          <a:xfrm>
            <a:off x="3279995" y="2105247"/>
            <a:ext cx="938153" cy="112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B00FAB-7514-4415-8535-FFAF9497FEC0}"/>
              </a:ext>
            </a:extLst>
          </p:cNvPr>
          <p:cNvCxnSpPr/>
          <p:nvPr/>
        </p:nvCxnSpPr>
        <p:spPr>
          <a:xfrm flipV="1">
            <a:off x="3460988" y="3913764"/>
            <a:ext cx="757160" cy="6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2">
            <a:extLst>
              <a:ext uri="{FF2B5EF4-FFF2-40B4-BE49-F238E27FC236}">
                <a16:creationId xmlns:a16="http://schemas.microsoft.com/office/drawing/2014/main" id="{EA304F9A-C9FC-4D20-83BD-4435D2681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/>
          <a:stretch>
            <a:fillRect/>
          </a:stretch>
        </p:blipFill>
        <p:spPr bwMode="auto">
          <a:xfrm>
            <a:off x="2184146" y="3908738"/>
            <a:ext cx="676455" cy="61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2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Frameworks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D2B701D-67E4-4F1E-9201-B3ADB07B8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-490420" y="1569580"/>
            <a:ext cx="2510454" cy="251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02B331F6-1EB7-402B-A965-D6CEFDF15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835349" y="1255955"/>
            <a:ext cx="1315795" cy="131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CE479368-3FBE-4EF1-94EB-500C35000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4244766" y="1338594"/>
            <a:ext cx="1188203" cy="118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5BD823-CF07-4E2B-BC98-6F0E5714F3C3}"/>
              </a:ext>
            </a:extLst>
          </p:cNvPr>
          <p:cNvSpPr/>
          <p:nvPr/>
        </p:nvSpPr>
        <p:spPr>
          <a:xfrm>
            <a:off x="7052665" y="1729186"/>
            <a:ext cx="1892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</a:rPr>
              <a:t>Built in plugins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A6CF15E0-22ED-4703-A3E9-3CAFFB66D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2901619" y="2896782"/>
            <a:ext cx="1183252" cy="118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D38DA62-7156-4E46-B466-19664AB4CB65}"/>
              </a:ext>
            </a:extLst>
          </p:cNvPr>
          <p:cNvSpPr/>
          <p:nvPr/>
        </p:nvSpPr>
        <p:spPr>
          <a:xfrm>
            <a:off x="4643588" y="3329222"/>
            <a:ext cx="3954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+mj-lt"/>
                <a:hlinkClick r:id="rId7"/>
              </a:rPr>
              <a:t>WDIO Cucumber Framework Adapter</a:t>
            </a:r>
            <a:endParaRPr lang="en-US" sz="1800" dirty="0">
              <a:latin typeface="+mj-lt"/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75A0B864-92CD-4913-996B-BB636E405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5597575" y="1338594"/>
            <a:ext cx="1183252" cy="118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FE0147-1045-4CEB-BD08-0FD7BD284472}"/>
              </a:ext>
            </a:extLst>
          </p:cNvPr>
          <p:cNvCxnSpPr/>
          <p:nvPr/>
        </p:nvCxnSpPr>
        <p:spPr>
          <a:xfrm flipV="1">
            <a:off x="1672856" y="2006009"/>
            <a:ext cx="1063256" cy="432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44EFC2-7853-4095-8148-9AA0E2FBC3C7}"/>
              </a:ext>
            </a:extLst>
          </p:cNvPr>
          <p:cNvCxnSpPr/>
          <p:nvPr/>
        </p:nvCxnSpPr>
        <p:spPr>
          <a:xfrm>
            <a:off x="1672856" y="3329222"/>
            <a:ext cx="1063256" cy="264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39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Pros and Cons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5BE056-596E-4C3B-8129-3F2D4FC8EC3A}"/>
              </a:ext>
            </a:extLst>
          </p:cNvPr>
          <p:cNvGrpSpPr/>
          <p:nvPr/>
        </p:nvGrpSpPr>
        <p:grpSpPr>
          <a:xfrm>
            <a:off x="332239" y="798265"/>
            <a:ext cx="4103688" cy="4032472"/>
            <a:chOff x="323850" y="1628775"/>
            <a:chExt cx="4103688" cy="4032472"/>
          </a:xfrm>
        </p:grpSpPr>
        <p:sp>
          <p:nvSpPr>
            <p:cNvPr id="11" name="Title 5">
              <a:extLst>
                <a:ext uri="{FF2B5EF4-FFF2-40B4-BE49-F238E27FC236}">
                  <a16:creationId xmlns:a16="http://schemas.microsoft.com/office/drawing/2014/main" id="{01D68D63-99D0-49B8-AD23-35BAA73880F4}"/>
                </a:ext>
              </a:extLst>
            </p:cNvPr>
            <p:cNvSpPr txBox="1">
              <a:spLocks/>
            </p:cNvSpPr>
            <p:nvPr/>
          </p:nvSpPr>
          <p:spPr>
            <a:xfrm>
              <a:off x="323850" y="2492896"/>
              <a:ext cx="4103688" cy="3168351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lIns="72000" tIns="72000" rIns="72000" bIns="72000" rtlCol="0"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Arial Black" panose="020B0A04020102020204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PROS:</a:t>
              </a:r>
            </a:p>
            <a:p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Full mobile support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Own W3C </a:t>
              </a:r>
              <a:r>
                <a:rPr lang="en-US" sz="1800" dirty="0" err="1">
                  <a:latin typeface="Arial" panose="020B0604020202020204" pitchFamily="34" charset="0"/>
                  <a:cs typeface="Arial" panose="020B0604020202020204" pitchFamily="34" charset="0"/>
                </a:rPr>
                <a:t>Webdriver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 specification’s implementation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Selector’s parser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Ability to choose sync/async implementation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Many plugins and adapters from WDIO developers, flexible reporting system</a:t>
              </a:r>
            </a:p>
          </p:txBody>
        </p:sp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529BD8A2-A4DD-438F-BF02-2C600EF16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9197" y="1628775"/>
              <a:ext cx="692993" cy="558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3CDA6A-1899-4412-81F4-94EEE280C87F}"/>
              </a:ext>
            </a:extLst>
          </p:cNvPr>
          <p:cNvGrpSpPr/>
          <p:nvPr/>
        </p:nvGrpSpPr>
        <p:grpSpPr>
          <a:xfrm>
            <a:off x="4724852" y="795855"/>
            <a:ext cx="4109808" cy="4034530"/>
            <a:chOff x="4716463" y="1626365"/>
            <a:chExt cx="4109808" cy="4034530"/>
          </a:xfrm>
        </p:grpSpPr>
        <p:sp>
          <p:nvSpPr>
            <p:cNvPr id="14" name="Title 5">
              <a:extLst>
                <a:ext uri="{FF2B5EF4-FFF2-40B4-BE49-F238E27FC236}">
                  <a16:creationId xmlns:a16="http://schemas.microsoft.com/office/drawing/2014/main" id="{1C098DDE-0027-4D81-9E48-F194ACA25644}"/>
                </a:ext>
              </a:extLst>
            </p:cNvPr>
            <p:cNvSpPr txBox="1">
              <a:spLocks/>
            </p:cNvSpPr>
            <p:nvPr/>
          </p:nvSpPr>
          <p:spPr>
            <a:xfrm>
              <a:off x="4716463" y="2492895"/>
              <a:ext cx="4109808" cy="3168000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lIns="72000" tIns="72000" rIns="72000" bIns="72000" rtlCol="0"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Arial Black" panose="020B0A04020102020204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CONS:</a:t>
              </a:r>
            </a:p>
            <a:p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As slow as usual WebDriver based frameworks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Selenium server must be started independently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Documentation is not up to date (v5.4.9)</a:t>
              </a:r>
            </a:p>
          </p:txBody>
        </p:sp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2556115C-C51D-45CC-92E4-687E8594A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5026" y="1626365"/>
              <a:ext cx="672681" cy="654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17825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2190750"/>
            <a:ext cx="7574493" cy="219140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Thanks for attention</a:t>
            </a:r>
          </a:p>
        </p:txBody>
      </p:sp>
    </p:spTree>
    <p:extLst>
      <p:ext uri="{BB962C8B-B14F-4D97-AF65-F5344CB8AC3E}">
        <p14:creationId xmlns:p14="http://schemas.microsoft.com/office/powerpoint/2010/main" val="96945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D3E8780-4CB9-42F3-BC0C-F1AA43BA36F5}"/>
              </a:ext>
            </a:extLst>
          </p:cNvPr>
          <p:cNvSpPr txBox="1">
            <a:spLocks/>
          </p:cNvSpPr>
          <p:nvPr/>
        </p:nvSpPr>
        <p:spPr>
          <a:xfrm>
            <a:off x="215677" y="797444"/>
            <a:ext cx="8712645" cy="3875223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300"/>
              </a:spcBef>
              <a:spcAft>
                <a:spcPts val="300"/>
              </a:spcAft>
              <a:buClr>
                <a:srgbClr val="00B0F0"/>
              </a:buClr>
              <a:buFont typeface="+mj-lt"/>
              <a:buAutoNum type="arabicPeriod"/>
            </a:pPr>
            <a:r>
              <a:rPr lang="en-US" sz="2000" dirty="0"/>
              <a:t>What is </a:t>
            </a:r>
            <a:r>
              <a:rPr lang="en-US" sz="2000" dirty="0" err="1"/>
              <a:t>Webdriver</a:t>
            </a:r>
            <a:r>
              <a:rPr lang="en-US" sz="2000" dirty="0"/>
              <a:t> IO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Clr>
                <a:srgbClr val="00B0F0"/>
              </a:buClr>
              <a:buFont typeface="+mj-lt"/>
              <a:buAutoNum type="arabicPeriod"/>
            </a:pPr>
            <a:r>
              <a:rPr lang="en-US" sz="2000" dirty="0"/>
              <a:t>How it works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Clr>
                <a:srgbClr val="00B0F0"/>
              </a:buClr>
              <a:buFont typeface="+mj-lt"/>
              <a:buAutoNum type="arabicPeriod"/>
            </a:pPr>
            <a:r>
              <a:rPr lang="en-US" sz="2000" dirty="0"/>
              <a:t>Main Features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Clr>
                <a:srgbClr val="00B0F0"/>
              </a:buClr>
              <a:buFont typeface="+mj-lt"/>
              <a:buAutoNum type="arabicPeriod"/>
            </a:pPr>
            <a:r>
              <a:rPr lang="en-US" sz="2000" dirty="0"/>
              <a:t>Get started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Clr>
                <a:srgbClr val="00B0F0"/>
              </a:buClr>
              <a:buFont typeface="+mj-lt"/>
              <a:buAutoNum type="arabicPeriod"/>
            </a:pPr>
            <a:r>
              <a:rPr lang="en-US" sz="2000" dirty="0"/>
              <a:t>Configuration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Clr>
                <a:srgbClr val="00B0F0"/>
              </a:buClr>
              <a:buFont typeface="+mj-lt"/>
              <a:buAutoNum type="arabicPeriod"/>
            </a:pPr>
            <a:r>
              <a:rPr lang="en-US" sz="2000" dirty="0"/>
              <a:t>API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Clr>
                <a:srgbClr val="00B0F0"/>
              </a:buClr>
              <a:buFont typeface="+mj-lt"/>
              <a:buAutoNum type="arabicPeriod"/>
            </a:pPr>
            <a:r>
              <a:rPr lang="en-US" sz="2000" dirty="0"/>
              <a:t>Supported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Clr>
                <a:srgbClr val="00B0F0"/>
              </a:buClr>
              <a:buFont typeface="+mj-lt"/>
              <a:buAutoNum type="arabicPeriod"/>
            </a:pPr>
            <a:r>
              <a:rPr lang="en-US" sz="2000" dirty="0"/>
              <a:t>Frameworks to work with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Clr>
                <a:srgbClr val="00B0F0"/>
              </a:buClr>
              <a:buFont typeface="+mj-lt"/>
              <a:buAutoNum type="arabicPeriod"/>
            </a:pPr>
            <a:r>
              <a:rPr lang="en-US" sz="2000" dirty="0"/>
              <a:t>Pros and Cons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/>
              <a:buNone/>
            </a:pPr>
            <a:endParaRPr lang="en-US" sz="32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F9074FD-BD35-49FE-ABC8-098B3EEA6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14788" y="876262"/>
            <a:ext cx="2210887" cy="22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64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Webdriver</a:t>
            </a:r>
            <a:r>
              <a:rPr lang="en-US" dirty="0"/>
              <a:t> IO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16560" y="318083"/>
            <a:ext cx="2811998" cy="281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4BD124-76C5-4C2A-AE7B-4DC5775539FC}"/>
              </a:ext>
            </a:extLst>
          </p:cNvPr>
          <p:cNvSpPr/>
          <p:nvPr/>
        </p:nvSpPr>
        <p:spPr>
          <a:xfrm>
            <a:off x="360727" y="991468"/>
            <a:ext cx="41064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Roboto"/>
              </a:rPr>
              <a:t>The web has evolved. </a:t>
            </a:r>
            <a:br>
              <a:rPr lang="en-US" b="1" dirty="0">
                <a:solidFill>
                  <a:srgbClr val="FFFFFF"/>
                </a:solidFill>
                <a:latin typeface="Roboto"/>
              </a:rPr>
            </a:br>
            <a:r>
              <a:rPr lang="en-US" sz="2000" b="1" dirty="0"/>
              <a:t>Next-gen WebDriver test framework for Node.js</a:t>
            </a:r>
            <a:endParaRPr lang="en-US" b="1" i="0" dirty="0">
              <a:solidFill>
                <a:srgbClr val="FFFFFF"/>
              </a:solidFill>
              <a:effectLst/>
              <a:latin typeface="Robot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B70E3F-EA02-4190-88BD-3ADB67CFE517}"/>
              </a:ext>
            </a:extLst>
          </p:cNvPr>
          <p:cNvSpPr/>
          <p:nvPr/>
        </p:nvSpPr>
        <p:spPr>
          <a:xfrm>
            <a:off x="83891" y="2571750"/>
            <a:ext cx="83722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E3138"/>
                </a:solidFill>
                <a:latin typeface="Helvetica Neue"/>
              </a:rPr>
              <a:t>Extendable - Adding helper functions, or more complicated sets and combinations of existing commands is simple and really useful 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E3138"/>
                </a:solidFill>
                <a:latin typeface="Helvetica Neue"/>
              </a:rPr>
              <a:t>Compatible - </a:t>
            </a:r>
            <a:r>
              <a:rPr lang="en-US" sz="1800" dirty="0" err="1">
                <a:solidFill>
                  <a:srgbClr val="2E3138"/>
                </a:solidFill>
                <a:latin typeface="Helvetica Neue"/>
              </a:rPr>
              <a:t>WebdriverIO</a:t>
            </a:r>
            <a:r>
              <a:rPr lang="en-US" sz="1800" dirty="0">
                <a:solidFill>
                  <a:srgbClr val="2E3138"/>
                </a:solidFill>
                <a:latin typeface="Helvetica Neue"/>
              </a:rPr>
              <a:t> has 1st class support for the WebDriver specification as well as to Appium and allows to run tests on desktop and mobile.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E3138"/>
                </a:solidFill>
                <a:latin typeface="Helvetica Neue"/>
              </a:rPr>
              <a:t>Feature rich - It implements all </a:t>
            </a:r>
            <a:r>
              <a:rPr lang="en-US" sz="1800" dirty="0" err="1">
                <a:solidFill>
                  <a:srgbClr val="2E3138"/>
                </a:solidFill>
                <a:latin typeface="Helvetica Neue"/>
              </a:rPr>
              <a:t>Webdriver</a:t>
            </a:r>
            <a:r>
              <a:rPr lang="en-US" sz="1800" dirty="0">
                <a:solidFill>
                  <a:srgbClr val="2E3138"/>
                </a:solidFill>
                <a:latin typeface="Helvetica Neue"/>
              </a:rPr>
              <a:t> protocol commands and provides useful integrations with other tools.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782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6CAF6517-9CAE-4AAB-B311-132F3509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724" y="397689"/>
            <a:ext cx="9085277" cy="404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99516"/>
          </a:xfrm>
        </p:spPr>
        <p:txBody>
          <a:bodyPr/>
          <a:lstStyle/>
          <a:p>
            <a:r>
              <a:rPr lang="en-US" dirty="0"/>
              <a:t>Protocol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C384ED-3A22-4F8B-ABE7-25D4A98D5769}"/>
              </a:ext>
            </a:extLst>
          </p:cNvPr>
          <p:cNvSpPr/>
          <p:nvPr/>
        </p:nvSpPr>
        <p:spPr>
          <a:xfrm>
            <a:off x="939936" y="1683988"/>
            <a:ext cx="1361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JSON wire protocol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67A0FD-3686-4F50-9674-C6CEAB6099E0}"/>
              </a:ext>
            </a:extLst>
          </p:cNvPr>
          <p:cNvSpPr/>
          <p:nvPr/>
        </p:nvSpPr>
        <p:spPr>
          <a:xfrm>
            <a:off x="3920656" y="1960987"/>
            <a:ext cx="1361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</a:rPr>
              <a:t>JSON HTTP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D3E3F2-26AF-44E3-8CC2-9A471EC0E226}"/>
              </a:ext>
            </a:extLst>
          </p:cNvPr>
          <p:cNvSpPr/>
          <p:nvPr/>
        </p:nvSpPr>
        <p:spPr>
          <a:xfrm>
            <a:off x="58724" y="3761406"/>
            <a:ext cx="52233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+mj-lt"/>
              </a:rPr>
              <a:t>Note</a:t>
            </a:r>
            <a:r>
              <a:rPr lang="en-US" sz="1800" dirty="0">
                <a:latin typeface="+mj-lt"/>
              </a:rPr>
              <a:t>: </a:t>
            </a:r>
            <a:r>
              <a:rPr lang="en-US" sz="1800" dirty="0" err="1">
                <a:latin typeface="+mj-lt"/>
              </a:rPr>
              <a:t>WebdriverIO</a:t>
            </a:r>
            <a:r>
              <a:rPr lang="en-US" sz="1800" dirty="0">
                <a:latin typeface="+mj-lt"/>
              </a:rPr>
              <a:t> is not a selenium-</a:t>
            </a:r>
            <a:r>
              <a:rPr lang="en-US" sz="1800" dirty="0" err="1">
                <a:latin typeface="+mj-lt"/>
              </a:rPr>
              <a:t>webdriver</a:t>
            </a:r>
            <a:r>
              <a:rPr lang="en-US" sz="1800" dirty="0">
                <a:latin typeface="+mj-lt"/>
              </a:rPr>
              <a:t> wrapper as Protractor, it is own implementation of </a:t>
            </a:r>
            <a:r>
              <a:rPr lang="en-US" sz="1800" dirty="0">
                <a:latin typeface="+mj-lt"/>
                <a:hlinkClick r:id="rId4"/>
              </a:rPr>
              <a:t>W3C WebDriver specification</a:t>
            </a: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319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99516"/>
          </a:xfrm>
        </p:spPr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3C4B5D-6C6A-4EDC-9404-3BED9D00B57E}"/>
              </a:ext>
            </a:extLst>
          </p:cNvPr>
          <p:cNvSpPr/>
          <p:nvPr/>
        </p:nvSpPr>
        <p:spPr>
          <a:xfrm>
            <a:off x="92280" y="852007"/>
            <a:ext cx="83722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E3138"/>
                </a:solidFill>
                <a:latin typeface="Helvetica Neue"/>
              </a:rPr>
              <a:t>Native mobile apps support – It supports mobile testing both mobile web and native apps using Appium.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E3138"/>
                </a:solidFill>
                <a:latin typeface="Helvetica Neue"/>
              </a:rPr>
              <a:t>Smart selector parser – no need to specify what selector you would like to use, </a:t>
            </a:r>
            <a:r>
              <a:rPr lang="en-US" sz="1800" dirty="0" err="1">
                <a:solidFill>
                  <a:srgbClr val="2E3138"/>
                </a:solidFill>
                <a:latin typeface="Helvetica Neue"/>
              </a:rPr>
              <a:t>Webdriver</a:t>
            </a:r>
            <a:r>
              <a:rPr lang="en-US" sz="1800" dirty="0">
                <a:solidFill>
                  <a:srgbClr val="2E3138"/>
                </a:solidFill>
                <a:latin typeface="Helvetica Neue"/>
              </a:rPr>
              <a:t> IO understand that by selector syntax  (mobile specific selectors for android and iOS too)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E3138"/>
                </a:solidFill>
                <a:latin typeface="Helvetica Neue"/>
              </a:rPr>
              <a:t>Flexible runner – runner is flexible and configurable, it provides ability to manage main config using terminal dialogue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E3138"/>
                </a:solidFill>
                <a:latin typeface="Helvetica Neue"/>
              </a:rPr>
              <a:t>Reach API – API includes methods for working with both web and mobile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E3138"/>
                </a:solidFill>
                <a:latin typeface="Helvetica Neue"/>
              </a:rPr>
              <a:t>Synchronization from the box (optionally) – all methods are synchronized, such things as control flow are unnecessary</a:t>
            </a:r>
            <a:endParaRPr lang="en-US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34D6804-8D7A-4341-893B-2D5B12A3C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27995" y="3536800"/>
            <a:ext cx="2082155" cy="123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55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99516"/>
          </a:xfrm>
        </p:spPr>
        <p:txBody>
          <a:bodyPr/>
          <a:lstStyle/>
          <a:p>
            <a:r>
              <a:rPr lang="en-US" dirty="0"/>
              <a:t>Node simple test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CEFB909-12F7-4287-934D-D3B3A6E79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03" y="922671"/>
            <a:ext cx="3310696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24292E"/>
                </a:solidFill>
                <a:latin typeface="var(--monospace)"/>
              </a:rPr>
              <a:t># to install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24292E"/>
                </a:solidFill>
                <a:latin typeface="var(--monospace)"/>
              </a:rPr>
              <a:t>npm install </a:t>
            </a:r>
            <a:r>
              <a:rPr lang="en-US" altLang="en-US" sz="1800" dirty="0" err="1">
                <a:solidFill>
                  <a:srgbClr val="24292E"/>
                </a:solidFill>
                <a:latin typeface="var(--monospace)"/>
              </a:rPr>
              <a:t>webdriverio</a:t>
            </a:r>
            <a:endParaRPr lang="en-US" altLang="en-US" sz="1800" dirty="0">
              <a:solidFill>
                <a:srgbClr val="24292E"/>
              </a:solidFill>
              <a:latin typeface="var(--monospace)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24292E"/>
                </a:solidFill>
                <a:latin typeface="var(--monospace)"/>
              </a:rPr>
              <a:t># to run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24292E"/>
                </a:solidFill>
                <a:latin typeface="var(--monospace)"/>
              </a:rPr>
              <a:t>node test.js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A51C62-2B11-468A-A64E-EBD8981DB6AC}"/>
              </a:ext>
            </a:extLst>
          </p:cNvPr>
          <p:cNvSpPr/>
          <p:nvPr/>
        </p:nvSpPr>
        <p:spPr>
          <a:xfrm>
            <a:off x="3947021" y="922671"/>
            <a:ext cx="481947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// test.js file</a:t>
            </a:r>
          </a:p>
          <a:p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{ remote } =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DD1144"/>
                </a:solidFill>
                <a:latin typeface="Consolas" panose="020B0609020204030204" pitchFamily="49" charset="0"/>
              </a:rPr>
              <a:t>webdriverio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</a:rPr>
              <a:t>’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333333"/>
                </a:solidFill>
                <a:latin typeface="inherit"/>
              </a:rPr>
              <a:t>async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 (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=&gt; { </a:t>
            </a:r>
          </a:p>
          <a:p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	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browser = 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remote({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logLevel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</a:rPr>
              <a:t>'error’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path: 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</a:rPr>
              <a:t>'/’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capabilities: {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			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browserName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DD1144"/>
                </a:solidFill>
                <a:latin typeface="Consolas" panose="020B0609020204030204" pitchFamily="49" charset="0"/>
              </a:rPr>
              <a:t>firefox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</a:rPr>
              <a:t>’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}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}); </a:t>
            </a:r>
          </a:p>
          <a:p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	await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browser.url(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</a:rPr>
              <a:t>'https://webdriver.io’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	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title = 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browser.getTitle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	console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.log(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</a:rPr>
              <a:t>'Title was: 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+ title); </a:t>
            </a:r>
          </a:p>
          <a:p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	await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browser.deleteSession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})().catch((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=&gt; </a:t>
            </a:r>
            <a:r>
              <a:rPr 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.error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(e));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5B9848D-1E5B-44C3-B063-E9EDF6467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88903" y="2685377"/>
            <a:ext cx="3299296" cy="164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73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serious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67357D-E220-4D06-BEFD-30708865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64" y="922509"/>
            <a:ext cx="3514581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24292E"/>
                </a:solidFill>
                <a:latin typeface="var(--monospace)"/>
              </a:rPr>
              <a:t># to install cli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24292E"/>
                </a:solidFill>
                <a:latin typeface="var(--monospace)"/>
              </a:rPr>
              <a:t>npm </a:t>
            </a:r>
            <a:r>
              <a:rPr lang="en-US" altLang="en-US" sz="1800" dirty="0" err="1">
                <a:solidFill>
                  <a:srgbClr val="24292E"/>
                </a:solidFill>
                <a:latin typeface="var(--monospace)"/>
              </a:rPr>
              <a:t>i</a:t>
            </a:r>
            <a:r>
              <a:rPr lang="en-US" altLang="en-US" sz="1800" dirty="0">
                <a:solidFill>
                  <a:srgbClr val="24292E"/>
                </a:solidFill>
                <a:latin typeface="var(--monospace)"/>
              </a:rPr>
              <a:t> --save-dev @</a:t>
            </a:r>
            <a:r>
              <a:rPr lang="en-US" altLang="en-US" sz="1800" dirty="0" err="1">
                <a:solidFill>
                  <a:srgbClr val="24292E"/>
                </a:solidFill>
                <a:latin typeface="var(--monospace)"/>
              </a:rPr>
              <a:t>wdio</a:t>
            </a:r>
            <a:r>
              <a:rPr lang="en-US" altLang="en-US" sz="1800" dirty="0">
                <a:solidFill>
                  <a:srgbClr val="24292E"/>
                </a:solidFill>
                <a:latin typeface="var(--monospace)"/>
              </a:rPr>
              <a:t>/cli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var(--monospace)"/>
              </a:rPr>
              <a:t># to generate config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24292E"/>
                </a:solidFill>
                <a:latin typeface="var(--monospace)"/>
              </a:rPr>
              <a:t>./</a:t>
            </a:r>
            <a:r>
              <a:rPr lang="en-US" altLang="en-US" sz="1800" dirty="0" err="1">
                <a:solidFill>
                  <a:srgbClr val="24292E"/>
                </a:solidFill>
                <a:latin typeface="var(--monospace)"/>
              </a:rPr>
              <a:t>node_modules</a:t>
            </a:r>
            <a:r>
              <a:rPr lang="en-US" altLang="en-US" sz="1800" dirty="0">
                <a:solidFill>
                  <a:srgbClr val="24292E"/>
                </a:solidFill>
                <a:latin typeface="var(--monospace)"/>
              </a:rPr>
              <a:t>/.bin/</a:t>
            </a:r>
            <a:r>
              <a:rPr lang="en-US" altLang="en-US" sz="1800" dirty="0" err="1">
                <a:solidFill>
                  <a:srgbClr val="24292E"/>
                </a:solidFill>
                <a:latin typeface="var(--monospace)"/>
              </a:rPr>
              <a:t>wdio</a:t>
            </a:r>
            <a:r>
              <a:rPr lang="en-US" altLang="en-US" sz="1800" dirty="0">
                <a:solidFill>
                  <a:srgbClr val="24292E"/>
                </a:solidFill>
                <a:latin typeface="var(--monospace)"/>
              </a:rPr>
              <a:t> config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var(--monospace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7D6129-0156-4311-8D4F-8015DA622D5A}"/>
              </a:ext>
            </a:extLst>
          </p:cNvPr>
          <p:cNvSpPr/>
          <p:nvPr/>
        </p:nvSpPr>
        <p:spPr>
          <a:xfrm>
            <a:off x="541088" y="922509"/>
            <a:ext cx="7797567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626262"/>
                </a:solidFill>
                <a:latin typeface="Lato"/>
              </a:rPr>
              <a:t>Q: Where should your tests be launched? 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A: </a:t>
            </a:r>
            <a:r>
              <a:rPr lang="en-US" sz="1600" i="1" dirty="0">
                <a:solidFill>
                  <a:srgbClr val="626262"/>
                </a:solidFill>
                <a:latin typeface="Lato"/>
              </a:rPr>
              <a:t>local</a:t>
            </a:r>
            <a:br>
              <a:rPr lang="en-US" sz="1600" dirty="0"/>
            </a:br>
            <a:r>
              <a:rPr lang="en-US" sz="1600" b="1" dirty="0">
                <a:solidFill>
                  <a:srgbClr val="626262"/>
                </a:solidFill>
                <a:latin typeface="Lato"/>
              </a:rPr>
              <a:t>Q: Shall I install the runner plugin for you? 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A: </a:t>
            </a:r>
            <a:r>
              <a:rPr lang="en-US" sz="1600" i="1" dirty="0">
                <a:solidFill>
                  <a:srgbClr val="626262"/>
                </a:solidFill>
                <a:latin typeface="Lato"/>
              </a:rPr>
              <a:t>Yes</a:t>
            </a:r>
            <a:br>
              <a:rPr lang="en-US" sz="1600" dirty="0"/>
            </a:br>
            <a:r>
              <a:rPr lang="en-US" sz="1600" b="1" dirty="0">
                <a:solidFill>
                  <a:srgbClr val="626262"/>
                </a:solidFill>
                <a:latin typeface="Lato"/>
              </a:rPr>
              <a:t>Q: Where is your automation backend located? 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A: </a:t>
            </a:r>
            <a:r>
              <a:rPr lang="en-US" sz="1600" i="1" dirty="0">
                <a:solidFill>
                  <a:srgbClr val="626262"/>
                </a:solidFill>
                <a:latin typeface="Lato"/>
              </a:rPr>
              <a:t>On my local machine</a:t>
            </a:r>
            <a:br>
              <a:rPr lang="en-US" sz="1600" dirty="0"/>
            </a:br>
            <a:r>
              <a:rPr lang="en-US" sz="1600" b="1" dirty="0">
                <a:solidFill>
                  <a:srgbClr val="626262"/>
                </a:solidFill>
                <a:latin typeface="Lato"/>
              </a:rPr>
              <a:t>Q: Which framework do you want to use? 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A: </a:t>
            </a:r>
            <a:r>
              <a:rPr lang="en-US" sz="1600" i="1" dirty="0">
                <a:solidFill>
                  <a:srgbClr val="626262"/>
                </a:solidFill>
                <a:latin typeface="Lato"/>
              </a:rPr>
              <a:t>mocha</a:t>
            </a:r>
            <a:br>
              <a:rPr lang="en-US" sz="1600" dirty="0"/>
            </a:br>
            <a:r>
              <a:rPr lang="en-US" sz="1600" b="1" dirty="0">
                <a:solidFill>
                  <a:srgbClr val="626262"/>
                </a:solidFill>
                <a:latin typeface="Lato"/>
              </a:rPr>
              <a:t>Q: Shall I install the framework adapter for you? 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A: </a:t>
            </a:r>
            <a:r>
              <a:rPr lang="en-US" sz="1600" i="1" dirty="0">
                <a:solidFill>
                  <a:srgbClr val="626262"/>
                </a:solidFill>
                <a:latin typeface="Lato"/>
              </a:rPr>
              <a:t>Yes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 (just press enter)</a:t>
            </a:r>
            <a:br>
              <a:rPr lang="en-US" sz="1600" dirty="0"/>
            </a:br>
            <a:r>
              <a:rPr lang="en-US" sz="1600" b="1" dirty="0">
                <a:solidFill>
                  <a:srgbClr val="626262"/>
                </a:solidFill>
                <a:latin typeface="Lato"/>
              </a:rPr>
              <a:t>Q: Do you want to run </a:t>
            </a:r>
            <a:r>
              <a:rPr lang="en-US" sz="1600" b="1" dirty="0" err="1">
                <a:solidFill>
                  <a:srgbClr val="626262"/>
                </a:solidFill>
                <a:latin typeface="Lato"/>
              </a:rPr>
              <a:t>WebdriverIO</a:t>
            </a:r>
            <a:r>
              <a:rPr lang="en-US" sz="1600" b="1" dirty="0">
                <a:solidFill>
                  <a:srgbClr val="626262"/>
                </a:solidFill>
                <a:latin typeface="Lato"/>
              </a:rPr>
              <a:t> commands synchronous or asynchronous? 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A: </a:t>
            </a:r>
            <a:r>
              <a:rPr lang="en-US" sz="1600" i="1" dirty="0">
                <a:solidFill>
                  <a:srgbClr val="626262"/>
                </a:solidFill>
                <a:latin typeface="Lato"/>
              </a:rPr>
              <a:t>sync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 (just press enter, you can also run commands async and handle promises by yourself but for the sake of simplicity let's run them synchronously)</a:t>
            </a:r>
            <a:br>
              <a:rPr lang="en-US" sz="1600" dirty="0"/>
            </a:br>
            <a:r>
              <a:rPr lang="en-US" sz="1600" b="1" dirty="0">
                <a:solidFill>
                  <a:srgbClr val="626262"/>
                </a:solidFill>
                <a:latin typeface="Lato"/>
              </a:rPr>
              <a:t>Q: Where are your test specs located? 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A: </a:t>
            </a:r>
            <a:r>
              <a:rPr lang="en-US" sz="1600" i="1" dirty="0">
                <a:solidFill>
                  <a:srgbClr val="626262"/>
                </a:solidFill>
                <a:latin typeface="Lato"/>
              </a:rPr>
              <a:t>./test/specs/*</a:t>
            </a:r>
            <a:r>
              <a:rPr lang="en-US" sz="1600" i="1" dirty="0">
                <a:solidFill>
                  <a:srgbClr val="626262"/>
                </a:solidFill>
                <a:latin typeface="inherit"/>
              </a:rPr>
              <a:t>/</a:t>
            </a:r>
            <a:r>
              <a:rPr lang="en-US" sz="1600" i="1" dirty="0">
                <a:solidFill>
                  <a:srgbClr val="626262"/>
                </a:solidFill>
                <a:latin typeface="Lato"/>
              </a:rPr>
              <a:t>.</a:t>
            </a:r>
            <a:r>
              <a:rPr lang="en-US" sz="1600" i="1" dirty="0" err="1">
                <a:solidFill>
                  <a:srgbClr val="626262"/>
                </a:solidFill>
                <a:latin typeface="Lato"/>
              </a:rPr>
              <a:t>js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 (just press enter)</a:t>
            </a:r>
            <a:br>
              <a:rPr lang="en-US" sz="1600" dirty="0"/>
            </a:br>
            <a:r>
              <a:rPr lang="en-US" sz="1600" b="1" dirty="0">
                <a:solidFill>
                  <a:srgbClr val="626262"/>
                </a:solidFill>
                <a:latin typeface="Lato"/>
              </a:rPr>
              <a:t>Q: Which reporter do you want to use? 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A: </a:t>
            </a:r>
            <a:r>
              <a:rPr lang="en-US" sz="1600" i="1" dirty="0">
                <a:solidFill>
                  <a:srgbClr val="626262"/>
                </a:solidFill>
                <a:latin typeface="Lato"/>
              </a:rPr>
              <a:t>dot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 (just press space and enter)</a:t>
            </a:r>
            <a:br>
              <a:rPr lang="en-US" sz="1600" dirty="0"/>
            </a:br>
            <a:r>
              <a:rPr lang="en-US" sz="1600" b="1" dirty="0">
                <a:solidFill>
                  <a:srgbClr val="626262"/>
                </a:solidFill>
                <a:latin typeface="Lato"/>
              </a:rPr>
              <a:t>Q: Shall I install the reporter library for you? 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A: </a:t>
            </a:r>
            <a:r>
              <a:rPr lang="en-US" sz="1600" i="1" dirty="0">
                <a:solidFill>
                  <a:srgbClr val="626262"/>
                </a:solidFill>
                <a:latin typeface="Lato"/>
              </a:rPr>
              <a:t>Yes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 (just press enter)</a:t>
            </a:r>
            <a:br>
              <a:rPr lang="en-US" sz="1600" dirty="0"/>
            </a:br>
            <a:r>
              <a:rPr lang="en-US" sz="1600" b="1" dirty="0">
                <a:solidFill>
                  <a:srgbClr val="626262"/>
                </a:solidFill>
                <a:latin typeface="Lato"/>
              </a:rPr>
              <a:t>Q: Do you want to add a service to your test setup? 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A: none (just press enter, let's skip this for simplicity)</a:t>
            </a:r>
            <a:br>
              <a:rPr lang="en-US" sz="1600" dirty="0"/>
            </a:br>
            <a:r>
              <a:rPr lang="en-US" sz="1600" b="1" dirty="0">
                <a:solidFill>
                  <a:srgbClr val="626262"/>
                </a:solidFill>
                <a:latin typeface="Lato"/>
              </a:rPr>
              <a:t>Q: Level of logging verbosity: 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A: </a:t>
            </a:r>
            <a:r>
              <a:rPr lang="en-US" sz="1600" i="1" dirty="0">
                <a:solidFill>
                  <a:srgbClr val="626262"/>
                </a:solidFill>
                <a:latin typeface="Lato"/>
              </a:rPr>
              <a:t>trace</a:t>
            </a:r>
            <a:br>
              <a:rPr lang="en-US" sz="1600" dirty="0"/>
            </a:br>
            <a:r>
              <a:rPr lang="en-US" sz="1600" b="1" dirty="0">
                <a:solidFill>
                  <a:srgbClr val="626262"/>
                </a:solidFill>
                <a:latin typeface="Lato"/>
              </a:rPr>
              <a:t>Q: What is the base </a:t>
            </a:r>
            <a:r>
              <a:rPr lang="en-US" sz="1600" b="1" dirty="0" err="1">
                <a:solidFill>
                  <a:srgbClr val="626262"/>
                </a:solidFill>
                <a:latin typeface="Lato"/>
              </a:rPr>
              <a:t>url</a:t>
            </a:r>
            <a:r>
              <a:rPr lang="en-US" sz="1600" b="1" dirty="0">
                <a:solidFill>
                  <a:srgbClr val="626262"/>
                </a:solidFill>
                <a:latin typeface="Lato"/>
              </a:rPr>
              <a:t>? 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A: </a:t>
            </a:r>
            <a:r>
              <a:rPr lang="en-US" sz="1600" i="1" dirty="0">
                <a:solidFill>
                  <a:srgbClr val="EA5906"/>
                </a:solidFill>
                <a:latin typeface="inherit"/>
                <a:hlinkClick r:id="rId3"/>
              </a:rPr>
              <a:t>http://localhost</a:t>
            </a:r>
            <a:r>
              <a:rPr lang="en-US" sz="1600" dirty="0">
                <a:solidFill>
                  <a:srgbClr val="626262"/>
                </a:solidFill>
                <a:latin typeface="Lato"/>
              </a:rPr>
              <a:t> (just press enter)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39FABC-E7A0-4472-85D6-59CB24DC0DA5}"/>
              </a:ext>
            </a:extLst>
          </p:cNvPr>
          <p:cNvSpPr/>
          <p:nvPr/>
        </p:nvSpPr>
        <p:spPr>
          <a:xfrm>
            <a:off x="327008" y="3020663"/>
            <a:ext cx="697931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accent2"/>
              </a:solidFill>
              <a:latin typeface="+mj-lt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+mj-lt"/>
              </a:rPr>
              <a:t>Note</a:t>
            </a:r>
            <a:r>
              <a:rPr lang="en-US" sz="1800" dirty="0">
                <a:latin typeface="+mj-lt"/>
              </a:rPr>
              <a:t>: After question set all necessary packages will be installed and config file will be added to the root of your project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527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test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460FD34-D583-4297-9FFC-A496A38EB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9427"/>
            <a:ext cx="914400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'battle.net spec'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'start test'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console.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driver.getCurrentActivity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UiSelector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login_linear_layout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UiSelector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android.widget.TextView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loginBtn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'android=‘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+s1)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loginBtn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'android='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+s2).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'Login'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966CB84-DC92-4D8D-BB48-EBF25A1D7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69" y="3741371"/>
            <a:ext cx="4038893" cy="646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24292E"/>
                </a:solidFill>
                <a:latin typeface="var(--monospace)"/>
              </a:rPr>
              <a:t># to run tests through config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24292E"/>
                </a:solidFill>
                <a:latin typeface="var(--monospace)"/>
              </a:rPr>
              <a:t>./</a:t>
            </a:r>
            <a:r>
              <a:rPr lang="en-US" altLang="en-US" sz="1800" dirty="0" err="1">
                <a:solidFill>
                  <a:srgbClr val="24292E"/>
                </a:solidFill>
                <a:latin typeface="var(--monospace)"/>
              </a:rPr>
              <a:t>node_modules</a:t>
            </a:r>
            <a:r>
              <a:rPr lang="en-US" altLang="en-US" sz="1800" dirty="0">
                <a:solidFill>
                  <a:srgbClr val="24292E"/>
                </a:solidFill>
                <a:latin typeface="var(--monospace)"/>
              </a:rPr>
              <a:t>/.bin/</a:t>
            </a:r>
            <a:r>
              <a:rPr lang="en-US" altLang="en-US" sz="1800" dirty="0" err="1">
                <a:solidFill>
                  <a:srgbClr val="24292E"/>
                </a:solidFill>
                <a:latin typeface="var(--monospace)"/>
              </a:rPr>
              <a:t>wdio</a:t>
            </a:r>
            <a:r>
              <a:rPr lang="en-US" altLang="en-US" sz="1800" dirty="0">
                <a:solidFill>
                  <a:srgbClr val="24292E"/>
                </a:solidFill>
                <a:latin typeface="var(--monospace)"/>
              </a:rPr>
              <a:t> wdio.conf.js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var(--monospace)"/>
            </a:endParaRPr>
          </a:p>
        </p:txBody>
      </p:sp>
    </p:spTree>
    <p:extLst>
      <p:ext uri="{BB962C8B-B14F-4D97-AF65-F5344CB8AC3E}">
        <p14:creationId xmlns:p14="http://schemas.microsoft.com/office/powerpoint/2010/main" val="90582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6240A03-CF0A-43E0-A3F3-664A55F05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93860"/>
            <a:ext cx="5821960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====================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Runner Configuration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====================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WebdriverIO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allows it to run your tests                   /   //in arbitrary locations (e.g. locally or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on a remote machine).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'local'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'0.0.0.0'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4723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'/wd/hub'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F937D6-2EA0-4C51-9699-A72C18C513D2}"/>
              </a:ext>
            </a:extLst>
          </p:cNvPr>
          <p:cNvSpPr/>
          <p:nvPr/>
        </p:nvSpPr>
        <p:spPr>
          <a:xfrm>
            <a:off x="222308" y="3787937"/>
            <a:ext cx="6497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Note</a:t>
            </a:r>
            <a:r>
              <a:rPr lang="en-US" sz="1800" dirty="0"/>
              <a:t>: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/>
              <a:t>Config file contain descriptions for all commented fields and functions which can be included into </a:t>
            </a:r>
            <a:r>
              <a:rPr lang="en-US" sz="1800" dirty="0" err="1"/>
              <a:t>wdio</a:t>
            </a:r>
            <a:r>
              <a:rPr lang="en-US" sz="1800" dirty="0"/>
              <a:t> config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38C915A-0D9C-4AD8-A10A-700DF3DFA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84690" y="1027050"/>
            <a:ext cx="1968374" cy="198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8315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5E1774A31BB4AB39663A5E71B8504" ma:contentTypeVersion="2" ma:contentTypeDescription="Create a new document." ma:contentTypeScope="" ma:versionID="12b96264c9c02ca60d0eee2a1dcef44e">
  <xsd:schema xmlns:xsd="http://www.w3.org/2001/XMLSchema" xmlns:xs="http://www.w3.org/2001/XMLSchema" xmlns:p="http://schemas.microsoft.com/office/2006/metadata/properties" xmlns:ns2="c2a9ee53-7fff-4a6c-ab98-b55346f78edb" targetNamespace="http://schemas.microsoft.com/office/2006/metadata/properties" ma:root="true" ma:fieldsID="eb2f1c59d6afb1b6a1d99f2c8720a6f2" ns2:_="">
    <xsd:import namespace="c2a9ee53-7fff-4a6c-ab98-b55346f78e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a9ee53-7fff-4a6c-ab98-b55346f78e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c2a9ee53-7fff-4a6c-ab98-b55346f78edb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B9F194D-9E96-4A67-A2F2-330636F0AF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a9ee53-7fff-4a6c-ab98-b55346f78e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41179</TotalTime>
  <Words>2130</Words>
  <Application>Microsoft Office PowerPoint</Application>
  <PresentationFormat>On-screen Show (16:9)</PresentationFormat>
  <Paragraphs>193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Arial Black</vt:lpstr>
      <vt:lpstr>Calibri</vt:lpstr>
      <vt:lpstr>Consolas</vt:lpstr>
      <vt:lpstr>Courier New</vt:lpstr>
      <vt:lpstr>Helvetica Neue</vt:lpstr>
      <vt:lpstr>inherit</vt:lpstr>
      <vt:lpstr>Lato</vt:lpstr>
      <vt:lpstr>Lucida Grande</vt:lpstr>
      <vt:lpstr>Roboto</vt:lpstr>
      <vt:lpstr>Trebuchet MS</vt:lpstr>
      <vt:lpstr>var(--monospace)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Yauhen Bialetski</cp:lastModifiedBy>
  <cp:revision>1290</cp:revision>
  <cp:lastPrinted>2014-07-09T13:30:36Z</cp:lastPrinted>
  <dcterms:created xsi:type="dcterms:W3CDTF">2014-07-08T13:27:24Z</dcterms:created>
  <dcterms:modified xsi:type="dcterms:W3CDTF">2022-07-14T15:16:01Z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0x0101007065E1774A31BB4AB39663A5E71B8504</vt:lpwstr>
  </property>
  <property fmtid="{D5CDD505-2E9C-101B-9397-08002B2CF9AE}" pid="3" name="_dlc_DocIdItemGuid">
    <vt:lpwstr>722dc65f-ca69-4d47-9dbf-b65f1c887b85</vt:lpwstr>
  </property>
</Properties>
</file>