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sldIdLst>
    <p:sldId id="256" r:id="rId2"/>
    <p:sldId id="257" r:id="rId3"/>
    <p:sldId id="258" r:id="rId4"/>
    <p:sldId id="259" r:id="rId5"/>
    <p:sldId id="260" r:id="rId6"/>
    <p:sldId id="261" r:id="rId7"/>
    <p:sldId id="262" r:id="rId8"/>
    <p:sldId id="288" r:id="rId9"/>
    <p:sldId id="263" r:id="rId10"/>
    <p:sldId id="264" r:id="rId11"/>
    <p:sldId id="265" r:id="rId12"/>
    <p:sldId id="266" r:id="rId13"/>
    <p:sldId id="267" r:id="rId14"/>
    <p:sldId id="268" r:id="rId15"/>
    <p:sldId id="269" r:id="rId16"/>
    <p:sldId id="270" r:id="rId17"/>
    <p:sldId id="271" r:id="rId18"/>
    <p:sldId id="272" r:id="rId19"/>
    <p:sldId id="274" r:id="rId20"/>
    <p:sldId id="283" r:id="rId21"/>
    <p:sldId id="275" r:id="rId22"/>
    <p:sldId id="276" r:id="rId23"/>
    <p:sldId id="277" r:id="rId24"/>
    <p:sldId id="278" r:id="rId25"/>
    <p:sldId id="281" r:id="rId26"/>
    <p:sldId id="282" r:id="rId27"/>
    <p:sldId id="284" r:id="rId28"/>
    <p:sldId id="285" r:id="rId29"/>
    <p:sldId id="286" r:id="rId30"/>
    <p:sldId id="287" r:id="rId31"/>
    <p:sldId id="289" r:id="rId32"/>
    <p:sldId id="290" r:id="rId33"/>
    <p:sldId id="292" r:id="rId34"/>
    <p:sldId id="293" r:id="rId35"/>
    <p:sldId id="294" r:id="rId36"/>
    <p:sldId id="295" r:id="rId37"/>
    <p:sldId id="296" r:id="rId38"/>
    <p:sldId id="297" r:id="rId39"/>
    <p:sldId id="298" r:id="rId40"/>
    <p:sldId id="299" r:id="rId41"/>
    <p:sldId id="300" r:id="rId42"/>
    <p:sldId id="301" r:id="rId43"/>
    <p:sldId id="302" r:id="rId4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Стиль из темы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94689" autoAdjust="0"/>
  </p:normalViewPr>
  <p:slideViewPr>
    <p:cSldViewPr>
      <p:cViewPr varScale="1">
        <p:scale>
          <a:sx n="70" d="100"/>
          <a:sy n="70" d="100"/>
        </p:scale>
        <p:origin x="204" y="30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8F037CBD-F8E0-472F-A418-FDD3436F3A48}" type="datetimeFigureOut">
              <a:rPr lang="ru-RU" smtClean="0"/>
              <a:t>19.11.2014</a:t>
            </a:fld>
            <a:endParaRPr lang="ru-RU"/>
          </a:p>
        </p:txBody>
      </p:sp>
      <p:sp>
        <p:nvSpPr>
          <p:cNvPr id="5" name="Footer Placeholder 4"/>
          <p:cNvSpPr>
            <a:spLocks noGrp="1"/>
          </p:cNvSpPr>
          <p:nvPr>
            <p:ph type="ftr" sz="quarter" idx="11"/>
          </p:nvPr>
        </p:nvSpPr>
        <p:spPr>
          <a:xfrm>
            <a:off x="2743973" y="5870576"/>
            <a:ext cx="3932137" cy="377825"/>
          </a:xfrm>
        </p:spPr>
        <p:txBody>
          <a:bodyPr/>
          <a:lstStyle/>
          <a:p>
            <a:endParaRPr lang="ru-RU"/>
          </a:p>
        </p:txBody>
      </p:sp>
      <p:sp>
        <p:nvSpPr>
          <p:cNvPr id="6" name="Slide Number Placeholder 5"/>
          <p:cNvSpPr>
            <a:spLocks noGrp="1"/>
          </p:cNvSpPr>
          <p:nvPr>
            <p:ph type="sldNum" sz="quarter" idx="12"/>
          </p:nvPr>
        </p:nvSpPr>
        <p:spPr>
          <a:xfrm>
            <a:off x="8040685" y="5870576"/>
            <a:ext cx="417516" cy="377825"/>
          </a:xfrm>
        </p:spPr>
        <p:txBody>
          <a:bodyPr/>
          <a:lstStyle/>
          <a:p>
            <a:fld id="{8FA09EBA-D065-43CE-A410-5F4F743B3AE6}" type="slidenum">
              <a:rPr lang="ru-RU" smtClean="0"/>
              <a:t>‹#›</a:t>
            </a:fld>
            <a:endParaRPr lang="ru-RU"/>
          </a:p>
        </p:txBody>
      </p:sp>
    </p:spTree>
    <p:extLst>
      <p:ext uri="{BB962C8B-B14F-4D97-AF65-F5344CB8AC3E}">
        <p14:creationId xmlns:p14="http://schemas.microsoft.com/office/powerpoint/2010/main" val="188240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037CBD-F8E0-472F-A418-FDD3436F3A48}" type="datetimeFigureOut">
              <a:rPr lang="ru-RU" smtClean="0"/>
              <a:t>19.11.2014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FA09EBA-D065-43CE-A410-5F4F743B3AE6}" type="slidenum">
              <a:rPr lang="ru-RU" smtClean="0"/>
              <a:t>‹#›</a:t>
            </a:fld>
            <a:endParaRPr lang="ru-RU"/>
          </a:p>
        </p:txBody>
      </p:sp>
    </p:spTree>
    <p:extLst>
      <p:ext uri="{BB962C8B-B14F-4D97-AF65-F5344CB8AC3E}">
        <p14:creationId xmlns:p14="http://schemas.microsoft.com/office/powerpoint/2010/main" val="207089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037CBD-F8E0-472F-A418-FDD3436F3A48}" type="datetimeFigureOut">
              <a:rPr lang="ru-RU" smtClean="0"/>
              <a:t>19.11.2014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FA09EBA-D065-43CE-A410-5F4F743B3AE6}" type="slidenum">
              <a:rPr lang="ru-RU" smtClean="0"/>
              <a:t>‹#›</a:t>
            </a:fld>
            <a:endParaRPr lang="ru-RU"/>
          </a:p>
        </p:txBody>
      </p:sp>
    </p:spTree>
    <p:extLst>
      <p:ext uri="{BB962C8B-B14F-4D97-AF65-F5344CB8AC3E}">
        <p14:creationId xmlns:p14="http://schemas.microsoft.com/office/powerpoint/2010/main" val="1738313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037CBD-F8E0-472F-A418-FDD3436F3A48}" type="datetimeFigureOut">
              <a:rPr lang="ru-RU" smtClean="0"/>
              <a:t>19.11.2014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FA09EBA-D065-43CE-A410-5F4F743B3AE6}" type="slidenum">
              <a:rPr lang="ru-RU" smtClean="0"/>
              <a:t>‹#›</a:t>
            </a:fld>
            <a:endParaRPr lang="ru-RU"/>
          </a:p>
        </p:txBody>
      </p:sp>
    </p:spTree>
    <p:extLst>
      <p:ext uri="{BB962C8B-B14F-4D97-AF65-F5344CB8AC3E}">
        <p14:creationId xmlns:p14="http://schemas.microsoft.com/office/powerpoint/2010/main" val="1113639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037CBD-F8E0-472F-A418-FDD3436F3A48}" type="datetimeFigureOut">
              <a:rPr lang="ru-RU" smtClean="0"/>
              <a:t>19.11.2014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FA09EBA-D065-43CE-A410-5F4F743B3AE6}" type="slidenum">
              <a:rPr lang="ru-RU" smtClean="0"/>
              <a:t>‹#›</a:t>
            </a:fld>
            <a:endParaRPr lang="ru-RU"/>
          </a:p>
        </p:txBody>
      </p:sp>
    </p:spTree>
    <p:extLst>
      <p:ext uri="{BB962C8B-B14F-4D97-AF65-F5344CB8AC3E}">
        <p14:creationId xmlns:p14="http://schemas.microsoft.com/office/powerpoint/2010/main" val="33990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037CBD-F8E0-472F-A418-FDD3436F3A48}" type="datetimeFigureOut">
              <a:rPr lang="ru-RU" smtClean="0"/>
              <a:t>19.11.2014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FA09EBA-D065-43CE-A410-5F4F743B3AE6}" type="slidenum">
              <a:rPr lang="ru-RU" smtClean="0"/>
              <a:t>‹#›</a:t>
            </a:fld>
            <a:endParaRPr lang="ru-RU"/>
          </a:p>
        </p:txBody>
      </p:sp>
    </p:spTree>
    <p:extLst>
      <p:ext uri="{BB962C8B-B14F-4D97-AF65-F5344CB8AC3E}">
        <p14:creationId xmlns:p14="http://schemas.microsoft.com/office/powerpoint/2010/main" val="318259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037CBD-F8E0-472F-A418-FDD3436F3A48}" type="datetimeFigureOut">
              <a:rPr lang="ru-RU" smtClean="0"/>
              <a:t>19.11.2014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FA09EBA-D065-43CE-A410-5F4F743B3AE6}" type="slidenum">
              <a:rPr lang="ru-RU" smtClean="0"/>
              <a:t>‹#›</a:t>
            </a:fld>
            <a:endParaRPr lang="ru-RU"/>
          </a:p>
        </p:txBody>
      </p:sp>
    </p:spTree>
    <p:extLst>
      <p:ext uri="{BB962C8B-B14F-4D97-AF65-F5344CB8AC3E}">
        <p14:creationId xmlns:p14="http://schemas.microsoft.com/office/powerpoint/2010/main" val="2003797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037CBD-F8E0-472F-A418-FDD3436F3A48}" type="datetimeFigureOut">
              <a:rPr lang="ru-RU" smtClean="0"/>
              <a:t>19.11.2014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FA09EBA-D065-43CE-A410-5F4F743B3AE6}" type="slidenum">
              <a:rPr lang="ru-RU" smtClean="0"/>
              <a:t>‹#›</a:t>
            </a:fld>
            <a:endParaRPr lang="ru-RU"/>
          </a:p>
        </p:txBody>
      </p:sp>
    </p:spTree>
    <p:extLst>
      <p:ext uri="{BB962C8B-B14F-4D97-AF65-F5344CB8AC3E}">
        <p14:creationId xmlns:p14="http://schemas.microsoft.com/office/powerpoint/2010/main" val="2673350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037CBD-F8E0-472F-A418-FDD3436F3A48}" type="datetimeFigureOut">
              <a:rPr lang="ru-RU" smtClean="0"/>
              <a:t>19.11.2014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FA09EBA-D065-43CE-A410-5F4F743B3AE6}" type="slidenum">
              <a:rPr lang="ru-RU" smtClean="0"/>
              <a:t>‹#›</a:t>
            </a:fld>
            <a:endParaRPr lang="ru-RU"/>
          </a:p>
        </p:txBody>
      </p:sp>
    </p:spTree>
    <p:extLst>
      <p:ext uri="{BB962C8B-B14F-4D97-AF65-F5344CB8AC3E}">
        <p14:creationId xmlns:p14="http://schemas.microsoft.com/office/powerpoint/2010/main" val="252578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037CBD-F8E0-472F-A418-FDD3436F3A48}" type="datetimeFigureOut">
              <a:rPr lang="ru-RU" smtClean="0"/>
              <a:t>19.11.2014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FA09EBA-D065-43CE-A410-5F4F743B3AE6}" type="slidenum">
              <a:rPr lang="ru-RU" smtClean="0"/>
              <a:t>‹#›</a:t>
            </a:fld>
            <a:endParaRPr lang="ru-RU"/>
          </a:p>
        </p:txBody>
      </p:sp>
    </p:spTree>
    <p:extLst>
      <p:ext uri="{BB962C8B-B14F-4D97-AF65-F5344CB8AC3E}">
        <p14:creationId xmlns:p14="http://schemas.microsoft.com/office/powerpoint/2010/main" val="106567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037CBD-F8E0-472F-A418-FDD3436F3A48}" type="datetimeFigureOut">
              <a:rPr lang="ru-RU" smtClean="0"/>
              <a:t>19.11.2014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FA09EBA-D065-43CE-A410-5F4F743B3AE6}" type="slidenum">
              <a:rPr lang="ru-RU" smtClean="0"/>
              <a:t>‹#›</a:t>
            </a:fld>
            <a:endParaRPr lang="ru-RU"/>
          </a:p>
        </p:txBody>
      </p:sp>
    </p:spTree>
    <p:extLst>
      <p:ext uri="{BB962C8B-B14F-4D97-AF65-F5344CB8AC3E}">
        <p14:creationId xmlns:p14="http://schemas.microsoft.com/office/powerpoint/2010/main" val="708850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037CBD-F8E0-472F-A418-FDD3436F3A48}" type="datetimeFigureOut">
              <a:rPr lang="ru-RU" smtClean="0"/>
              <a:t>19.11.2014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FA09EBA-D065-43CE-A410-5F4F743B3AE6}" type="slidenum">
              <a:rPr lang="ru-RU" smtClean="0"/>
              <a:t>‹#›</a:t>
            </a:fld>
            <a:endParaRPr lang="ru-RU"/>
          </a:p>
        </p:txBody>
      </p:sp>
    </p:spTree>
    <p:extLst>
      <p:ext uri="{BB962C8B-B14F-4D97-AF65-F5344CB8AC3E}">
        <p14:creationId xmlns:p14="http://schemas.microsoft.com/office/powerpoint/2010/main" val="422648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037CBD-F8E0-472F-A418-FDD3436F3A48}" type="datetimeFigureOut">
              <a:rPr lang="ru-RU" smtClean="0"/>
              <a:t>19.11.2014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FA09EBA-D065-43CE-A410-5F4F743B3AE6}" type="slidenum">
              <a:rPr lang="ru-RU" smtClean="0"/>
              <a:t>‹#›</a:t>
            </a:fld>
            <a:endParaRPr lang="ru-RU"/>
          </a:p>
        </p:txBody>
      </p:sp>
    </p:spTree>
    <p:extLst>
      <p:ext uri="{BB962C8B-B14F-4D97-AF65-F5344CB8AC3E}">
        <p14:creationId xmlns:p14="http://schemas.microsoft.com/office/powerpoint/2010/main" val="18238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037CBD-F8E0-472F-A418-FDD3436F3A48}" type="datetimeFigureOut">
              <a:rPr lang="ru-RU" smtClean="0"/>
              <a:t>19.11.2014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FA09EBA-D065-43CE-A410-5F4F743B3AE6}" type="slidenum">
              <a:rPr lang="ru-RU" smtClean="0"/>
              <a:t>‹#›</a:t>
            </a:fld>
            <a:endParaRPr lang="ru-RU"/>
          </a:p>
        </p:txBody>
      </p:sp>
    </p:spTree>
    <p:extLst>
      <p:ext uri="{BB962C8B-B14F-4D97-AF65-F5344CB8AC3E}">
        <p14:creationId xmlns:p14="http://schemas.microsoft.com/office/powerpoint/2010/main" val="276813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8F037CBD-F8E0-472F-A418-FDD3436F3A48}" type="datetimeFigureOut">
              <a:rPr lang="ru-RU" smtClean="0"/>
              <a:t>19.11.2014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FA09EBA-D065-43CE-A410-5F4F743B3AE6}" type="slidenum">
              <a:rPr lang="ru-RU" smtClean="0"/>
              <a:t>‹#›</a:t>
            </a:fld>
            <a:endParaRPr lang="ru-RU"/>
          </a:p>
        </p:txBody>
      </p:sp>
    </p:spTree>
    <p:extLst>
      <p:ext uri="{BB962C8B-B14F-4D97-AF65-F5344CB8AC3E}">
        <p14:creationId xmlns:p14="http://schemas.microsoft.com/office/powerpoint/2010/main" val="2571465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037CBD-F8E0-472F-A418-FDD3436F3A48}" type="datetimeFigureOut">
              <a:rPr lang="ru-RU" smtClean="0"/>
              <a:t>19.11.2014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FA09EBA-D065-43CE-A410-5F4F743B3AE6}" type="slidenum">
              <a:rPr lang="ru-RU" smtClean="0"/>
              <a:t>‹#›</a:t>
            </a:fld>
            <a:endParaRPr lang="ru-RU"/>
          </a:p>
        </p:txBody>
      </p:sp>
    </p:spTree>
    <p:extLst>
      <p:ext uri="{BB962C8B-B14F-4D97-AF65-F5344CB8AC3E}">
        <p14:creationId xmlns:p14="http://schemas.microsoft.com/office/powerpoint/2010/main" val="14015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037CBD-F8E0-472F-A418-FDD3436F3A48}" type="datetimeFigureOut">
              <a:rPr lang="ru-RU" smtClean="0"/>
              <a:t>19.11.2014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FA09EBA-D065-43CE-A410-5F4F743B3AE6}" type="slidenum">
              <a:rPr lang="ru-RU" smtClean="0"/>
              <a:t>‹#›</a:t>
            </a:fld>
            <a:endParaRPr lang="ru-RU"/>
          </a:p>
        </p:txBody>
      </p:sp>
    </p:spTree>
    <p:extLst>
      <p:ext uri="{BB962C8B-B14F-4D97-AF65-F5344CB8AC3E}">
        <p14:creationId xmlns:p14="http://schemas.microsoft.com/office/powerpoint/2010/main" val="1204077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037CBD-F8E0-472F-A418-FDD3436F3A48}" type="datetimeFigureOut">
              <a:rPr lang="ru-RU" smtClean="0"/>
              <a:t>19.11.2014</a:t>
            </a:fld>
            <a:endParaRPr lang="ru-RU"/>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A09EBA-D065-43CE-A410-5F4F743B3AE6}" type="slidenum">
              <a:rPr lang="ru-RU" smtClean="0"/>
              <a:t>‹#›</a:t>
            </a:fld>
            <a:endParaRPr lang="ru-RU"/>
          </a:p>
        </p:txBody>
      </p:sp>
    </p:spTree>
    <p:extLst>
      <p:ext uri="{BB962C8B-B14F-4D97-AF65-F5344CB8AC3E}">
        <p14:creationId xmlns:p14="http://schemas.microsoft.com/office/powerpoint/2010/main" val="1698624223"/>
      </p:ext>
    </p:extLst>
  </p:cSld>
  <p:clrMap bg1="dk1" tx1="lt1" bg2="dk2" tx2="lt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18" r:id="rId16"/>
    <p:sldLayoutId id="2147484019"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3schools.com/" TargetMode="External"/><Relationship Id="rId2" Type="http://schemas.openxmlformats.org/officeDocument/2006/relationships/hyperlink" Target="http://wikipedia.org/" TargetMode="Externa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Infinit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en.wikipedia.org/wiki/Object_(computer_science)" TargetMode="External"/><Relationship Id="rId3" Type="http://schemas.openxmlformats.org/officeDocument/2006/relationships/hyperlink" Target="http://en.wikipedia.org/wiki/C_(computer_language)" TargetMode="External"/><Relationship Id="rId7" Type="http://schemas.openxmlformats.org/officeDocument/2006/relationships/hyperlink" Target="http://en.wikipedia.org/wiki/Variable_(programming)" TargetMode="External"/><Relationship Id="rId2" Type="http://schemas.openxmlformats.org/officeDocument/2006/relationships/hyperlink" Target="http://en.wikipedia.org/wiki/Structured_programming" TargetMode="External"/><Relationship Id="rId1" Type="http://schemas.openxmlformats.org/officeDocument/2006/relationships/slideLayout" Target="../slideLayouts/slideLayout2.xml"/><Relationship Id="rId6" Type="http://schemas.openxmlformats.org/officeDocument/2006/relationships/hyperlink" Target="http://en.wikipedia.org/wiki/Value_(computer_science)" TargetMode="External"/><Relationship Id="rId5" Type="http://schemas.openxmlformats.org/officeDocument/2006/relationships/hyperlink" Target="http://en.wikipedia.org/wiki/Type_system" TargetMode="External"/><Relationship Id="rId10" Type="http://schemas.openxmlformats.org/officeDocument/2006/relationships/hyperlink" Target="http://en.wikipedia.org/wiki/Eval" TargetMode="External"/><Relationship Id="rId4" Type="http://schemas.openxmlformats.org/officeDocument/2006/relationships/hyperlink" Target="http://en.wikipedia.org/wiki/Scripting_language" TargetMode="External"/><Relationship Id="rId9" Type="http://schemas.openxmlformats.org/officeDocument/2006/relationships/hyperlink" Target="http://en.wikipedia.org/wiki/Associative_arra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en.wikipedia.org/wiki/Closure_(Computer_Science)" TargetMode="External"/><Relationship Id="rId2" Type="http://schemas.openxmlformats.org/officeDocument/2006/relationships/hyperlink" Target="http://en.wikipedia.org/wiki/Anonymous_function" TargetMode="External"/><Relationship Id="rId1" Type="http://schemas.openxmlformats.org/officeDocument/2006/relationships/slideLayout" Target="../slideLayouts/slideLayout2.xml"/><Relationship Id="rId4" Type="http://schemas.openxmlformats.org/officeDocument/2006/relationships/hyperlink" Target="http://en.wikipedia.org/wiki/Recursion_(computer_scienc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First-class_function" TargetMode="External"/><Relationship Id="rId2" Type="http://schemas.openxmlformats.org/officeDocument/2006/relationships/hyperlink" Target="http://en.wikipedia.org/wiki/Subroutin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Immediately-invoked_function_expression" TargetMode="External"/><Relationship Id="rId2" Type="http://schemas.openxmlformats.org/officeDocument/2006/relationships/hyperlink" Target="http://en.wikipedia.org/wiki/Variadic_fun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www.w3schools.com/jsref/jsref_fromcharcode.asp" TargetMode="External"/><Relationship Id="rId13" Type="http://schemas.openxmlformats.org/officeDocument/2006/relationships/hyperlink" Target="http://www.w3schools.com/jsref/jsref_replace.asp" TargetMode="External"/><Relationship Id="rId3" Type="http://schemas.openxmlformats.org/officeDocument/2006/relationships/hyperlink" Target="http://www.w3schools.com/jsref/jsref_length_string.asp" TargetMode="External"/><Relationship Id="rId7" Type="http://schemas.openxmlformats.org/officeDocument/2006/relationships/hyperlink" Target="http://www.w3schools.com/jsref/jsref_concat_string.asp" TargetMode="External"/><Relationship Id="rId12" Type="http://schemas.openxmlformats.org/officeDocument/2006/relationships/hyperlink" Target="http://www.w3schools.com/jsref/jsref_match.asp" TargetMode="External"/><Relationship Id="rId2" Type="http://schemas.openxmlformats.org/officeDocument/2006/relationships/hyperlink" Target="http://www.w3schools.com/jsref/jsref_constructor_string.asp" TargetMode="External"/><Relationship Id="rId1" Type="http://schemas.openxmlformats.org/officeDocument/2006/relationships/slideLayout" Target="../slideLayouts/slideLayout2.xml"/><Relationship Id="rId6" Type="http://schemas.openxmlformats.org/officeDocument/2006/relationships/hyperlink" Target="http://www.w3schools.com/jsref/jsref_charcodeat.asp" TargetMode="External"/><Relationship Id="rId11" Type="http://schemas.openxmlformats.org/officeDocument/2006/relationships/hyperlink" Target="http://www.w3schools.com/jsref/jsref_localecompare.asp" TargetMode="External"/><Relationship Id="rId5" Type="http://schemas.openxmlformats.org/officeDocument/2006/relationships/hyperlink" Target="http://www.w3schools.com/jsref/jsref_charat.asp" TargetMode="External"/><Relationship Id="rId15" Type="http://schemas.openxmlformats.org/officeDocument/2006/relationships/hyperlink" Target="http://www.w3schools.com/jsref/jsref_slice_string.asp" TargetMode="External"/><Relationship Id="rId10" Type="http://schemas.openxmlformats.org/officeDocument/2006/relationships/hyperlink" Target="http://www.w3schools.com/jsref/jsref_lastindexof.asp" TargetMode="External"/><Relationship Id="rId4" Type="http://schemas.openxmlformats.org/officeDocument/2006/relationships/hyperlink" Target="http://www.w3schools.com/jsref/jsref_prototype_string.asp" TargetMode="External"/><Relationship Id="rId9" Type="http://schemas.openxmlformats.org/officeDocument/2006/relationships/hyperlink" Target="http://www.w3schools.com/jsref/jsref_indexof.asp" TargetMode="External"/><Relationship Id="rId14" Type="http://schemas.openxmlformats.org/officeDocument/2006/relationships/hyperlink" Target="http://www.w3schools.com/jsref/jsref_search.asp"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www.w3schools.com/jsref/jsref_tostring_string.asp" TargetMode="External"/><Relationship Id="rId3" Type="http://schemas.openxmlformats.org/officeDocument/2006/relationships/hyperlink" Target="http://www.w3schools.com/jsref/jsref_substr.asp" TargetMode="External"/><Relationship Id="rId7" Type="http://schemas.openxmlformats.org/officeDocument/2006/relationships/hyperlink" Target="http://www.w3schools.com/jsref/jsref_tolowercase.asp" TargetMode="External"/><Relationship Id="rId2" Type="http://schemas.openxmlformats.org/officeDocument/2006/relationships/hyperlink" Target="http://www.w3schools.com/jsref/jsref_split.asp" TargetMode="External"/><Relationship Id="rId1" Type="http://schemas.openxmlformats.org/officeDocument/2006/relationships/slideLayout" Target="../slideLayouts/slideLayout2.xml"/><Relationship Id="rId6" Type="http://schemas.openxmlformats.org/officeDocument/2006/relationships/hyperlink" Target="http://www.w3schools.com/jsref/jsref_tolocaleuppercase.asp" TargetMode="External"/><Relationship Id="rId11" Type="http://schemas.openxmlformats.org/officeDocument/2006/relationships/hyperlink" Target="http://www.w3schools.com/jsref/jsref_valueof_string.asp" TargetMode="External"/><Relationship Id="rId5" Type="http://schemas.openxmlformats.org/officeDocument/2006/relationships/hyperlink" Target="http://www.w3schools.com/jsref/jsref_tolocalelowercase.asp" TargetMode="External"/><Relationship Id="rId10" Type="http://schemas.openxmlformats.org/officeDocument/2006/relationships/hyperlink" Target="http://www.w3schools.com/jsref/jsref_trim_string.asp" TargetMode="External"/><Relationship Id="rId4" Type="http://schemas.openxmlformats.org/officeDocument/2006/relationships/hyperlink" Target="http://www.w3schools.com/jsref/jsref_substring.asp" TargetMode="External"/><Relationship Id="rId9" Type="http://schemas.openxmlformats.org/officeDocument/2006/relationships/hyperlink" Target="http://www.w3schools.com/jsref/jsref_touppercase.asp"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www.w3schools.com/jsref/jsref_lastindexof_array.asp" TargetMode="External"/><Relationship Id="rId13" Type="http://schemas.openxmlformats.org/officeDocument/2006/relationships/hyperlink" Target="http://www.w3schools.com/jsref/jsref_slice_array.asp" TargetMode="External"/><Relationship Id="rId18" Type="http://schemas.openxmlformats.org/officeDocument/2006/relationships/hyperlink" Target="http://www.w3schools.com/jsref/jsref_valueof_array.asp" TargetMode="External"/><Relationship Id="rId3" Type="http://schemas.openxmlformats.org/officeDocument/2006/relationships/hyperlink" Target="http://www.w3schools.com/jsref/jsref_length_array.asp" TargetMode="External"/><Relationship Id="rId7" Type="http://schemas.openxmlformats.org/officeDocument/2006/relationships/hyperlink" Target="http://www.w3schools.com/jsref/jsref_join.asp" TargetMode="External"/><Relationship Id="rId12" Type="http://schemas.openxmlformats.org/officeDocument/2006/relationships/hyperlink" Target="http://www.w3schools.com/jsref/jsref_shift.asp" TargetMode="External"/><Relationship Id="rId17" Type="http://schemas.openxmlformats.org/officeDocument/2006/relationships/hyperlink" Target="http://www.w3schools.com/jsref/jsref_unshift.asp" TargetMode="External"/><Relationship Id="rId2" Type="http://schemas.openxmlformats.org/officeDocument/2006/relationships/hyperlink" Target="http://www.w3schools.com/jsref/jsref_constructor_array.asp" TargetMode="External"/><Relationship Id="rId16" Type="http://schemas.openxmlformats.org/officeDocument/2006/relationships/hyperlink" Target="http://www.w3schools.com/jsref/jsref_tostring_array.asp" TargetMode="External"/><Relationship Id="rId1" Type="http://schemas.openxmlformats.org/officeDocument/2006/relationships/slideLayout" Target="../slideLayouts/slideLayout2.xml"/><Relationship Id="rId6" Type="http://schemas.openxmlformats.org/officeDocument/2006/relationships/hyperlink" Target="http://www.w3schools.com/jsref/jsref_indexof_array.asp" TargetMode="External"/><Relationship Id="rId11" Type="http://schemas.openxmlformats.org/officeDocument/2006/relationships/hyperlink" Target="http://www.w3schools.com/jsref/jsref_reverse.asp" TargetMode="External"/><Relationship Id="rId5" Type="http://schemas.openxmlformats.org/officeDocument/2006/relationships/hyperlink" Target="http://www.w3schools.com/jsref/jsref_concat_array.asp" TargetMode="External"/><Relationship Id="rId15" Type="http://schemas.openxmlformats.org/officeDocument/2006/relationships/hyperlink" Target="http://www.w3schools.com/jsref/jsref_splice.asp" TargetMode="External"/><Relationship Id="rId10" Type="http://schemas.openxmlformats.org/officeDocument/2006/relationships/hyperlink" Target="http://www.w3schools.com/jsref/jsref_push.asp" TargetMode="External"/><Relationship Id="rId4" Type="http://schemas.openxmlformats.org/officeDocument/2006/relationships/hyperlink" Target="http://www.w3schools.com/jsref/jsref_prototype_array.asp" TargetMode="External"/><Relationship Id="rId9" Type="http://schemas.openxmlformats.org/officeDocument/2006/relationships/hyperlink" Target="http://www.w3schools.com/jsref/jsref_pop.asp" TargetMode="External"/><Relationship Id="rId14" Type="http://schemas.openxmlformats.org/officeDocument/2006/relationships/hyperlink" Target="http://www.w3schools.com/jsref/jsref_sort.asp"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www.w3schools.com/jsref/jsref_prototype_num.asp" TargetMode="External"/><Relationship Id="rId13" Type="http://schemas.openxmlformats.org/officeDocument/2006/relationships/hyperlink" Target="http://www.w3schools.com/jsref/jsref_valueof_number.asp" TargetMode="External"/><Relationship Id="rId3" Type="http://schemas.openxmlformats.org/officeDocument/2006/relationships/hyperlink" Target="http://www.w3schools.com/jsref/jsref_max_value.asp" TargetMode="External"/><Relationship Id="rId7" Type="http://schemas.openxmlformats.org/officeDocument/2006/relationships/hyperlink" Target="http://www.w3schools.com/jsref/jsref_positive_infinity.asp" TargetMode="External"/><Relationship Id="rId12" Type="http://schemas.openxmlformats.org/officeDocument/2006/relationships/hyperlink" Target="http://www.w3schools.com/jsref/jsref_tostring_number.asp" TargetMode="External"/><Relationship Id="rId2" Type="http://schemas.openxmlformats.org/officeDocument/2006/relationships/hyperlink" Target="http://www.w3schools.com/jsref/jsref_constructor_number.asp" TargetMode="External"/><Relationship Id="rId1" Type="http://schemas.openxmlformats.org/officeDocument/2006/relationships/slideLayout" Target="../slideLayouts/slideLayout2.xml"/><Relationship Id="rId6" Type="http://schemas.openxmlformats.org/officeDocument/2006/relationships/hyperlink" Target="http://www.w3schools.com/jsref/jsref_number_nan.asp" TargetMode="External"/><Relationship Id="rId11" Type="http://schemas.openxmlformats.org/officeDocument/2006/relationships/hyperlink" Target="http://www.w3schools.com/jsref/jsref_toprecision.asp" TargetMode="External"/><Relationship Id="rId5" Type="http://schemas.openxmlformats.org/officeDocument/2006/relationships/hyperlink" Target="http://www.w3schools.com/jsref/jsref_negative_infinity.asp" TargetMode="External"/><Relationship Id="rId10" Type="http://schemas.openxmlformats.org/officeDocument/2006/relationships/hyperlink" Target="http://www.w3schools.com/jsref/jsref_tofixed.asp" TargetMode="External"/><Relationship Id="rId4" Type="http://schemas.openxmlformats.org/officeDocument/2006/relationships/hyperlink" Target="http://www.w3schools.com/jsref/jsref_min_value.asp" TargetMode="External"/><Relationship Id="rId9" Type="http://schemas.openxmlformats.org/officeDocument/2006/relationships/hyperlink" Target="http://www.w3schools.com/jsref/jsref_toexponential.asp"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w3schools.com/jsref/jsref_prototype_boolean.asp" TargetMode="External"/><Relationship Id="rId2" Type="http://schemas.openxmlformats.org/officeDocument/2006/relationships/hyperlink" Target="http://www.w3schools.com/jsref/jsref_constructor_boolean.asp" TargetMode="External"/><Relationship Id="rId1" Type="http://schemas.openxmlformats.org/officeDocument/2006/relationships/slideLayout" Target="../slideLayouts/slideLayout2.xml"/><Relationship Id="rId5" Type="http://schemas.openxmlformats.org/officeDocument/2006/relationships/hyperlink" Target="http://www.w3schools.com/jsref/jsref_valueof_boolean.asp" TargetMode="External"/><Relationship Id="rId4" Type="http://schemas.openxmlformats.org/officeDocument/2006/relationships/hyperlink" Target="http://www.w3schools.com/jsref/jsref_tostring_boolean.asp"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www.w3schools.com/jsref/jsref_getmilliseconds.asp" TargetMode="External"/><Relationship Id="rId13" Type="http://schemas.openxmlformats.org/officeDocument/2006/relationships/hyperlink" Target="http://www.w3schools.com/jsref/jsref_gettimezoneoffset.asp" TargetMode="External"/><Relationship Id="rId3" Type="http://schemas.openxmlformats.org/officeDocument/2006/relationships/hyperlink" Target="http://www.w3schools.com/jsref/jsref_prototype_date.asp" TargetMode="External"/><Relationship Id="rId7" Type="http://schemas.openxmlformats.org/officeDocument/2006/relationships/hyperlink" Target="http://www.w3schools.com/jsref/jsref_gethours.asp" TargetMode="External"/><Relationship Id="rId12" Type="http://schemas.openxmlformats.org/officeDocument/2006/relationships/hyperlink" Target="http://www.w3schools.com/jsref/jsref_gettime.asp" TargetMode="External"/><Relationship Id="rId2" Type="http://schemas.openxmlformats.org/officeDocument/2006/relationships/hyperlink" Target="http://www.w3schools.com/jsref/jsref_constructor_date.asp" TargetMode="External"/><Relationship Id="rId16" Type="http://schemas.openxmlformats.org/officeDocument/2006/relationships/hyperlink" Target="http://www.w3schools.com/jsref/jsref_getutcfullyear.asp" TargetMode="External"/><Relationship Id="rId1" Type="http://schemas.openxmlformats.org/officeDocument/2006/relationships/slideLayout" Target="../slideLayouts/slideLayout2.xml"/><Relationship Id="rId6" Type="http://schemas.openxmlformats.org/officeDocument/2006/relationships/hyperlink" Target="http://www.w3schools.com/jsref/jsref_getfullyear.asp" TargetMode="External"/><Relationship Id="rId11" Type="http://schemas.openxmlformats.org/officeDocument/2006/relationships/hyperlink" Target="http://www.w3schools.com/jsref/jsref_getseconds.asp" TargetMode="External"/><Relationship Id="rId5" Type="http://schemas.openxmlformats.org/officeDocument/2006/relationships/hyperlink" Target="http://www.w3schools.com/jsref/jsref_getday.asp" TargetMode="External"/><Relationship Id="rId15" Type="http://schemas.openxmlformats.org/officeDocument/2006/relationships/hyperlink" Target="http://www.w3schools.com/jsref/jsref_getutcday.asp" TargetMode="External"/><Relationship Id="rId10" Type="http://schemas.openxmlformats.org/officeDocument/2006/relationships/hyperlink" Target="http://www.w3schools.com/jsref/jsref_getmonth.asp" TargetMode="External"/><Relationship Id="rId4" Type="http://schemas.openxmlformats.org/officeDocument/2006/relationships/hyperlink" Target="http://www.w3schools.com/jsref/jsref_getdate.asp" TargetMode="External"/><Relationship Id="rId9" Type="http://schemas.openxmlformats.org/officeDocument/2006/relationships/hyperlink" Target="http://www.w3schools.com/jsref/jsref_getminutes.asp" TargetMode="External"/><Relationship Id="rId14" Type="http://schemas.openxmlformats.org/officeDocument/2006/relationships/hyperlink" Target="http://www.w3schools.com/jsref/jsref_getutcdate.asp"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www.w3schools.com/jsref/jsref_setdate.asp" TargetMode="External"/><Relationship Id="rId13" Type="http://schemas.openxmlformats.org/officeDocument/2006/relationships/hyperlink" Target="http://www.w3schools.com/jsref/jsref_setmonth.asp" TargetMode="External"/><Relationship Id="rId3" Type="http://schemas.openxmlformats.org/officeDocument/2006/relationships/hyperlink" Target="http://www.w3schools.com/jsref/jsref_getutcmilliseconds.asp" TargetMode="External"/><Relationship Id="rId7" Type="http://schemas.openxmlformats.org/officeDocument/2006/relationships/hyperlink" Target="http://www.w3schools.com/jsref/jsref_parse.asp" TargetMode="External"/><Relationship Id="rId12" Type="http://schemas.openxmlformats.org/officeDocument/2006/relationships/hyperlink" Target="http://www.w3schools.com/jsref/jsref_setminutes.asp" TargetMode="External"/><Relationship Id="rId17" Type="http://schemas.openxmlformats.org/officeDocument/2006/relationships/hyperlink" Target="http://www.w3schools.com/jsref/jsref_setutcfullyear.asp" TargetMode="External"/><Relationship Id="rId2" Type="http://schemas.openxmlformats.org/officeDocument/2006/relationships/hyperlink" Target="http://www.w3schools.com/jsref/jsref_getutchours.asp" TargetMode="External"/><Relationship Id="rId16" Type="http://schemas.openxmlformats.org/officeDocument/2006/relationships/hyperlink" Target="http://www.w3schools.com/jsref/jsref_setutcdate.asp" TargetMode="External"/><Relationship Id="rId1" Type="http://schemas.openxmlformats.org/officeDocument/2006/relationships/slideLayout" Target="../slideLayouts/slideLayout2.xml"/><Relationship Id="rId6" Type="http://schemas.openxmlformats.org/officeDocument/2006/relationships/hyperlink" Target="http://www.w3schools.com/jsref/jsref_getutcseconds.asp" TargetMode="External"/><Relationship Id="rId11" Type="http://schemas.openxmlformats.org/officeDocument/2006/relationships/hyperlink" Target="http://www.w3schools.com/jsref/jsref_setmilliseconds.asp" TargetMode="External"/><Relationship Id="rId5" Type="http://schemas.openxmlformats.org/officeDocument/2006/relationships/hyperlink" Target="http://www.w3schools.com/jsref/jsref_getutcmonth.asp" TargetMode="External"/><Relationship Id="rId15" Type="http://schemas.openxmlformats.org/officeDocument/2006/relationships/hyperlink" Target="http://www.w3schools.com/jsref/jsref_settime.asp" TargetMode="External"/><Relationship Id="rId10" Type="http://schemas.openxmlformats.org/officeDocument/2006/relationships/hyperlink" Target="http://www.w3schools.com/jsref/jsref_sethours.asp" TargetMode="External"/><Relationship Id="rId4" Type="http://schemas.openxmlformats.org/officeDocument/2006/relationships/hyperlink" Target="http://www.w3schools.com/jsref/jsref_getutcminutes.asp" TargetMode="External"/><Relationship Id="rId9" Type="http://schemas.openxmlformats.org/officeDocument/2006/relationships/hyperlink" Target="http://www.w3schools.com/jsref/jsref_setfullyear.asp" TargetMode="External"/><Relationship Id="rId14" Type="http://schemas.openxmlformats.org/officeDocument/2006/relationships/hyperlink" Target="http://www.w3schools.com/jsref/jsref_setseconds.asp"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www.w3schools.com/jsref/jsref_toisostring.asp" TargetMode="External"/><Relationship Id="rId13" Type="http://schemas.openxmlformats.org/officeDocument/2006/relationships/hyperlink" Target="http://www.w3schools.com/jsref/jsref_tostring_date.asp" TargetMode="External"/><Relationship Id="rId3" Type="http://schemas.openxmlformats.org/officeDocument/2006/relationships/hyperlink" Target="http://www.w3schools.com/jsref/jsref_setutcmilliseconds.asp" TargetMode="External"/><Relationship Id="rId7" Type="http://schemas.openxmlformats.org/officeDocument/2006/relationships/hyperlink" Target="http://www.w3schools.com/jsref/jsref_todatestring.asp" TargetMode="External"/><Relationship Id="rId12" Type="http://schemas.openxmlformats.org/officeDocument/2006/relationships/hyperlink" Target="http://www.w3schools.com/jsref/jsref_tolocalestring.asp" TargetMode="External"/><Relationship Id="rId17" Type="http://schemas.openxmlformats.org/officeDocument/2006/relationships/hyperlink" Target="http://www.w3schools.com/jsref/jsref_valueof_date.asp" TargetMode="External"/><Relationship Id="rId2" Type="http://schemas.openxmlformats.org/officeDocument/2006/relationships/hyperlink" Target="http://www.w3schools.com/jsref/jsref_setutchours.asp" TargetMode="External"/><Relationship Id="rId16" Type="http://schemas.openxmlformats.org/officeDocument/2006/relationships/hyperlink" Target="http://www.w3schools.com/jsref/jsref_utc.asp" TargetMode="External"/><Relationship Id="rId1" Type="http://schemas.openxmlformats.org/officeDocument/2006/relationships/slideLayout" Target="../slideLayouts/slideLayout2.xml"/><Relationship Id="rId6" Type="http://schemas.openxmlformats.org/officeDocument/2006/relationships/hyperlink" Target="http://www.w3schools.com/jsref/jsref_setutcseconds.asp" TargetMode="External"/><Relationship Id="rId11" Type="http://schemas.openxmlformats.org/officeDocument/2006/relationships/hyperlink" Target="http://www.w3schools.com/jsref/jsref_tolocaletimestring.asp" TargetMode="External"/><Relationship Id="rId5" Type="http://schemas.openxmlformats.org/officeDocument/2006/relationships/hyperlink" Target="http://www.w3schools.com/jsref/jsref_setutcmonth.asp" TargetMode="External"/><Relationship Id="rId15" Type="http://schemas.openxmlformats.org/officeDocument/2006/relationships/hyperlink" Target="http://www.w3schools.com/jsref/jsref_toutcstring.asp" TargetMode="External"/><Relationship Id="rId10" Type="http://schemas.openxmlformats.org/officeDocument/2006/relationships/hyperlink" Target="http://www.w3schools.com/jsref/jsref_tolocaledatestring.asp" TargetMode="External"/><Relationship Id="rId4" Type="http://schemas.openxmlformats.org/officeDocument/2006/relationships/hyperlink" Target="http://www.w3schools.com/jsref/jsref_setutcminutes.asp" TargetMode="External"/><Relationship Id="rId9" Type="http://schemas.openxmlformats.org/officeDocument/2006/relationships/hyperlink" Target="http://www.w3schools.com/jsref/jsref_tojson.asp" TargetMode="External"/><Relationship Id="rId14" Type="http://schemas.openxmlformats.org/officeDocument/2006/relationships/hyperlink" Target="http://www.w3schools.com/jsref/jsref_totimestring.asp"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www.w3schools.com/jsref/jsref_sqrt1_2.asp" TargetMode="External"/><Relationship Id="rId13" Type="http://schemas.openxmlformats.org/officeDocument/2006/relationships/hyperlink" Target="http://www.w3schools.com/jsref/jsref_atan.asp" TargetMode="External"/><Relationship Id="rId3" Type="http://schemas.openxmlformats.org/officeDocument/2006/relationships/hyperlink" Target="http://www.w3schools.com/jsref/jsref_ln2.asp" TargetMode="External"/><Relationship Id="rId7" Type="http://schemas.openxmlformats.org/officeDocument/2006/relationships/hyperlink" Target="http://www.w3schools.com/jsref/jsref_pi.asp" TargetMode="External"/><Relationship Id="rId12" Type="http://schemas.openxmlformats.org/officeDocument/2006/relationships/hyperlink" Target="http://www.w3schools.com/jsref/jsref_asin.asp" TargetMode="External"/><Relationship Id="rId2" Type="http://schemas.openxmlformats.org/officeDocument/2006/relationships/hyperlink" Target="http://www.w3schools.com/jsref/jsref_e.asp" TargetMode="External"/><Relationship Id="rId1" Type="http://schemas.openxmlformats.org/officeDocument/2006/relationships/slideLayout" Target="../slideLayouts/slideLayout2.xml"/><Relationship Id="rId6" Type="http://schemas.openxmlformats.org/officeDocument/2006/relationships/hyperlink" Target="http://www.w3schools.com/jsref/jsref_log10e.asp" TargetMode="External"/><Relationship Id="rId11" Type="http://schemas.openxmlformats.org/officeDocument/2006/relationships/hyperlink" Target="http://www.w3schools.com/jsref/jsref_acos.asp" TargetMode="External"/><Relationship Id="rId5" Type="http://schemas.openxmlformats.org/officeDocument/2006/relationships/hyperlink" Target="http://www.w3schools.com/jsref/jsref_log2e.asp" TargetMode="External"/><Relationship Id="rId10" Type="http://schemas.openxmlformats.org/officeDocument/2006/relationships/hyperlink" Target="http://www.w3schools.com/jsref/jsref_abs.asp" TargetMode="External"/><Relationship Id="rId4" Type="http://schemas.openxmlformats.org/officeDocument/2006/relationships/hyperlink" Target="http://www.w3schools.com/jsref/jsref_ln10.asp" TargetMode="External"/><Relationship Id="rId9" Type="http://schemas.openxmlformats.org/officeDocument/2006/relationships/hyperlink" Target="http://www.w3schools.com/jsref/jsref_sqrt2.asp" TargetMode="External"/><Relationship Id="rId14" Type="http://schemas.openxmlformats.org/officeDocument/2006/relationships/hyperlink" Target="http://www.w3schools.com/jsref/jsref_atan2.as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Prototype-based_programming" TargetMode="External"/><Relationship Id="rId1" Type="http://schemas.openxmlformats.org/officeDocument/2006/relationships/slideLayout" Target="../slideLayouts/slideLayout2.xml"/><Relationship Id="rId5" Type="http://schemas.openxmlformats.org/officeDocument/2006/relationships/hyperlink" Target="http://en.wikipedia.org/wiki/Method_(computer_science)" TargetMode="External"/><Relationship Id="rId4" Type="http://schemas.openxmlformats.org/officeDocument/2006/relationships/hyperlink" Target="http://en.wikipedia.org/wiki/Inheritance_(computer_science)" TargetMode="External"/></Relationships>
</file>

<file path=ppt/slides/_rels/slide40.xml.rels><?xml version="1.0" encoding="UTF-8" standalone="yes"?>
<Relationships xmlns="http://schemas.openxmlformats.org/package/2006/relationships"><Relationship Id="rId8" Type="http://schemas.openxmlformats.org/officeDocument/2006/relationships/hyperlink" Target="http://www.w3schools.com/jsref/jsref_min.asp" TargetMode="External"/><Relationship Id="rId13" Type="http://schemas.openxmlformats.org/officeDocument/2006/relationships/hyperlink" Target="http://www.w3schools.com/jsref/jsref_sqrt.asp" TargetMode="External"/><Relationship Id="rId3" Type="http://schemas.openxmlformats.org/officeDocument/2006/relationships/hyperlink" Target="http://www.w3schools.com/jsref/jsref_cos.asp" TargetMode="External"/><Relationship Id="rId7" Type="http://schemas.openxmlformats.org/officeDocument/2006/relationships/hyperlink" Target="http://www.w3schools.com/jsref/jsref_max.asp" TargetMode="External"/><Relationship Id="rId12" Type="http://schemas.openxmlformats.org/officeDocument/2006/relationships/hyperlink" Target="http://www.w3schools.com/jsref/jsref_sin.asp" TargetMode="External"/><Relationship Id="rId2" Type="http://schemas.openxmlformats.org/officeDocument/2006/relationships/hyperlink" Target="http://www.w3schools.com/jsref/jsref_ceil.asp" TargetMode="External"/><Relationship Id="rId1" Type="http://schemas.openxmlformats.org/officeDocument/2006/relationships/slideLayout" Target="../slideLayouts/slideLayout2.xml"/><Relationship Id="rId6" Type="http://schemas.openxmlformats.org/officeDocument/2006/relationships/hyperlink" Target="http://www.w3schools.com/jsref/jsref_log.asp" TargetMode="External"/><Relationship Id="rId11" Type="http://schemas.openxmlformats.org/officeDocument/2006/relationships/hyperlink" Target="http://www.w3schools.com/jsref/jsref_round.asp" TargetMode="External"/><Relationship Id="rId5" Type="http://schemas.openxmlformats.org/officeDocument/2006/relationships/hyperlink" Target="http://www.w3schools.com/jsref/jsref_floor.asp" TargetMode="External"/><Relationship Id="rId10" Type="http://schemas.openxmlformats.org/officeDocument/2006/relationships/hyperlink" Target="http://www.w3schools.com/jsref/jsref_random.asp" TargetMode="External"/><Relationship Id="rId4" Type="http://schemas.openxmlformats.org/officeDocument/2006/relationships/hyperlink" Target="http://www.w3schools.com/jsref/jsref_exp.asp" TargetMode="External"/><Relationship Id="rId9" Type="http://schemas.openxmlformats.org/officeDocument/2006/relationships/hyperlink" Target="http://www.w3schools.com/jsref/jsref_pow.asp" TargetMode="External"/><Relationship Id="rId14" Type="http://schemas.openxmlformats.org/officeDocument/2006/relationships/hyperlink" Target="http://www.w3schools.com/jsref/jsref_tan.as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en.wikipedia.org/wiki/Quadratic_equ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Inheritance_(computer_scien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Regular_expression" TargetMode="External"/><Relationship Id="rId2" Type="http://schemas.openxmlformats.org/officeDocument/2006/relationships/hyperlink" Target="http://en.wikipedia.org/wiki/Formal_paramet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41529" y="209240"/>
            <a:ext cx="8183880" cy="648072"/>
          </a:xfrm>
        </p:spPr>
        <p:txBody>
          <a:bodyPr>
            <a:normAutofit/>
          </a:bodyPr>
          <a:lstStyle/>
          <a:p>
            <a:pPr algn="ctr"/>
            <a:r>
              <a:rPr lang="en-US" dirty="0" smtClean="0">
                <a:solidFill>
                  <a:srgbClr val="92D050"/>
                </a:solidFill>
              </a:rPr>
              <a:t>JavaScript </a:t>
            </a:r>
            <a:r>
              <a:rPr lang="en-US" dirty="0" smtClean="0">
                <a:solidFill>
                  <a:srgbClr val="92D050"/>
                </a:solidFill>
              </a:rPr>
              <a:t>Basics</a:t>
            </a:r>
            <a:endParaRPr lang="ru-RU" dirty="0">
              <a:solidFill>
                <a:srgbClr val="92D050"/>
              </a:solidFill>
            </a:endParaRPr>
          </a:p>
        </p:txBody>
      </p:sp>
      <p:sp>
        <p:nvSpPr>
          <p:cNvPr id="5" name="Объект 4"/>
          <p:cNvSpPr>
            <a:spLocks noGrp="1"/>
          </p:cNvSpPr>
          <p:nvPr>
            <p:ph idx="1"/>
          </p:nvPr>
        </p:nvSpPr>
        <p:spPr>
          <a:xfrm>
            <a:off x="908435" y="1281687"/>
            <a:ext cx="2592288" cy="4668379"/>
          </a:xfrm>
        </p:spPr>
        <p:txBody>
          <a:bodyPr>
            <a:noAutofit/>
          </a:bodyPr>
          <a:lstStyle/>
          <a:p>
            <a:pPr>
              <a:spcAft>
                <a:spcPts val="600"/>
              </a:spcAft>
            </a:pPr>
            <a:r>
              <a:rPr lang="en-US" sz="1600" dirty="0" smtClean="0"/>
              <a:t>JavaScript features</a:t>
            </a:r>
          </a:p>
          <a:p>
            <a:pPr>
              <a:spcAft>
                <a:spcPts val="600"/>
              </a:spcAft>
            </a:pPr>
            <a:r>
              <a:rPr lang="en-US" sz="1600" dirty="0" smtClean="0"/>
              <a:t>Data types</a:t>
            </a:r>
          </a:p>
          <a:p>
            <a:pPr>
              <a:spcAft>
                <a:spcPts val="600"/>
              </a:spcAft>
            </a:pPr>
            <a:r>
              <a:rPr lang="en-US" sz="1600" dirty="0" smtClean="0"/>
              <a:t>Expressions and operations</a:t>
            </a:r>
          </a:p>
          <a:p>
            <a:pPr>
              <a:spcAft>
                <a:spcPts val="600"/>
              </a:spcAft>
            </a:pPr>
            <a:r>
              <a:rPr lang="en-US" sz="1600" dirty="0" smtClean="0"/>
              <a:t>Conditional statements</a:t>
            </a:r>
          </a:p>
          <a:p>
            <a:pPr>
              <a:spcAft>
                <a:spcPts val="600"/>
              </a:spcAft>
            </a:pPr>
            <a:r>
              <a:rPr lang="en-US" sz="1600" dirty="0" smtClean="0"/>
              <a:t>Special operators</a:t>
            </a:r>
          </a:p>
          <a:p>
            <a:pPr>
              <a:spcAft>
                <a:spcPts val="600"/>
              </a:spcAft>
            </a:pPr>
            <a:r>
              <a:rPr lang="en-US" sz="1600" dirty="0" smtClean="0"/>
              <a:t>JavaScript loops</a:t>
            </a:r>
          </a:p>
          <a:p>
            <a:pPr>
              <a:spcAft>
                <a:spcPts val="600"/>
              </a:spcAft>
            </a:pPr>
            <a:r>
              <a:rPr lang="en-US" sz="1600" dirty="0" smtClean="0"/>
              <a:t>JavaScript functions</a:t>
            </a:r>
          </a:p>
          <a:p>
            <a:pPr>
              <a:spcAft>
                <a:spcPts val="600"/>
              </a:spcAft>
            </a:pPr>
            <a:r>
              <a:rPr lang="en-US" sz="1600" dirty="0" smtClean="0"/>
              <a:t>JavaScript String object</a:t>
            </a:r>
          </a:p>
          <a:p>
            <a:pPr>
              <a:spcAft>
                <a:spcPts val="600"/>
              </a:spcAft>
            </a:pPr>
            <a:r>
              <a:rPr lang="en-US" sz="1600" dirty="0" smtClean="0"/>
              <a:t>JavaScript Number object</a:t>
            </a:r>
          </a:p>
          <a:p>
            <a:pPr>
              <a:spcAft>
                <a:spcPts val="600"/>
              </a:spcAft>
            </a:pPr>
            <a:r>
              <a:rPr lang="en-US" sz="1600" dirty="0" smtClean="0"/>
              <a:t>JavaScript Boolean object</a:t>
            </a:r>
          </a:p>
          <a:p>
            <a:pPr>
              <a:spcAft>
                <a:spcPts val="600"/>
              </a:spcAft>
            </a:pPr>
            <a:r>
              <a:rPr lang="en-US" sz="1600" dirty="0" smtClean="0"/>
              <a:t>JavaScript Date object</a:t>
            </a:r>
          </a:p>
          <a:p>
            <a:pPr>
              <a:spcAft>
                <a:spcPts val="600"/>
              </a:spcAft>
            </a:pPr>
            <a:r>
              <a:rPr lang="en-US" sz="1600" dirty="0" smtClean="0"/>
              <a:t>JavaScript Math object</a:t>
            </a:r>
          </a:p>
          <a:p>
            <a:pPr>
              <a:spcAft>
                <a:spcPts val="600"/>
              </a:spcAft>
            </a:pPr>
            <a:r>
              <a:rPr lang="en-US" sz="1600" dirty="0" smtClean="0"/>
              <a:t>Error handling</a:t>
            </a:r>
          </a:p>
          <a:p>
            <a:pPr>
              <a:spcAft>
                <a:spcPts val="600"/>
              </a:spcAft>
            </a:pPr>
            <a:r>
              <a:rPr lang="en-US" sz="1600" dirty="0" smtClean="0"/>
              <a:t>Scripting tasks</a:t>
            </a:r>
            <a:endParaRPr lang="en-US" sz="1600" dirty="0"/>
          </a:p>
        </p:txBody>
      </p:sp>
      <p:sp>
        <p:nvSpPr>
          <p:cNvPr id="6" name="Объект 4"/>
          <p:cNvSpPr txBox="1">
            <a:spLocks/>
          </p:cNvSpPr>
          <p:nvPr/>
        </p:nvSpPr>
        <p:spPr>
          <a:xfrm>
            <a:off x="244126" y="6026484"/>
            <a:ext cx="3240360" cy="706099"/>
          </a:xfrm>
          <a:prstGeom prst="rect">
            <a:avLst/>
          </a:prstGeom>
        </p:spPr>
        <p:txBody>
          <a:bodyPr vert="horz" lIns="0" tIns="45720" rIns="0" bIns="45720" rtlCol="0">
            <a:normAutofit lnSpcReduction="10000"/>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marL="0" indent="0">
              <a:spcBef>
                <a:spcPts val="0"/>
              </a:spcBef>
              <a:buFont typeface="Wingdings 3" pitchFamily="18" charset="2"/>
              <a:buNone/>
            </a:pPr>
            <a:r>
              <a:rPr lang="en-US" sz="1400" i="1" dirty="0" smtClean="0">
                <a:latin typeface="Calibri" panose="020F0502020204030204" pitchFamily="34" charset="0"/>
              </a:rPr>
              <a:t>Resources used:</a:t>
            </a:r>
          </a:p>
          <a:p>
            <a:pPr marL="285750" indent="-285750">
              <a:spcBef>
                <a:spcPts val="0"/>
              </a:spcBef>
              <a:buClr>
                <a:srgbClr val="00B050"/>
              </a:buClr>
              <a:buFont typeface="Wingdings" panose="05000000000000000000" pitchFamily="2" charset="2"/>
              <a:buChar char="v"/>
            </a:pPr>
            <a:r>
              <a:rPr lang="en-US" sz="1400" i="1" dirty="0" smtClean="0">
                <a:solidFill>
                  <a:schemeClr val="bg1"/>
                </a:solidFill>
                <a:latin typeface="Calibri" panose="020F0502020204030204" pitchFamily="34" charset="0"/>
                <a:hlinkClick r:id="rId2"/>
              </a:rPr>
              <a:t>http://wikipedia.org</a:t>
            </a:r>
            <a:endParaRPr lang="en-US" sz="1400" i="1" dirty="0" smtClean="0">
              <a:solidFill>
                <a:schemeClr val="bg1"/>
              </a:solidFill>
              <a:latin typeface="Calibri" panose="020F0502020204030204" pitchFamily="34" charset="0"/>
            </a:endParaRPr>
          </a:p>
          <a:p>
            <a:pPr marL="285750" indent="-285750">
              <a:spcBef>
                <a:spcPts val="0"/>
              </a:spcBef>
              <a:buClr>
                <a:srgbClr val="00B050"/>
              </a:buClr>
              <a:buFont typeface="Wingdings" panose="05000000000000000000" pitchFamily="2" charset="2"/>
              <a:buChar char="v"/>
            </a:pPr>
            <a:r>
              <a:rPr lang="en-US" sz="1400" i="1" dirty="0" smtClean="0">
                <a:solidFill>
                  <a:schemeClr val="bg1"/>
                </a:solidFill>
                <a:latin typeface="Calibri" panose="020F0502020204030204" pitchFamily="34" charset="0"/>
                <a:hlinkClick r:id="rId3"/>
              </a:rPr>
              <a:t>http://w3schools.com</a:t>
            </a:r>
            <a:endParaRPr lang="en-US" sz="1400" i="1" dirty="0" smtClean="0">
              <a:solidFill>
                <a:schemeClr val="bg1"/>
              </a:solidFill>
              <a:latin typeface="Calibri" panose="020F0502020204030204" pitchFamily="34" charset="0"/>
            </a:endParaRPr>
          </a:p>
        </p:txBody>
      </p:sp>
      <p:sp>
        <p:nvSpPr>
          <p:cNvPr id="2" name="AutoShape 2" descr="data:image/jpeg;base64,/9j/4AAQSkZJRgABAQAAAQABAAD/2wCEAAkGBw8NDRAMDw8ODg4OFRQQDhQQDw8PFQ8NFRQWFhUUFBQYHCghGBolHRQUITEhJSorLi8uFx8zODMuNygtLisBCgoKDg0OGxAQGy8mICYsLCwsLC0sLCwsLCwsLC0sLDQsLywsLCwsLCwsLCwsLCwsLCwsLCwsLCwsLCwsLCwsLP/AABEIAMQA8AMBEQACEQEDEQH/xAAcAAEAAgMBAQEAAAAAAAAAAAAAAQYDBAUHAgj/xABPEAABAwIDAwcHCAMNCQEAAAABAAIDBBEFBhIhMUEHE1FhcYGRIjJScqGx0RQjM0Jic5KygpOzFRYkNUNTVGODosHS8CU0REV0wsPh8Rf/xAAbAQEAAgMBAQAAAAAAAAAAAAAAAwQBAgUGB//EADcRAAIBAwEFBAgEBwEAAAAAAAABAgMEETEFEiFBURMyYXEUIlKBkbHB8BVCodEkMzRicuHxBv/aAAwDAQACEQMRAD8A9xQBAEAQBAEAQBAEAQBAEAQBAEAQHDzlM+KhfLE4tkjcx7D1hw2HqO5Q15OMHJci5Y041a6py0eV+h0cLrBU08VQNglaHW6CRtClTyslWUXFuL5G2smoQBAEAQBAEAQBAEAQBAEAQBAEAQBAEAQBAEAQBAEAQBAEBVOUKtDKZsF/KmdqPVGzaT46R3qpeTxDd6nX2NRcq+/yj82b+SWFuG0195Zq7ibj3qzBYil4HNryUqspLm38zuLYiCAIAgCAIAgCAIAgCAIAgCAIAgCAIAgIQEoAgCAIAgCAIDVxGujpojNK7S1vi53AAcStZSUVlklKlKrJQguJ5lWPlxatbFudNsIG0Q0wO3b3+JK58E69XL0R6Gs42NtuR7z+fN+49ThiEbGsaLNaA0dQAsukeaMiAIAgIQBASgIQBASgIQBASgCAIAgCAIAgCAIAgCAIAgCAIDm4zjMNGy7zd7vMY22p/wAB1qOpUjBZZYt7WpXliPvfJHnOL4rNWTN1AySuOmCJl7Nv0f4uP/pc9udeWD0MYUbGnn/rLzlLLwoYy95D6maxldwHQxvUF0adNQjhHnbi4lXnvy/4buKY5S0gPPStaQL6Qbut2Dd3pOpGOrFG2q1e4vfy+JrYLjj612qOmkjp+Ekp0l/qs6Ou6zGTfI1qU4w4b2X4afE7a2IggCAIAgCAIAgCAIAgCAIAgCAhASgCAIAgCAIAgCAr2aMzx0I5prmGocLhrnABjfSd/gOKr17iNPhzOjY7PqXL3sPdXP8AYoLZZq2fREflNRJtcb3DB0vI81vUqcIyrSzn3nar1KdlBRax0XX76l6wfBafCYXVU8jTLb52Z9hYeiwcB1LoKMKUfA89OpWu6i5vkkV7GM5yVLuZpLgP8ljYyHSynu80f6uqruJVXu0zqx2fTtYdpc69OX+zpZfyWARUVtpZT5Qj3sYel3pu6yrFOiocdWc66vp1vVXCPT9y5tAAsBYDdZTFElAEBCAlAQgCAlAQgCAlAQgJQBAEAQBAEAQBAEAQBAEBo43iApKWapIvzTS4DpdwHjZaVJ7kXLoTW9F1qsaa5vB4RNPNVTFziZZ53fie7cOoLgpSrVPFn0Cc6VlbtperFaffU9qypl+PDqcRjbK6xmfxc/4Bd6EFCO7E+f16869R1JvizzblCzCauqdC138HpiWgDc+QbHOPTtBA7Fybys5z3Foj2GxbKNCj2su9Lj5IunJ5lxlLTtqntvUTgOJP8nGdoaOhdOhRVKGF7zy1/eyu6rm9OS6IuCmKQQBAEAQBAEAQBAEAQBAEAQBAEBCAlAEAQBAEAQBAEBxs40bqjDqmJgu8sLmgcS3bb2KKvHeptIt2FVUriE3pk8nyA1r8UptVrXc4etpNlzbFLtPcem2836Nw6r6nuK6544/OFTG4Okjf54c5r/XBId7brz0otSeT6PTnGVNNaNL4YPc8m4oysoIXtI1MaI5B6L2iy7tOopxUkeAureVvVdN8vkdxSFcIAgCAhASgIQBASgIQBASgIQEoAgCAIAgCAIAgCAIAgCAIDyPN+CyYTXMxCnaeYc/nG23RyXu6M9AO2y51Wm6M+0joemsriN7bu2qP1scPHp8OZ6lhlfHVQMqIzdkgBHV0g9YXQTTWUecnCUJOMtUeWcpmAGnqvljGnmak3eRuZPxB6L7/ABXNu6WJb60Z6jY14p0+xk+K08V/o5uSMedh9WLn5ichkw4DbZru0XWtrV3J45Mm2vaKtR313o8fdzPbguqeOJQBAEAQBAEAQBAEAQBAEAQBAEAQBAQgJQBAEAQBAEAQGCtpI6iJ0MrQ+N4s4HiFhpNYZtCcoSUovDRS8GhlwOr+SSOc/D6l3zEh/kpuDXnhf2qvTi6T3eT08DpXNSN5DtVwmu8uq6ry5lyxGijqYX08rdTJAQfiOtWJRUlhnOp1JU5KcdUeD02HPlqW0jPKeZOb2fZdZzuzZdcijTbqY6P5HtL25jC1c3+ZcF5o9/jbpaG9AA8F2DxB9IAgCAhASgCAhASgCAhASgCAIAgCAhASgCAIAgCAIDmYpjtNS+TI+7/QZ5Tu8cO+ylhRnPREU60Iasrrs4VVRIYaKk1vG8vu4MB3F1iAPFSyowp99+5Eca06ncXvZ06CixR5DqmrZGPQhijPcXEKGUofliSxjL80iwgd6jJDHVU7JmGORoex2wgi6GU2nlGti0k0dO4U7NcxGmO52NcfrO6gsSzjgbU93eW/ocTJ2UWYeDNIedqnizncGDob8VHSpKmsIsXd5O5nvS0Wi5Is7ngbyB2kBSlQxR1Uchc2ORjnN36XNdpPWAstNamE09DhzZcmfdxr6gvO67Yy0dwA9llIquOSI3SzzZX34lX4bUc3K/nW79J817Olp3tO9WlTp1o5isMqupUoyxJ5Re6CsZURMnjN2PFx0jqPWqLTTwy8mmso2FgyQgCAlAQgCAlAQgJQBAEAQBAEAQBAEAQFOxnJ8j5XzQSN+ccXlsl9jibmzhwVundOKw0VKlopPKZy4cFxOlcXRRkF1tRimZ5Vt1wbXUjr0Z95Eat60O6zY+XY03fHUH+zpXe5a/wz+2bfxK+0R+62MfzNR+ohTFt95Gbnp8h+6ONHdFUj+ypR70/hvvI/ifvBN8bk+rMO19PH+VY37daL7+I3Lh6y+/gfQwXF5fPmDB9qd7vY1Y7emtIG3YVXrMzRZHfJ/vFW9w4iNtr/AKTrnwWrupflSRsrWP5m2WnDMLhpIxFDGGNHeT1k8VXbbeWWEklhG4sGSjZ9ma6eJgIvExxeejWWkA9gaT+kuhZxe62c29mt5I7GRGOGHsLrgPc97L+gXEhU60lKbaL1GLjBJlhUZIEBCAlAEBCAlAEAQEICUAQBAQgJQEICUAQBAcLM2NPpdEcbRrkBIc4XDQLDYOJ2q1bUFVbzyKd3cuilhcWaeXsxMEOmrmdzxc4kuY62m+yxaLDZ2LNW1qKT3VwMUbyk4relx55OyzG6Q7qmHvkaPYVC6NRflfwLCr0n+ZfE+/3Xpf6RD+sZ8Vjsp9H8DPbU/aXxMT8epG/8REfVOv8ALdbK3qv8rNHc0l+ZfE1Jc10rfNMknqxub+eykVnVfIilfUVz/Qy4ZmKCodoJMT/qh9hr9U7r9S1q206fF6G9G6p1eCfE7Crlk4OYcyxUjSxrmum6L+Sw/a6+obVYo27n60uC6lWvcqHqx4y6FYwnAJ8Rfz1QHsp3HU8v8mSoPRb6rfBTVrmKjuU9CGhaycu0q69D0ONga0NaAGtFgBwAVE6B9IAgCAIAgCAIAgCAIAgCAIAgCAIAgCAIDVxDD4qlnNysDhvG0gtPS0jaFtGcovMWazhGaxJZK5U5M/mqhwHASta/2ixVqN9UWuGUp7OpPTKNJ+UqwbpKd3brapVtDrEhezFyl+hj/erXdNN+N/wWfxBez+pj8L/u/QyMyhVnfLTt7Gvd8Fq9oPlE2WzI85G1Fkpx+kq39kcbG+03Kjle1XphE0dn0Vrl+86NHlGjicHlj5Xt2gyyPfYjiBewUEq1SWrLMKFOHdijpYpRvnj5tk0kA+sY9N3N6LkbO5aRlu8cG8o7yxk0sNyvSUx1iPnJPTlJkdfqvu7lmdSU+8zEKcId1HZWhuSgIQBASgIQBASgIQBASgCAIAgCAIAgCAIAgCA+X3sdNi6xtfYCeF0B5oMaqGVQmlc500dw5j7gC+8aRu7vauz6PSqU8Q06/ucFXVelUbqfD9jtx549KAH1ZLe8Ku9nvlIsraa5xMv7+I/5h/42rX8Pn1Rv+J0/ZZjkzwPqwfikH+AWy2e+cjV7TjyizUfnWe4IZCGjePKNx232eCkWz4Y1ZC9pzz3VgsGA5mgrXGNoc2Vou5ttQt1PGzuNiqFai6Tw2jp0K6qrKTR3FCThAEAQBAEAQBAEAQBAEAQBAEAQBAEAQBAfMjw0FziGtaLkk2AHSSiWQ3gpeL8oUMZLKaMzm9g43a0ncNI3u9iuRs3jem8IpTvFndprLMtJBjdXZ8k8dCw7Q1kbHvt13Bt4qNzpLuxz5/6JVCs+9LHkv3LJhlJLCzTLUPqDwc9rGkdXkgKCTy9CeKwtT4xLBqaq+mia8jc7zXDscNqzGco8YvBrOnGaxJZOBUZCgP0c88fUS1/vF1YV5VXMrSsaL5GqcgO4VZ74h8Vv6dU6I0/DqXVn3Hyfj61XIfVYwe+6w76q+hlbPorqdClyPRM2vbJOf6yRxH4RsUMrirLWRPC2pQ0ijv0tHFC3TFGyNvQ1oaoSczoD5keGgucQ0DeSQAO9Esg4mBZiZW1FTDGA5kBGiRt9LweHaCCpalPcxnXoRU6m/nGi59TuqIlCAIAgCAIAgCAIAgCAIAgCAIAgCA0Mbw4VlNJTFxZzgtqHA7x2hb05uElJGlSCnFxZ5dW5DxGI+Q2OZvAseGnwcugr2D1Rz3ZTWjMkFfj1Hs01LmjhIwTjx2n2rVu2n94N0rmH3k3GcodfHslpGn9CWP4rT0ei9JG3b1lrEzM5UiPPpPCQj3hPRI8pGfSnziZRyqxcaV/65vwWPQn7Rn0xdCf/ANVh/osn61nwT0J+0PTF0Pl3KrHwpH98rfgnof8AcPS+kTGeU6V30dFf9J59zU9GgtZj0mb0ifTc6YtN9DQW/s5He8hY7KgtZGe0rvSJmYcx1PGKlaeqNvsIcfasb1vHSLY3biWskvIzHJ7nDnMTxGSRu8t5wsb1i7j7lr28nwgseRt2EdZvPmfUubsOw9gpcPj+USHY1sLTpLvtP+t3XRW8u9N4XjqZdeK9WCz5aFswV07qdjqkNE7hd4bsDb7bdyryxngTxzjibywZCAIAgCAIAgCAhASgIQEoCEBKAICEBKAICEBw8RixFriYDRzs4NlY5jvxC49i3ThzRo1PkzjzV2It+kwank+7lY73hb7tL2n8DTNToviaj8aePPy+/uER/wC1Z7OHt/oxvz9n5GE5iYP+QS/gj/yrPZQ9tGO0l7DH76iPMwKQH1W/5E7KHtjtJ+yfQzbiH8lgxHbce4LPZ0ec/wBDHaVfZIdjmYZdkdDFF6zb+9yzi3XNsxmu+SRidhmZan6SqbA08GuYy34G39qz2tCOkfiY7Os9ZGSn5NHyu11lbJKeIBcf7zisO7l+VJGVbR/M2y24JlijodsMLQ/i93lOPeVXlOUnmTJ4wjHgkdlamxCAlAEBCAlAEBCAlAEAQEICUAQEIAgCAIAgJQEIAgJQEIAgJQEIAgJQEIAgCAlAQgCAlAQgCAlAEBrVtdDTgOmkZEHGzS82ud9gtZTjHVklOlOo8QTfkZKaoZKwSRua9jtxabgrKaayjWUXF4kuJlWTUIAgCAIAgCAIAgPiSRrGl7iGtG0kmwA6yjeDKTbwjjvzXQA2+UNPWGvcPEBQO5pL8xdWzbprO4zeocVp6nZDNHIRtIa7bbsUkakZd15K1WhVpd+LXmbq3IggCAIAgIcQASdgG09iA1KLFaeoJbDNHKQLkNcCQOlaRnGXdeSWpQqUu/FrzNxbkQQBAEAQBAEAQBAU7lHF4qb7x35CqN8vUXmdvYbxVl5fVG5yffxcz15PzFWaH8uPkc+//qZ+ZY5JGtGpxDR0kgDxUpVSb4Iwx10LzpbNE5x3BsjCfAFYUk+Zs6c0stP4Gcm207AN/Ysmh8RTsffQ9rrb9Lg63gsZTMuLWqMiyYMbp2B2gvYHdBcAfBYyjO68ZwfbnAC5IAG8nZZZMGuMQgJsJoSegSMv71jeXU3dKa44fwNlZNDz3lHxF/OfJxfm4mc45t7B8hva/UAPaVzryTclBHodj0owpyrNZfL3fub+F5Eg5lrp3yySuAc4tkLGgkbmgcFZVrSSxg509qXUpbyljwRsYVlD5JWsqY5i6JrXNLXDyvKt9YbxsWaVvGnJyiYudoVLikoVOTzktanKBhmqo49j5I2H7T2t96w2lqbRhKWiyRFWRPNmSxvPQ17XH2FE09BKEo6oySStYLuc1o3XcQNves5MJN6EGZmnXqbo9LULW7VjI3XnB8c4yaNwY9rmkFpLXBwFx0hMpozhxfFFWypln5JUmcVUc4DDGGsAuASNpsepQUKEaWd15L99fVLlR344xnrzLbLK1gu5zWjddxA296sZOek3oQZmadepujfq1C1u1MjdecHxDVxSGzJI3noa9rj7CsJp6GZQlHVYMxNhc7AN9+AWTUpuYM3S01UYohC+JvN3dckkOtfaDYWuqk7hxqqC0OtQ2fGdtKq28rPDyLY2riO6SM2FzZ7TYeKtZRy9yXQyseHbiDx2EHZ/oFZMNNH0hgICo8oY+bpvvHfkKp3ndXmdjYzxUl5fU2uT/wDi9vryfnKno/y0Ub7+on5nOxvLFXW1sjzKxlPs0FxdIQLC4azc3ao52+/LMnwLVDaKoUlGnFb3NnPxnKHySAzicyhpAcHMa3YTa4IUNa2jCO9Et2e06lWoqc0sM7+R699TTSRSkyGF3N3d5RdGRcA3377KxbycocTnbQpRpV2o8FqVnDCcMxIMJIY1/Mv64neY49P1faq1JdlVceX3g6d2/SrRVOa4/uekzSBjXPcbNaC5x6GgXJXQbwefSbeEeaYOx2IYq2R1wATUyfZbujZ/roKo0F2lRzZ3b+St7aNCPP6a/FlgzTgFXW1TebexsAaAS9ziGuub2j3XOzb1KarQdSXF8Cla30bem0o5lnX74nNxDJBggfMKjnDG0vc10bQHAC5AtuUU7SCi2i1Q2tVlUUZpYbwb2QMRe8zUj3FzYgx8dySWtcXAtv0eSt7WbccPkQbWoxhVUorGUZc64G+e1VE3W5rdErBvczeCOki52daXNBz9Zamdm3yo5hPR8+jOZgGbH07RDMDLE3yQR9JGBwIPnW8e1R07lx4TLNzsyNT16L15cvcXihrYqhgkieHtPRwPQRwKuxkpLKOJUpypy3ZLDORm7GHUsTWRm001w0+gxttTu3aB3qG4q7keGrLmz7VV6mZaLUpmBYBNiTnymTm4Wu0mRwMj5XjfYngOkqtStt9b02dG72l2EuzopcPgd2DI74Z4pmVNxG8PcHRhpIHAFqnhbRhJSRRrbTqVaTpzS4m3yhC9PCP64fs3rF33F5kmx3is/L6oqGEYfV1/8FicOYgJu5+rm43ON7Bo853uUNOlKrFZeEi5cXVK1qScVmb4vwLrgGBPw+nqWvkbIZbvGlpaBZltyt06apx3Uce4uXcVVNrGhWsgi1e0DYDA+/XYsVWyWM+46u23lQ839DvcoYvTwfff+ORSXncXmVtjvFaX+P1RUsHwysr2iCNw+TwFwD5NWhribkNaPOd18FHCjKrFZeEWq93StaktxZm3xfTwNrFsuT0AbKZGvbewfEHRujfw/wDq0q27petFktrtCN03TqR/Zlty7XnEaKSKQ/OAOglI43bsd3gq7Tl2kOJxrml6NXwuXFFExzDnUcr6YSB5Gizi0Dz7bx1XVCdFRqKK0O9RvJztnVeqz+hbMLyTzMzZX1BkaA5paIwzUHNLSCQetXKdvGDyji19pVa0VGSWuSy0eHxQOkfG3SZSC/aTcgk921x8VMopaFOdSU0k+RtrYjCApHKlUmGCmcADeVw2+ofgqV9Ldgn4nd2DTVStJP2fqjocnT9WGRu9J0h8XFT0HmlF+BztoLFzNeJVsWztVVlUaaga7QSWx6D5coG9+r6rVUdxUqzcaWnU7EdnW1pQVW6eW+X0/c+MWwvE4KZ9VUPBjZYuYameTj0E2SrSqQg5OWfDiLO7t6teNOFPGefDPy+p2uSyfnIap5FryN3eqp7OWaWSjtqChdbq6I1uVGAxc3VNaC2QGGXeNLxtY78w7gob7McTX30LewnGpvUZvxX1Ix3Ngdg0DgQZqr5t4vuDLc4T/dH6S2uLhdimuf2zTZ2zm7yUJaQ+1+51OTihLaV1Y8WkqiHDqibsaPee9WKEN2Czqc7aFZVa8nHRcF7jkZtzrOKo0NGDdjubc5ou58vFregDcq1W4m6nZ0zqWezaELf0m5fDkvvqa8+D4tzElRM/S1jHPex9VO4lgBJBaDbdwWZUKu625fM0p31q6kYQpatLPDPyfzM3JbVGaqqnEAWjiGz1nrFhLei2Z2/SVOpBJ8n8z0hXzgHFxrLcFXd9uam4SMABPrD63eo6lKM9Szb3dSg/VfDpyPOqLF58MxLmHho0yCKbSTaRhtY27weraudSqSpV+zZ6O6t6V1Y9vHVLPl1R2OVCsdDU050gh8TrXvvDhe3i1b38nFoh2BSjUhPL0a+paskBowym08WAn1jv9q6EO6sdDz1wmqss65fzO4tiIp/KdUGKkheAD88Bt+7eqd9Ldpp+J2thU1O4afsv5o2OTd2rDWvsAXPkJt06lNbvNKL8CltFbt1UXiWOs+ik9V3uKlehUjqjzDkyrDNXi4A0wO3dZb8Fz7CWXL3HpP8A0FFU1DD5y+hYuVCpMVLTvAB+fA2/dSKS+lu00/EqbCpqdeSfs/VG5ycv1YZG70nSHxcVPQeacX4FDaCxczXiZ8+SiPDZnm2zTpv6WoWWLl4pNkmy4OV1BHB5K53SirkIsNUYFukNKism3Ty+pZ25BQuFFdF9TjZ+qy3FTFYWdzBv3j4KKtLFxFeRcs6SezJzz7R6sF0TzRKAIAgPP+WA/wAGpRx51x7hGfiFRvuMEvE7/wD5/hWm/wC36o6/Js3/AGVFfiX+GoqzQWKcfI5m0Hm6qPxZ5vh88+X6/wCciDywGOzjoEsWzymO7gudBytpvK1PTVoUtqUU4yw1+nVNHWxfN1XjMbqOmpbRkXk0kyuIG3zrADcppVKleLUVwKNK2trCop1Z5lyS5eLPvkwzDFTyOoXtdqqXgscLWa4Cxa4bwlnVSXZmNt2jk/SU1jCX/D0LNOGfLaGantdzm6o/vG7W+0K5VhvwcTi2dd0K0anR/pzPDcKpXVk8NI0ny3abX8xpN37OC5NCm5zUXoj19/cRt6M6kdZcPfovgj9B00DYo2xNFmsAa0dQFl2jw545jsc2EYu6qLA5plfNEXXDZGvJJbfgRchcqalQqueOD+p62g6V/Zqi3hpLz4fNHUr8+1OIsNFSUga6YFjrPMx0uFjbYA3fvKm7edb1YL3lP8Pt7JqpXnnHFJas5mRMcZhlZLHUMeDNohIFrxyBx84E7vK4KK0n2UnBrUtbXt/SaarwksJP3rwLfmfPEmG15p3QtlgLGOb5RY65vexOwqzVuXTnhrgcyz2ZG6o70ZYlnT74nxJyoUYZqEFSX8GkRtF+t2o2Cw72GNGbrYNxnDax14/sVPAKGfGsSNW9to9YlmcAdIA81jTx3BRUKUqlTtZFu/uqVtbei0nl6P6+9noWesunEaUCOwnhJfFfjceUy/XYd4Cs3FHtY45nJ2bfeiVd5918H9+BRssZykwkOoqqCRzGklouGyRniLO2OHeqtK4lRW5NHYutm072XbW8lx16f6+B3YeUttRUw09PTO0yPDXmRw1Bp6Gtv4kqeF12kkorh1OfX2V6PSlOpNZ5Jc/j+xscrptQQnd8+39m9YvlmmvM32C8XD/xfzRu8mJ/2VH6z/eprf8AlR8ijtHjdVPMs1Z9FJ6rvcVK9CpHVHknJC4GvdYg/MHj1tXPsVhy931PS/8AopZUPOX0LNyvf7lT/wDUD9lIpL5ZprzKmwHi4l/j9UV7KedXYbTMhqKd76dxcYXsIaTt2jytjtvWFpTuHSglNcOTLF1s6F1WlKjNKWeKfUwZtzg/FubpKaGRserVpuHPlf8AVuG7AB2rSrVlcepBcCa0tKezs1q0lnl/rqz0PJGBnD6JsT7c6885Lbg48O5X6VNU4qKPO3Vw7irKo+ZR+VTD5Yq1lcATE9rBqtsZJGdzui+xUruEo1FUR3tkVqdS3lbSeG8+/PTyLNlzP8NdPHSCGVkjwSSXMLQQOFjcjtAVilcxqPCRzLzZc7WG/KSfHHDJclZOYEBS84YpiNJVsfSsdLA5g1N5vnG84Cb7toNrKtVlVUvUWUdSzp2c6TVeWJZ4eRVq6kxXG5mc5EYmMuGlzDGyMOtqNjtcdg8FC6VWs1v8EX4XlpZQaoetJnqOEYe2kp46ZnmxNDb9J4lX0scDzspOTbepkq6KKcaZY2SAbg9odbxQwTS0kUI0xRsjb0MaG+5AY24ZTiTnhDEJd+oMbqv2oDbQGuyiha/nGxRh/pBjQfFAbCAxVNNHK3RIxkjehzQ4e1AY6Sghg2RRRx336Ght/BAfMuGU75OedDE6QbnFjS7xQH3VUUUw0yxxyD7bQ73oE8HPGV8PBv8AJKe/3YWN1dDd1Jvg2/idSGFkbQ1jWsaNwaAB4BZNDIgNWrw+Cf6WKOS27WxrvegzgUuHQQ/RQxR+qxoQGaaFkjdL2te3ocAR4FAIYWxt0sa1jRuDQAPAIDIgMENHFG4vZHGxx3lrQCe0hAU7labejpx/Xj9lIqd73F5/Rnc2D/US/wAfqja5P6WOXCYmSMZI3U/Y5ocPOPSp6H8uPkc/aH9VPzLHSYZTwG8UMUZPFjGtPsUpTNtAfEsbXtLXNDmneCAQe5Aa1LhdPC7XFBFG7paxrT4hBnJuIAgCAIAgCAICEBKAhAEBKAIAgCAIAgCAIAgCAIAgCA1cQw6GqZzc8bZWA6gHC9ndI8SsNJ6m0Zyg8xePI+qGjip4xDCxscbdzW7hdZSwYbbeWbCGAgCAIAgCA//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 name="Рисунок 2"/>
          <p:cNvPicPr>
            <a:picLocks noChangeAspect="1"/>
          </p:cNvPicPr>
          <p:nvPr/>
        </p:nvPicPr>
        <p:blipFill>
          <a:blip r:embed="rId4">
            <a:extLst>
              <a:ext uri="{BEBA8EAE-BF5A-486C-A8C5-ECC9F3942E4B}">
                <a14:imgProps xmlns:a14="http://schemas.microsoft.com/office/drawing/2010/main">
                  <a14:imgLayer r:embed="rId5">
                    <a14:imgEffect>
                      <a14:artisticMarker/>
                    </a14:imgEffect>
                  </a14:imgLayer>
                </a14:imgProps>
              </a:ext>
              <a:ext uri="{28A0092B-C50C-407E-A947-70E740481C1C}">
                <a14:useLocalDpi xmlns:a14="http://schemas.microsoft.com/office/drawing/2010/main" val="0"/>
              </a:ext>
            </a:extLst>
          </a:blip>
          <a:stretch>
            <a:fillRect/>
          </a:stretch>
        </p:blipFill>
        <p:spPr>
          <a:xfrm>
            <a:off x="4211960" y="2060848"/>
            <a:ext cx="3262403" cy="2664296"/>
          </a:xfrm>
          <a:prstGeom prst="rect">
            <a:avLst/>
          </a:prstGeom>
        </p:spPr>
      </p:pic>
      <p:sp>
        <p:nvSpPr>
          <p:cNvPr id="7" name="Прямоугольник 6"/>
          <p:cNvSpPr/>
          <p:nvPr/>
        </p:nvSpPr>
        <p:spPr>
          <a:xfrm>
            <a:off x="611560" y="843924"/>
            <a:ext cx="1845377" cy="369332"/>
          </a:xfrm>
          <a:prstGeom prst="rect">
            <a:avLst/>
          </a:prstGeom>
        </p:spPr>
        <p:txBody>
          <a:bodyPr wrap="none">
            <a:spAutoFit/>
          </a:bodyPr>
          <a:lstStyle/>
          <a:p>
            <a:r>
              <a:rPr lang="en-US" dirty="0">
                <a:solidFill>
                  <a:srgbClr val="00B0F0"/>
                </a:solidFill>
              </a:rPr>
              <a:t>Table of </a:t>
            </a:r>
            <a:r>
              <a:rPr lang="en-US" dirty="0" smtClean="0">
                <a:solidFill>
                  <a:srgbClr val="00B0F0"/>
                </a:solidFill>
              </a:rPr>
              <a:t>contents:</a:t>
            </a:r>
            <a:endParaRPr lang="en-US" dirty="0">
              <a:solidFill>
                <a:srgbClr val="00B0F0"/>
              </a:solidFill>
            </a:endParaRPr>
          </a:p>
        </p:txBody>
      </p:sp>
      <p:sp>
        <p:nvSpPr>
          <p:cNvPr id="9" name="Прямоугольник 8"/>
          <p:cNvSpPr/>
          <p:nvPr/>
        </p:nvSpPr>
        <p:spPr>
          <a:xfrm>
            <a:off x="4788024" y="6148700"/>
            <a:ext cx="4201533" cy="461665"/>
          </a:xfrm>
          <a:prstGeom prst="rect">
            <a:avLst/>
          </a:prstGeom>
        </p:spPr>
        <p:txBody>
          <a:bodyPr wrap="square">
            <a:spAutoFit/>
          </a:bodyPr>
          <a:lstStyle/>
          <a:p>
            <a:r>
              <a:rPr lang="en-US" sz="1200" i="1" dirty="0">
                <a:solidFill>
                  <a:schemeClr val="bg2">
                    <a:lumMod val="40000"/>
                    <a:lumOff val="60000"/>
                  </a:schemeClr>
                </a:solidFill>
                <a:latin typeface="Calibri" panose="020F0502020204030204" pitchFamily="34" charset="0"/>
              </a:rPr>
              <a:t>Created By: Oleksandr </a:t>
            </a:r>
            <a:r>
              <a:rPr lang="en-US" sz="1200" i="1" dirty="0" smtClean="0">
                <a:solidFill>
                  <a:schemeClr val="bg2">
                    <a:lumMod val="40000"/>
                    <a:lumOff val="60000"/>
                  </a:schemeClr>
                </a:solidFill>
                <a:latin typeface="Calibri" panose="020F0502020204030204" pitchFamily="34" charset="0"/>
              </a:rPr>
              <a:t>Iatsenko</a:t>
            </a:r>
          </a:p>
          <a:p>
            <a:r>
              <a:rPr lang="en-US" sz="1200" i="1" dirty="0">
                <a:solidFill>
                  <a:schemeClr val="bg2">
                    <a:lumMod val="40000"/>
                    <a:lumOff val="60000"/>
                  </a:schemeClr>
                </a:solidFill>
                <a:latin typeface="Calibri" panose="020F0502020204030204" pitchFamily="34" charset="0"/>
              </a:rPr>
              <a:t>S</a:t>
            </a:r>
            <a:r>
              <a:rPr lang="en-US" sz="1200" i="1" dirty="0" smtClean="0">
                <a:solidFill>
                  <a:schemeClr val="bg2">
                    <a:lumMod val="40000"/>
                    <a:lumOff val="60000"/>
                  </a:schemeClr>
                </a:solidFill>
                <a:latin typeface="Calibri" panose="020F0502020204030204" pitchFamily="34" charset="0"/>
              </a:rPr>
              <a:t>enior </a:t>
            </a:r>
            <a:r>
              <a:rPr lang="en-US" sz="1200" i="1" dirty="0">
                <a:solidFill>
                  <a:schemeClr val="bg2">
                    <a:lumMod val="40000"/>
                    <a:lumOff val="60000"/>
                  </a:schemeClr>
                </a:solidFill>
                <a:latin typeface="Calibri" panose="020F0502020204030204" pitchFamily="34" charset="0"/>
              </a:rPr>
              <a:t>Software Test Automation at EPAM Systems, Ukraine, Kiev</a:t>
            </a:r>
            <a:endParaRPr lang="ru-RU" sz="1200" i="1" dirty="0">
              <a:solidFill>
                <a:schemeClr val="bg2">
                  <a:lumMod val="40000"/>
                  <a:lumOff val="60000"/>
                </a:schemeClr>
              </a:solidFill>
              <a:latin typeface="Calibri" panose="020F0502020204030204" pitchFamily="34" charset="0"/>
            </a:endParaRPr>
          </a:p>
        </p:txBody>
      </p:sp>
    </p:spTree>
    <p:extLst>
      <p:ext uri="{BB962C8B-B14F-4D97-AF65-F5344CB8AC3E}">
        <p14:creationId xmlns:p14="http://schemas.microsoft.com/office/powerpoint/2010/main" val="4260017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1987099"/>
            <a:ext cx="8064896" cy="646331"/>
          </a:xfrm>
          <a:prstGeom prst="rect">
            <a:avLst/>
          </a:prstGeom>
        </p:spPr>
        <p:txBody>
          <a:bodyPr wrap="square">
            <a:spAutoFit/>
          </a:bodyPr>
          <a:lstStyle/>
          <a:p>
            <a:endParaRPr lang="en-US" b="1" dirty="0" smtClean="0"/>
          </a:p>
          <a:p>
            <a:endParaRPr lang="en-US" dirty="0"/>
          </a:p>
        </p:txBody>
      </p:sp>
      <p:sp>
        <p:nvSpPr>
          <p:cNvPr id="5" name="Заголовок 4"/>
          <p:cNvSpPr>
            <a:spLocks noGrp="1"/>
          </p:cNvSpPr>
          <p:nvPr>
            <p:ph type="title"/>
          </p:nvPr>
        </p:nvSpPr>
        <p:spPr>
          <a:xfrm>
            <a:off x="480060" y="548680"/>
            <a:ext cx="8183880" cy="648072"/>
          </a:xfrm>
        </p:spPr>
        <p:txBody>
          <a:bodyPr>
            <a:normAutofit/>
          </a:bodyPr>
          <a:lstStyle/>
          <a:p>
            <a:r>
              <a:rPr lang="en-US" b="0" dirty="0" smtClean="0">
                <a:solidFill>
                  <a:srgbClr val="92D050"/>
                </a:solidFill>
                <a:effectLst/>
              </a:rPr>
              <a:t>Data types</a:t>
            </a:r>
            <a:endParaRPr lang="en-US" b="0" dirty="0">
              <a:solidFill>
                <a:srgbClr val="92D050"/>
              </a:solidFill>
              <a:effectLst/>
            </a:endParaRPr>
          </a:p>
        </p:txBody>
      </p:sp>
      <p:sp>
        <p:nvSpPr>
          <p:cNvPr id="3" name="Прямоугольник 2"/>
          <p:cNvSpPr/>
          <p:nvPr/>
        </p:nvSpPr>
        <p:spPr>
          <a:xfrm>
            <a:off x="539552" y="1340768"/>
            <a:ext cx="7992888" cy="369332"/>
          </a:xfrm>
          <a:prstGeom prst="rect">
            <a:avLst/>
          </a:prstGeom>
        </p:spPr>
        <p:txBody>
          <a:bodyPr wrap="square">
            <a:spAutoFit/>
          </a:bodyPr>
          <a:lstStyle/>
          <a:p>
            <a:r>
              <a:rPr lang="en-US" dirty="0"/>
              <a:t>JavaScript Objects</a:t>
            </a:r>
          </a:p>
        </p:txBody>
      </p:sp>
      <p:sp>
        <p:nvSpPr>
          <p:cNvPr id="8" name="Прямоугольник 7"/>
          <p:cNvSpPr/>
          <p:nvPr/>
        </p:nvSpPr>
        <p:spPr>
          <a:xfrm>
            <a:off x="539552" y="1754232"/>
            <a:ext cx="8064896" cy="73866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endParaRPr lang="en-US" sz="1200" dirty="0" smtClean="0">
              <a:solidFill>
                <a:srgbClr val="000066"/>
              </a:solidFill>
              <a:effectLst/>
              <a:latin typeface="Consolas" panose="020B0609020204030204" pitchFamily="49" charset="0"/>
              <a:cs typeface="Consolas" panose="020B0609020204030204" pitchFamily="49" charset="0"/>
            </a:endParaRPr>
          </a:p>
          <a:p>
            <a:pPr lvl="1"/>
            <a:r>
              <a:rPr lang="da-DK" sz="1200" dirty="0">
                <a:solidFill>
                  <a:srgbClr val="000066"/>
                </a:solidFill>
                <a:latin typeface="Consolas" panose="020B0609020204030204" pitchFamily="49" charset="0"/>
                <a:cs typeface="Consolas" panose="020B0609020204030204" pitchFamily="49" charset="0"/>
              </a:rPr>
              <a:t>var</a:t>
            </a:r>
            <a:r>
              <a:rPr lang="da-DK"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person </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firstName</a:t>
            </a:r>
            <a:r>
              <a:rPr lang="en-US" sz="1200" dirty="0">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"John"</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lastName</a:t>
            </a:r>
            <a:r>
              <a:rPr lang="en-US" sz="1200" dirty="0">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"Doe"</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age:</a:t>
            </a:r>
            <a:r>
              <a:rPr lang="en-US" sz="1200" dirty="0" smtClean="0">
                <a:solidFill>
                  <a:srgbClr val="FF0000"/>
                </a:solidFill>
                <a:latin typeface="Consolas" panose="020B0609020204030204" pitchFamily="49" charset="0"/>
                <a:cs typeface="Consolas" panose="020B0609020204030204" pitchFamily="49" charset="0"/>
              </a:rPr>
              <a:t>50</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eyeColor</a:t>
            </a:r>
            <a:r>
              <a:rPr lang="en-US" sz="1200" dirty="0">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"blue</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a:t>
            </a:r>
          </a:p>
          <a:p>
            <a:pPr lvl="1"/>
            <a:endParaRPr lang="en-US" dirty="0">
              <a:latin typeface="Consolas" panose="020B0609020204030204" pitchFamily="49" charset="0"/>
              <a:cs typeface="Consolas" panose="020B0609020204030204" pitchFamily="49" charset="0"/>
            </a:endParaRPr>
          </a:p>
        </p:txBody>
      </p:sp>
      <p:sp>
        <p:nvSpPr>
          <p:cNvPr id="2" name="Прямоугольник 1"/>
          <p:cNvSpPr/>
          <p:nvPr/>
        </p:nvSpPr>
        <p:spPr>
          <a:xfrm>
            <a:off x="539552" y="2636912"/>
            <a:ext cx="1999265" cy="369332"/>
          </a:xfrm>
          <a:prstGeom prst="rect">
            <a:avLst/>
          </a:prstGeom>
        </p:spPr>
        <p:txBody>
          <a:bodyPr wrap="none">
            <a:spAutoFit/>
          </a:bodyPr>
          <a:lstStyle/>
          <a:p>
            <a:r>
              <a:rPr lang="en-US" dirty="0"/>
              <a:t>Undefined and </a:t>
            </a:r>
            <a:r>
              <a:rPr lang="en-US" dirty="0" smtClean="0"/>
              <a:t>Null</a:t>
            </a:r>
            <a:endParaRPr lang="en-US" dirty="0"/>
          </a:p>
        </p:txBody>
      </p:sp>
      <p:sp>
        <p:nvSpPr>
          <p:cNvPr id="13" name="Прямоугольник 12"/>
          <p:cNvSpPr/>
          <p:nvPr/>
        </p:nvSpPr>
        <p:spPr>
          <a:xfrm>
            <a:off x="539552" y="3068960"/>
            <a:ext cx="8064896" cy="83099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endParaRPr lang="en-US" sz="1200" dirty="0" smtClean="0">
              <a:solidFill>
                <a:srgbClr val="000066"/>
              </a:solidFill>
              <a:effectLst/>
              <a:latin typeface="Consolas" panose="020B0609020204030204" pitchFamily="49" charset="0"/>
              <a:cs typeface="Consolas" panose="020B0609020204030204" pitchFamily="49" charset="0"/>
            </a:endParaRPr>
          </a:p>
          <a:p>
            <a:pPr lvl="1"/>
            <a:r>
              <a:rPr lang="da-DK" sz="1200" dirty="0">
                <a:solidFill>
                  <a:srgbClr val="000066"/>
                </a:solidFill>
                <a:latin typeface="Consolas" panose="020B0609020204030204" pitchFamily="49" charset="0"/>
                <a:cs typeface="Consolas" panose="020B0609020204030204" pitchFamily="49" charset="0"/>
              </a:rPr>
              <a:t>var</a:t>
            </a:r>
            <a:r>
              <a:rPr lang="da-DK"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cars</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Value is </a:t>
            </a:r>
            <a:r>
              <a:rPr lang="en-US" sz="1200" i="1" dirty="0" smtClean="0">
                <a:solidFill>
                  <a:srgbClr val="006600"/>
                </a:solidFill>
                <a:latin typeface="Consolas" panose="020B0609020204030204" pitchFamily="49" charset="0"/>
                <a:ea typeface="Times New Roman"/>
                <a:cs typeface="Consolas" panose="020B0609020204030204" pitchFamily="49" charset="0"/>
              </a:rPr>
              <a:t>undefined</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person = null; 	</a:t>
            </a:r>
            <a:r>
              <a:rPr lang="en-US" sz="1200" dirty="0" smtClean="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Value is null</a:t>
            </a:r>
          </a:p>
          <a:p>
            <a:pPr lvl="1"/>
            <a:endParaRPr lang="en-US" sz="1200" dirty="0">
              <a:latin typeface="Consolas" panose="020B0609020204030204" pitchFamily="49" charset="0"/>
              <a:cs typeface="Consolas" panose="020B0609020204030204" pitchFamily="49" charset="0"/>
            </a:endParaRPr>
          </a:p>
        </p:txBody>
      </p:sp>
      <p:sp>
        <p:nvSpPr>
          <p:cNvPr id="9" name="Прямоугольник 8"/>
          <p:cNvSpPr/>
          <p:nvPr/>
        </p:nvSpPr>
        <p:spPr>
          <a:xfrm>
            <a:off x="539552" y="4512602"/>
            <a:ext cx="8064896" cy="129266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endParaRPr lang="en-US" sz="1200" dirty="0" smtClean="0">
              <a:solidFill>
                <a:srgbClr val="000066"/>
              </a:solidFill>
              <a:effectLst/>
              <a:latin typeface="Consolas" panose="020B0609020204030204" pitchFamily="49" charset="0"/>
              <a:cs typeface="Consolas" panose="020B0609020204030204" pitchFamily="49" charset="0"/>
            </a:endParaRPr>
          </a:p>
          <a:p>
            <a:pPr lvl="1"/>
            <a:r>
              <a:rPr lang="en-US" sz="1200" dirty="0" err="1" smtClean="0">
                <a:latin typeface="Consolas" panose="020B0609020204030204" pitchFamily="49" charset="0"/>
                <a:cs typeface="Consolas" panose="020B0609020204030204" pitchFamily="49" charset="0"/>
              </a:rPr>
              <a:t>typeof</a:t>
            </a:r>
            <a:r>
              <a:rPr lang="en-US" sz="1200" dirty="0" smtClean="0">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"John"</a:t>
            </a: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i="1" dirty="0" smtClean="0">
                <a:solidFill>
                  <a:srgbClr val="006600"/>
                </a:solidFill>
                <a:latin typeface="Consolas" panose="020B0609020204030204" pitchFamily="49" charset="0"/>
                <a:ea typeface="Times New Roman"/>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Returns "string" </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err="1">
                <a:latin typeface="Consolas" panose="020B0609020204030204" pitchFamily="49" charset="0"/>
                <a:cs typeface="Consolas" panose="020B0609020204030204" pitchFamily="49" charset="0"/>
              </a:rPr>
              <a:t>typeof</a:t>
            </a:r>
            <a:r>
              <a:rPr lang="en-US" sz="1200" dirty="0">
                <a:latin typeface="Consolas" panose="020B0609020204030204" pitchFamily="49" charset="0"/>
                <a:cs typeface="Consolas" panose="020B0609020204030204" pitchFamily="49" charset="0"/>
              </a:rPr>
              <a:t>(</a:t>
            </a:r>
            <a:r>
              <a:rPr lang="en-US" sz="1200" dirty="0">
                <a:solidFill>
                  <a:srgbClr val="FF0000"/>
                </a:solidFill>
                <a:latin typeface="Consolas" panose="020B0609020204030204" pitchFamily="49" charset="0"/>
                <a:cs typeface="Consolas" panose="020B0609020204030204" pitchFamily="49" charset="0"/>
              </a:rPr>
              <a:t>3.14</a:t>
            </a:r>
            <a:r>
              <a:rPr lang="en-US" sz="1200" dirty="0" smtClean="0">
                <a:latin typeface="Consolas" panose="020B0609020204030204" pitchFamily="49" charset="0"/>
                <a:cs typeface="Consolas" panose="020B0609020204030204" pitchFamily="49" charset="0"/>
              </a:rPr>
              <a:t>);			</a:t>
            </a:r>
            <a:r>
              <a:rPr lang="en-US" sz="1200" i="1" dirty="0" smtClean="0">
                <a:solidFill>
                  <a:srgbClr val="006600"/>
                </a:solidFill>
                <a:latin typeface="Consolas" panose="020B0609020204030204" pitchFamily="49" charset="0"/>
                <a:ea typeface="Times New Roman"/>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Returns "number"</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err="1">
                <a:latin typeface="Consolas" panose="020B0609020204030204" pitchFamily="49" charset="0"/>
                <a:cs typeface="Consolas" panose="020B0609020204030204" pitchFamily="49" charset="0"/>
              </a:rPr>
              <a:t>typeof</a:t>
            </a:r>
            <a:r>
              <a:rPr lang="en-US" sz="1200" dirty="0">
                <a:latin typeface="Consolas" panose="020B0609020204030204" pitchFamily="49" charset="0"/>
                <a:cs typeface="Consolas" panose="020B0609020204030204" pitchFamily="49" charset="0"/>
              </a:rPr>
              <a:t>(false</a:t>
            </a:r>
            <a:r>
              <a:rPr lang="en-US" sz="1200" dirty="0" smtClean="0">
                <a:latin typeface="Consolas" panose="020B0609020204030204" pitchFamily="49" charset="0"/>
                <a:cs typeface="Consolas" panose="020B0609020204030204" pitchFamily="49" charset="0"/>
              </a:rPr>
              <a:t>);			</a:t>
            </a:r>
            <a:r>
              <a:rPr lang="en-US" sz="1200" i="1" dirty="0" smtClean="0">
                <a:solidFill>
                  <a:srgbClr val="006600"/>
                </a:solidFill>
                <a:latin typeface="Consolas" panose="020B0609020204030204" pitchFamily="49" charset="0"/>
                <a:ea typeface="Times New Roman"/>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Returns "</a:t>
            </a:r>
            <a:r>
              <a:rPr lang="en-US" sz="1200" i="1" dirty="0" err="1">
                <a:solidFill>
                  <a:srgbClr val="006600"/>
                </a:solidFill>
                <a:latin typeface="Consolas" panose="020B0609020204030204" pitchFamily="49" charset="0"/>
                <a:ea typeface="Times New Roman"/>
                <a:cs typeface="Consolas" panose="020B0609020204030204" pitchFamily="49" charset="0"/>
              </a:rPr>
              <a:t>boolean</a:t>
            </a:r>
            <a:r>
              <a:rPr lang="en-US" sz="1200" i="1" dirty="0">
                <a:solidFill>
                  <a:srgbClr val="006600"/>
                </a:solidFill>
                <a:latin typeface="Consolas" panose="020B0609020204030204" pitchFamily="49" charset="0"/>
                <a:ea typeface="Times New Roman"/>
                <a:cs typeface="Consolas" panose="020B0609020204030204" pitchFamily="49" charset="0"/>
              </a:rPr>
              <a:t>"</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err="1">
                <a:latin typeface="Consolas" panose="020B0609020204030204" pitchFamily="49" charset="0"/>
                <a:cs typeface="Consolas" panose="020B0609020204030204" pitchFamily="49" charset="0"/>
              </a:rPr>
              <a:t>typeof</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name:</a:t>
            </a:r>
            <a:r>
              <a:rPr lang="en-US" sz="1200" dirty="0" err="1">
                <a:solidFill>
                  <a:schemeClr val="bg1">
                    <a:lumMod val="50000"/>
                    <a:lumOff val="50000"/>
                  </a:schemeClr>
                </a:solidFill>
                <a:latin typeface="Consolas" panose="020B0609020204030204" pitchFamily="49" charset="0"/>
                <a:cs typeface="Consolas" panose="020B0609020204030204" pitchFamily="49" charset="0"/>
              </a:rPr>
              <a:t>'john</a:t>
            </a:r>
            <a:r>
              <a:rPr lang="en-US" sz="1200" dirty="0">
                <a:solidFill>
                  <a:schemeClr val="bg1">
                    <a:lumMod val="50000"/>
                    <a:lumOff val="50000"/>
                  </a:schemeClr>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age:</a:t>
            </a:r>
            <a:r>
              <a:rPr lang="en-US" sz="1200" dirty="0" smtClean="0">
                <a:solidFill>
                  <a:srgbClr val="FF0000"/>
                </a:solidFill>
                <a:latin typeface="Consolas" panose="020B0609020204030204" pitchFamily="49" charset="0"/>
                <a:cs typeface="Consolas" panose="020B0609020204030204" pitchFamily="49" charset="0"/>
              </a:rPr>
              <a:t>34</a:t>
            </a:r>
            <a:r>
              <a:rPr lang="en-US" sz="1200" dirty="0" smtClean="0">
                <a:latin typeface="Consolas" panose="020B0609020204030204" pitchFamily="49" charset="0"/>
                <a:cs typeface="Consolas" panose="020B0609020204030204" pitchFamily="49" charset="0"/>
              </a:rPr>
              <a:t>});	</a:t>
            </a:r>
            <a:r>
              <a:rPr lang="en-US" sz="1200" i="1" dirty="0" smtClean="0">
                <a:solidFill>
                  <a:srgbClr val="006600"/>
                </a:solidFill>
                <a:latin typeface="Consolas" panose="020B0609020204030204" pitchFamily="49" charset="0"/>
                <a:ea typeface="Times New Roman"/>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Returns "object“</a:t>
            </a:r>
          </a:p>
          <a:p>
            <a:pPr lvl="1"/>
            <a:endParaRPr lang="en-US" dirty="0"/>
          </a:p>
        </p:txBody>
      </p:sp>
      <p:sp>
        <p:nvSpPr>
          <p:cNvPr id="10" name="Прямоугольник 9"/>
          <p:cNvSpPr/>
          <p:nvPr/>
        </p:nvSpPr>
        <p:spPr>
          <a:xfrm>
            <a:off x="539552" y="4077072"/>
            <a:ext cx="2228495" cy="369332"/>
          </a:xfrm>
          <a:prstGeom prst="rect">
            <a:avLst/>
          </a:prstGeom>
        </p:spPr>
        <p:txBody>
          <a:bodyPr wrap="none">
            <a:spAutoFit/>
          </a:bodyPr>
          <a:lstStyle/>
          <a:p>
            <a:r>
              <a:rPr lang="en-US" dirty="0"/>
              <a:t>The </a:t>
            </a:r>
            <a:r>
              <a:rPr lang="en-US" dirty="0" err="1">
                <a:solidFill>
                  <a:srgbClr val="00B0F0"/>
                </a:solidFill>
              </a:rPr>
              <a:t>typeof</a:t>
            </a:r>
            <a:r>
              <a:rPr lang="en-US" dirty="0"/>
              <a:t>() Function</a:t>
            </a:r>
          </a:p>
        </p:txBody>
      </p:sp>
    </p:spTree>
    <p:extLst>
      <p:ext uri="{BB962C8B-B14F-4D97-AF65-F5344CB8AC3E}">
        <p14:creationId xmlns:p14="http://schemas.microsoft.com/office/powerpoint/2010/main" val="3456010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1987099"/>
            <a:ext cx="8064896" cy="646331"/>
          </a:xfrm>
          <a:prstGeom prst="rect">
            <a:avLst/>
          </a:prstGeom>
        </p:spPr>
        <p:txBody>
          <a:bodyPr wrap="square">
            <a:spAutoFit/>
          </a:bodyPr>
          <a:lstStyle/>
          <a:p>
            <a:endParaRPr lang="en-US" b="1" dirty="0" smtClean="0"/>
          </a:p>
          <a:p>
            <a:endParaRPr lang="en-US" dirty="0"/>
          </a:p>
        </p:txBody>
      </p:sp>
      <p:sp>
        <p:nvSpPr>
          <p:cNvPr id="5" name="Заголовок 4"/>
          <p:cNvSpPr>
            <a:spLocks noGrp="1"/>
          </p:cNvSpPr>
          <p:nvPr>
            <p:ph type="title"/>
          </p:nvPr>
        </p:nvSpPr>
        <p:spPr>
          <a:xfrm>
            <a:off x="480060" y="548680"/>
            <a:ext cx="8183880" cy="648072"/>
          </a:xfrm>
        </p:spPr>
        <p:txBody>
          <a:bodyPr>
            <a:normAutofit/>
          </a:bodyPr>
          <a:lstStyle/>
          <a:p>
            <a:r>
              <a:rPr lang="en-US" b="0" dirty="0" smtClean="0">
                <a:solidFill>
                  <a:srgbClr val="92D050"/>
                </a:solidFill>
                <a:effectLst/>
              </a:rPr>
              <a:t>Expressions and Operations</a:t>
            </a:r>
            <a:endParaRPr lang="en-US" b="0" dirty="0">
              <a:solidFill>
                <a:srgbClr val="92D050"/>
              </a:solidFill>
              <a:effectLst/>
            </a:endParaRPr>
          </a:p>
        </p:txBody>
      </p:sp>
      <p:sp>
        <p:nvSpPr>
          <p:cNvPr id="3" name="Прямоугольник 2"/>
          <p:cNvSpPr/>
          <p:nvPr/>
        </p:nvSpPr>
        <p:spPr>
          <a:xfrm>
            <a:off x="539552" y="1340768"/>
            <a:ext cx="7992888" cy="3416320"/>
          </a:xfrm>
          <a:prstGeom prst="rect">
            <a:avLst/>
          </a:prstGeom>
        </p:spPr>
        <p:txBody>
          <a:bodyPr wrap="square">
            <a:spAutoFit/>
          </a:bodyPr>
          <a:lstStyle/>
          <a:p>
            <a:r>
              <a:rPr lang="en-US" b="1" dirty="0" smtClean="0">
                <a:solidFill>
                  <a:schemeClr val="accent1">
                    <a:lumMod val="60000"/>
                    <a:lumOff val="40000"/>
                  </a:schemeClr>
                </a:solidFill>
              </a:rPr>
              <a:t>Operators</a:t>
            </a:r>
          </a:p>
          <a:p>
            <a:endParaRPr lang="en-US" b="1" dirty="0"/>
          </a:p>
          <a:p>
            <a:r>
              <a:rPr lang="en-US" dirty="0"/>
              <a:t>JavaScript has the following types of operators. This section describes the operators and contains information about operator precedence</a:t>
            </a:r>
            <a:r>
              <a:rPr lang="en-US" dirty="0" smtClean="0"/>
              <a:t>.</a:t>
            </a:r>
          </a:p>
          <a:p>
            <a:endParaRPr lang="en-US" dirty="0"/>
          </a:p>
          <a:p>
            <a:pPr marL="285750" indent="-285750">
              <a:buFont typeface="Arial" panose="020B0604020202020204" pitchFamily="34" charset="0"/>
              <a:buChar char="•"/>
            </a:pPr>
            <a:r>
              <a:rPr lang="en-US" dirty="0">
                <a:solidFill>
                  <a:srgbClr val="92D050"/>
                </a:solidFill>
              </a:rPr>
              <a:t>Assignment operators</a:t>
            </a:r>
          </a:p>
          <a:p>
            <a:pPr marL="285750" indent="-285750">
              <a:buFont typeface="Arial" panose="020B0604020202020204" pitchFamily="34" charset="0"/>
              <a:buChar char="•"/>
            </a:pPr>
            <a:r>
              <a:rPr lang="en-US" dirty="0">
                <a:solidFill>
                  <a:srgbClr val="92D050"/>
                </a:solidFill>
              </a:rPr>
              <a:t>Comparison operators</a:t>
            </a:r>
          </a:p>
          <a:p>
            <a:pPr marL="285750" indent="-285750">
              <a:buFont typeface="Arial" panose="020B0604020202020204" pitchFamily="34" charset="0"/>
              <a:buChar char="•"/>
            </a:pPr>
            <a:r>
              <a:rPr lang="en-US" dirty="0">
                <a:solidFill>
                  <a:srgbClr val="92D050"/>
                </a:solidFill>
              </a:rPr>
              <a:t>Arithmetic operators</a:t>
            </a:r>
          </a:p>
          <a:p>
            <a:pPr marL="285750" indent="-285750">
              <a:buFont typeface="Arial" panose="020B0604020202020204" pitchFamily="34" charset="0"/>
              <a:buChar char="•"/>
            </a:pPr>
            <a:r>
              <a:rPr lang="en-US" dirty="0">
                <a:solidFill>
                  <a:srgbClr val="92D050"/>
                </a:solidFill>
              </a:rPr>
              <a:t>Bitwise operators</a:t>
            </a:r>
          </a:p>
          <a:p>
            <a:pPr marL="285750" indent="-285750">
              <a:buFont typeface="Arial" panose="020B0604020202020204" pitchFamily="34" charset="0"/>
              <a:buChar char="•"/>
            </a:pPr>
            <a:r>
              <a:rPr lang="en-US" dirty="0">
                <a:solidFill>
                  <a:srgbClr val="92D050"/>
                </a:solidFill>
              </a:rPr>
              <a:t>Logical operators</a:t>
            </a:r>
          </a:p>
          <a:p>
            <a:pPr marL="285750" indent="-285750">
              <a:buFont typeface="Arial" panose="020B0604020202020204" pitchFamily="34" charset="0"/>
              <a:buChar char="•"/>
            </a:pPr>
            <a:r>
              <a:rPr lang="en-US" dirty="0">
                <a:solidFill>
                  <a:srgbClr val="92D050"/>
                </a:solidFill>
              </a:rPr>
              <a:t>String operators</a:t>
            </a:r>
          </a:p>
          <a:p>
            <a:pPr marL="285750" indent="-285750">
              <a:buFont typeface="Arial" panose="020B0604020202020204" pitchFamily="34" charset="0"/>
              <a:buChar char="•"/>
            </a:pPr>
            <a:r>
              <a:rPr lang="en-US" dirty="0">
                <a:solidFill>
                  <a:srgbClr val="92D050"/>
                </a:solidFill>
              </a:rPr>
              <a:t>Special operators</a:t>
            </a:r>
          </a:p>
        </p:txBody>
      </p:sp>
    </p:spTree>
    <p:extLst>
      <p:ext uri="{BB962C8B-B14F-4D97-AF65-F5344CB8AC3E}">
        <p14:creationId xmlns:p14="http://schemas.microsoft.com/office/powerpoint/2010/main" val="992180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1987099"/>
            <a:ext cx="8064896" cy="646331"/>
          </a:xfrm>
          <a:prstGeom prst="rect">
            <a:avLst/>
          </a:prstGeom>
        </p:spPr>
        <p:txBody>
          <a:bodyPr wrap="square">
            <a:spAutoFit/>
          </a:bodyPr>
          <a:lstStyle/>
          <a:p>
            <a:endParaRPr lang="en-US" b="1" dirty="0" smtClean="0"/>
          </a:p>
          <a:p>
            <a:endParaRPr lang="en-US" dirty="0"/>
          </a:p>
        </p:txBody>
      </p:sp>
      <p:sp>
        <p:nvSpPr>
          <p:cNvPr id="5" name="Заголовок 4"/>
          <p:cNvSpPr>
            <a:spLocks noGrp="1"/>
          </p:cNvSpPr>
          <p:nvPr>
            <p:ph type="title"/>
          </p:nvPr>
        </p:nvSpPr>
        <p:spPr>
          <a:xfrm>
            <a:off x="480060" y="548680"/>
            <a:ext cx="8183880" cy="648072"/>
          </a:xfrm>
        </p:spPr>
        <p:txBody>
          <a:bodyPr>
            <a:normAutofit/>
          </a:bodyPr>
          <a:lstStyle/>
          <a:p>
            <a:r>
              <a:rPr lang="en-US" b="0" dirty="0" smtClean="0">
                <a:solidFill>
                  <a:srgbClr val="92D050"/>
                </a:solidFill>
                <a:effectLst/>
              </a:rPr>
              <a:t>Expressions and Operations</a:t>
            </a:r>
            <a:endParaRPr lang="en-US" b="0" dirty="0">
              <a:solidFill>
                <a:srgbClr val="92D050"/>
              </a:solidFill>
              <a:effectLst/>
            </a:endParaRPr>
          </a:p>
        </p:txBody>
      </p:sp>
      <p:sp>
        <p:nvSpPr>
          <p:cNvPr id="3" name="Прямоугольник 2"/>
          <p:cNvSpPr/>
          <p:nvPr/>
        </p:nvSpPr>
        <p:spPr>
          <a:xfrm>
            <a:off x="539552" y="1340768"/>
            <a:ext cx="7992888" cy="1200329"/>
          </a:xfrm>
          <a:prstGeom prst="rect">
            <a:avLst/>
          </a:prstGeom>
        </p:spPr>
        <p:txBody>
          <a:bodyPr wrap="square">
            <a:spAutoFit/>
          </a:bodyPr>
          <a:lstStyle/>
          <a:p>
            <a:r>
              <a:rPr lang="en-US" dirty="0">
                <a:solidFill>
                  <a:schemeClr val="accent1">
                    <a:lumMod val="60000"/>
                    <a:lumOff val="40000"/>
                  </a:schemeClr>
                </a:solidFill>
              </a:rPr>
              <a:t>Assignment </a:t>
            </a:r>
            <a:r>
              <a:rPr lang="en-US" dirty="0" smtClean="0">
                <a:solidFill>
                  <a:schemeClr val="accent1">
                    <a:lumMod val="60000"/>
                    <a:lumOff val="40000"/>
                  </a:schemeClr>
                </a:solidFill>
              </a:rPr>
              <a:t>operators</a:t>
            </a:r>
          </a:p>
          <a:p>
            <a:r>
              <a:rPr lang="en-US" dirty="0" smtClean="0"/>
              <a:t>An </a:t>
            </a:r>
            <a:r>
              <a:rPr lang="en-US" dirty="0"/>
              <a:t>assignment operator assigns a value to its left operand based on the value of its right operand. </a:t>
            </a:r>
            <a:r>
              <a:rPr lang="en-US" dirty="0" smtClean="0"/>
              <a:t> The </a:t>
            </a:r>
            <a:r>
              <a:rPr lang="en-US" dirty="0"/>
              <a:t>basic assignment operator is equal (=), which assigns the value of its right operand to its left operand. </a:t>
            </a:r>
            <a:r>
              <a:rPr lang="en-US" dirty="0" smtClean="0"/>
              <a:t> That </a:t>
            </a:r>
            <a:r>
              <a:rPr lang="en-US" dirty="0"/>
              <a:t>is, x = y assigns the value of y to x</a:t>
            </a:r>
            <a:r>
              <a:rPr lang="en-US" dirty="0" smtClean="0"/>
              <a:t>.</a:t>
            </a:r>
            <a:endParaRPr lang="en-US" dirty="0"/>
          </a:p>
        </p:txBody>
      </p:sp>
      <p:graphicFrame>
        <p:nvGraphicFramePr>
          <p:cNvPr id="6" name="Таблица 5"/>
          <p:cNvGraphicFramePr>
            <a:graphicFrameLocks noGrp="1"/>
          </p:cNvGraphicFramePr>
          <p:nvPr>
            <p:extLst>
              <p:ext uri="{D42A27DB-BD31-4B8C-83A1-F6EECF244321}">
                <p14:modId xmlns:p14="http://schemas.microsoft.com/office/powerpoint/2010/main" val="3309054812"/>
              </p:ext>
            </p:extLst>
          </p:nvPr>
        </p:nvGraphicFramePr>
        <p:xfrm>
          <a:off x="611560" y="2668394"/>
          <a:ext cx="7920880" cy="3805792"/>
        </p:xfrm>
        <a:graphic>
          <a:graphicData uri="http://schemas.openxmlformats.org/drawingml/2006/table">
            <a:tbl>
              <a:tblPr firstRow="1" firstCol="1" bandRow="1">
                <a:tableStyleId>{5DA37D80-6434-44D0-A028-1B22A696006F}</a:tableStyleId>
              </a:tblPr>
              <a:tblGrid>
                <a:gridCol w="4066129"/>
                <a:gridCol w="3854751"/>
              </a:tblGrid>
              <a:tr h="313292">
                <a:tc>
                  <a:txBody>
                    <a:bodyPr/>
                    <a:lstStyle/>
                    <a:p>
                      <a:pPr algn="ctr">
                        <a:lnSpc>
                          <a:spcPts val="1575"/>
                        </a:lnSpc>
                        <a:spcAft>
                          <a:spcPts val="0"/>
                        </a:spcAft>
                      </a:pPr>
                      <a:r>
                        <a:rPr lang="ru-RU" sz="1400" dirty="0" err="1">
                          <a:effectLst/>
                        </a:rPr>
                        <a:t>Shorthand</a:t>
                      </a:r>
                      <a:r>
                        <a:rPr lang="ru-RU" sz="1400" dirty="0">
                          <a:effectLst/>
                        </a:rPr>
                        <a:t> </a:t>
                      </a:r>
                      <a:r>
                        <a:rPr lang="ru-RU" sz="1400" dirty="0" err="1">
                          <a:effectLst/>
                        </a:rPr>
                        <a:t>operator</a:t>
                      </a:r>
                      <a:endParaRPr lang="ru-RU" sz="1400" dirty="0">
                        <a:effectLst/>
                        <a:latin typeface="Calibri"/>
                        <a:ea typeface="Calibri"/>
                        <a:cs typeface="Times New Roman"/>
                      </a:endParaRPr>
                    </a:p>
                  </a:txBody>
                  <a:tcPr marL="76200" marR="76200" marT="19050" marB="38100" anchor="ctr"/>
                </a:tc>
                <a:tc>
                  <a:txBody>
                    <a:bodyPr/>
                    <a:lstStyle/>
                    <a:p>
                      <a:pPr algn="ctr">
                        <a:lnSpc>
                          <a:spcPts val="1575"/>
                        </a:lnSpc>
                        <a:spcAft>
                          <a:spcPts val="0"/>
                        </a:spcAft>
                      </a:pPr>
                      <a:r>
                        <a:rPr lang="ru-RU" sz="1400" dirty="0" err="1">
                          <a:effectLst/>
                        </a:rPr>
                        <a:t>Meaning</a:t>
                      </a:r>
                      <a:endParaRPr lang="ru-RU" sz="1400" dirty="0">
                        <a:effectLst/>
                        <a:latin typeface="Calibri"/>
                        <a:ea typeface="Calibri"/>
                        <a:cs typeface="Times New Roman"/>
                      </a:endParaRPr>
                    </a:p>
                  </a:txBody>
                  <a:tcPr marL="76200" marR="76200" marT="19050" marB="38100" anchor="ctr"/>
                </a:tc>
              </a:tr>
              <a:tr h="298828">
                <a:tc>
                  <a:txBody>
                    <a:bodyPr/>
                    <a:lstStyle/>
                    <a:p>
                      <a:pPr algn="ctr">
                        <a:lnSpc>
                          <a:spcPts val="1575"/>
                        </a:lnSpc>
                        <a:spcAft>
                          <a:spcPts val="0"/>
                        </a:spcAft>
                      </a:pPr>
                      <a:r>
                        <a:rPr lang="ru-RU" sz="1400" dirty="0">
                          <a:effectLst/>
                        </a:rPr>
                        <a:t>x += y</a:t>
                      </a:r>
                      <a:endParaRPr lang="ru-RU" sz="1400" b="0" dirty="0">
                        <a:effectLst/>
                        <a:latin typeface="Consolas" panose="020B0609020204030204" pitchFamily="49" charset="0"/>
                        <a:ea typeface="Calibri"/>
                        <a:cs typeface="Consolas" panose="020B0609020204030204" pitchFamily="49" charset="0"/>
                      </a:endParaRPr>
                    </a:p>
                  </a:txBody>
                  <a:tcPr marL="57150" marR="57150" marT="57150" marB="57150" anchor="ctr"/>
                </a:tc>
                <a:tc>
                  <a:txBody>
                    <a:bodyPr/>
                    <a:lstStyle/>
                    <a:p>
                      <a:pPr algn="ctr">
                        <a:lnSpc>
                          <a:spcPts val="1575"/>
                        </a:lnSpc>
                        <a:spcAft>
                          <a:spcPts val="0"/>
                        </a:spcAft>
                      </a:pPr>
                      <a:r>
                        <a:rPr lang="ru-RU" sz="1400">
                          <a:effectLst/>
                        </a:rPr>
                        <a:t>x = x + y</a:t>
                      </a:r>
                      <a:endParaRPr lang="ru-RU" sz="1400" b="0">
                        <a:effectLst/>
                        <a:latin typeface="Consolas" panose="020B0609020204030204" pitchFamily="49" charset="0"/>
                        <a:ea typeface="Calibri"/>
                        <a:cs typeface="Consolas" panose="020B0609020204030204" pitchFamily="49" charset="0"/>
                      </a:endParaRPr>
                    </a:p>
                  </a:txBody>
                  <a:tcPr marL="57150" marR="57150" marT="57150" marB="57150" anchor="ctr"/>
                </a:tc>
              </a:tr>
              <a:tr h="298828">
                <a:tc>
                  <a:txBody>
                    <a:bodyPr/>
                    <a:lstStyle/>
                    <a:p>
                      <a:pPr algn="ctr">
                        <a:lnSpc>
                          <a:spcPts val="1575"/>
                        </a:lnSpc>
                        <a:spcAft>
                          <a:spcPts val="0"/>
                        </a:spcAft>
                      </a:pPr>
                      <a:r>
                        <a:rPr lang="ru-RU" sz="1400">
                          <a:effectLst/>
                        </a:rPr>
                        <a:t>x -= y</a:t>
                      </a:r>
                      <a:endParaRPr lang="ru-RU" sz="1400" b="0">
                        <a:effectLst/>
                        <a:latin typeface="Consolas" panose="020B0609020204030204" pitchFamily="49" charset="0"/>
                        <a:ea typeface="Calibri"/>
                        <a:cs typeface="Consolas" panose="020B0609020204030204" pitchFamily="49" charset="0"/>
                      </a:endParaRPr>
                    </a:p>
                  </a:txBody>
                  <a:tcPr marL="57150" marR="57150" marT="57150" marB="57150" anchor="ctr"/>
                </a:tc>
                <a:tc>
                  <a:txBody>
                    <a:bodyPr/>
                    <a:lstStyle/>
                    <a:p>
                      <a:pPr algn="ctr">
                        <a:lnSpc>
                          <a:spcPts val="1575"/>
                        </a:lnSpc>
                        <a:spcAft>
                          <a:spcPts val="0"/>
                        </a:spcAft>
                      </a:pPr>
                      <a:r>
                        <a:rPr lang="ru-RU" sz="1400">
                          <a:effectLst/>
                        </a:rPr>
                        <a:t>x = x - y</a:t>
                      </a:r>
                      <a:endParaRPr lang="ru-RU" sz="1400" b="0">
                        <a:effectLst/>
                        <a:latin typeface="Consolas" panose="020B0609020204030204" pitchFamily="49" charset="0"/>
                        <a:ea typeface="Calibri"/>
                        <a:cs typeface="Consolas" panose="020B0609020204030204" pitchFamily="49" charset="0"/>
                      </a:endParaRPr>
                    </a:p>
                  </a:txBody>
                  <a:tcPr marL="57150" marR="57150" marT="57150" marB="57150" anchor="ctr"/>
                </a:tc>
              </a:tr>
              <a:tr h="298828">
                <a:tc>
                  <a:txBody>
                    <a:bodyPr/>
                    <a:lstStyle/>
                    <a:p>
                      <a:pPr algn="ctr">
                        <a:lnSpc>
                          <a:spcPts val="1575"/>
                        </a:lnSpc>
                        <a:spcAft>
                          <a:spcPts val="0"/>
                        </a:spcAft>
                      </a:pPr>
                      <a:r>
                        <a:rPr lang="ru-RU" sz="1400">
                          <a:effectLst/>
                        </a:rPr>
                        <a:t>x *= y</a:t>
                      </a:r>
                      <a:endParaRPr lang="ru-RU" sz="1400" b="0">
                        <a:effectLst/>
                        <a:latin typeface="Consolas" panose="020B0609020204030204" pitchFamily="49" charset="0"/>
                        <a:ea typeface="Calibri"/>
                        <a:cs typeface="Consolas" panose="020B0609020204030204" pitchFamily="49" charset="0"/>
                      </a:endParaRPr>
                    </a:p>
                  </a:txBody>
                  <a:tcPr marL="57150" marR="57150" marT="57150" marB="57150" anchor="ctr"/>
                </a:tc>
                <a:tc>
                  <a:txBody>
                    <a:bodyPr/>
                    <a:lstStyle/>
                    <a:p>
                      <a:pPr algn="ctr">
                        <a:lnSpc>
                          <a:spcPts val="1575"/>
                        </a:lnSpc>
                        <a:spcAft>
                          <a:spcPts val="0"/>
                        </a:spcAft>
                      </a:pPr>
                      <a:r>
                        <a:rPr lang="ru-RU" sz="1400">
                          <a:effectLst/>
                        </a:rPr>
                        <a:t>x = x * y</a:t>
                      </a:r>
                      <a:endParaRPr lang="ru-RU" sz="1400" b="0">
                        <a:effectLst/>
                        <a:latin typeface="Consolas" panose="020B0609020204030204" pitchFamily="49" charset="0"/>
                        <a:ea typeface="Calibri"/>
                        <a:cs typeface="Consolas" panose="020B0609020204030204" pitchFamily="49" charset="0"/>
                      </a:endParaRPr>
                    </a:p>
                  </a:txBody>
                  <a:tcPr marL="57150" marR="57150" marT="57150" marB="57150" anchor="ctr"/>
                </a:tc>
              </a:tr>
              <a:tr h="298828">
                <a:tc>
                  <a:txBody>
                    <a:bodyPr/>
                    <a:lstStyle/>
                    <a:p>
                      <a:pPr algn="ctr">
                        <a:lnSpc>
                          <a:spcPts val="1575"/>
                        </a:lnSpc>
                        <a:spcAft>
                          <a:spcPts val="0"/>
                        </a:spcAft>
                      </a:pPr>
                      <a:r>
                        <a:rPr lang="ru-RU" sz="1400">
                          <a:effectLst/>
                        </a:rPr>
                        <a:t>x /= y</a:t>
                      </a:r>
                      <a:endParaRPr lang="ru-RU" sz="1400" b="0">
                        <a:effectLst/>
                        <a:latin typeface="Consolas" panose="020B0609020204030204" pitchFamily="49" charset="0"/>
                        <a:ea typeface="Calibri"/>
                        <a:cs typeface="Consolas" panose="020B0609020204030204" pitchFamily="49" charset="0"/>
                      </a:endParaRPr>
                    </a:p>
                  </a:txBody>
                  <a:tcPr marL="57150" marR="57150" marT="57150" marB="57150" anchor="ctr"/>
                </a:tc>
                <a:tc>
                  <a:txBody>
                    <a:bodyPr/>
                    <a:lstStyle/>
                    <a:p>
                      <a:pPr algn="ctr">
                        <a:lnSpc>
                          <a:spcPts val="1575"/>
                        </a:lnSpc>
                        <a:spcAft>
                          <a:spcPts val="0"/>
                        </a:spcAft>
                      </a:pPr>
                      <a:r>
                        <a:rPr lang="ru-RU" sz="1400" dirty="0">
                          <a:effectLst/>
                        </a:rPr>
                        <a:t>x = x / y</a:t>
                      </a:r>
                      <a:endParaRPr lang="ru-RU" sz="1400" b="0" dirty="0">
                        <a:effectLst/>
                        <a:latin typeface="Consolas" panose="020B0609020204030204" pitchFamily="49" charset="0"/>
                        <a:ea typeface="Calibri"/>
                        <a:cs typeface="Consolas" panose="020B0609020204030204" pitchFamily="49" charset="0"/>
                      </a:endParaRPr>
                    </a:p>
                  </a:txBody>
                  <a:tcPr marL="57150" marR="57150" marT="57150" marB="57150" anchor="ctr"/>
                </a:tc>
              </a:tr>
              <a:tr h="298828">
                <a:tc>
                  <a:txBody>
                    <a:bodyPr/>
                    <a:lstStyle/>
                    <a:p>
                      <a:pPr algn="ctr">
                        <a:lnSpc>
                          <a:spcPts val="1575"/>
                        </a:lnSpc>
                        <a:spcAft>
                          <a:spcPts val="0"/>
                        </a:spcAft>
                      </a:pPr>
                      <a:r>
                        <a:rPr lang="ru-RU" sz="1400">
                          <a:effectLst/>
                        </a:rPr>
                        <a:t>x %= y</a:t>
                      </a:r>
                      <a:endParaRPr lang="ru-RU" sz="1400" b="0">
                        <a:effectLst/>
                        <a:latin typeface="Consolas" panose="020B0609020204030204" pitchFamily="49" charset="0"/>
                        <a:ea typeface="Calibri"/>
                        <a:cs typeface="Consolas" panose="020B0609020204030204" pitchFamily="49" charset="0"/>
                      </a:endParaRPr>
                    </a:p>
                  </a:txBody>
                  <a:tcPr marL="57150" marR="57150" marT="57150" marB="57150" anchor="ctr"/>
                </a:tc>
                <a:tc>
                  <a:txBody>
                    <a:bodyPr/>
                    <a:lstStyle/>
                    <a:p>
                      <a:pPr algn="ctr">
                        <a:lnSpc>
                          <a:spcPts val="1575"/>
                        </a:lnSpc>
                        <a:spcAft>
                          <a:spcPts val="0"/>
                        </a:spcAft>
                      </a:pPr>
                      <a:r>
                        <a:rPr lang="ru-RU" sz="1400">
                          <a:effectLst/>
                        </a:rPr>
                        <a:t>x = x % y</a:t>
                      </a:r>
                      <a:endParaRPr lang="ru-RU" sz="1400" b="0">
                        <a:effectLst/>
                        <a:latin typeface="Consolas" panose="020B0609020204030204" pitchFamily="49" charset="0"/>
                        <a:ea typeface="Calibri"/>
                        <a:cs typeface="Consolas" panose="020B0609020204030204" pitchFamily="49" charset="0"/>
                      </a:endParaRPr>
                    </a:p>
                  </a:txBody>
                  <a:tcPr marL="57150" marR="57150" marT="57150" marB="57150" anchor="ctr"/>
                </a:tc>
              </a:tr>
              <a:tr h="298828">
                <a:tc>
                  <a:txBody>
                    <a:bodyPr/>
                    <a:lstStyle/>
                    <a:p>
                      <a:pPr algn="ctr">
                        <a:lnSpc>
                          <a:spcPts val="1575"/>
                        </a:lnSpc>
                        <a:spcAft>
                          <a:spcPts val="0"/>
                        </a:spcAft>
                      </a:pPr>
                      <a:r>
                        <a:rPr lang="ru-RU" sz="1400">
                          <a:effectLst/>
                        </a:rPr>
                        <a:t>x &lt;&lt;= y</a:t>
                      </a:r>
                      <a:endParaRPr lang="ru-RU" sz="1400" b="0">
                        <a:effectLst/>
                        <a:latin typeface="Consolas" panose="020B0609020204030204" pitchFamily="49" charset="0"/>
                        <a:ea typeface="Calibri"/>
                        <a:cs typeface="Consolas" panose="020B0609020204030204" pitchFamily="49" charset="0"/>
                      </a:endParaRPr>
                    </a:p>
                  </a:txBody>
                  <a:tcPr marL="57150" marR="57150" marT="57150" marB="57150" anchor="ctr"/>
                </a:tc>
                <a:tc>
                  <a:txBody>
                    <a:bodyPr/>
                    <a:lstStyle/>
                    <a:p>
                      <a:pPr algn="ctr">
                        <a:lnSpc>
                          <a:spcPts val="1575"/>
                        </a:lnSpc>
                        <a:spcAft>
                          <a:spcPts val="0"/>
                        </a:spcAft>
                      </a:pPr>
                      <a:r>
                        <a:rPr lang="ru-RU" sz="1400">
                          <a:effectLst/>
                        </a:rPr>
                        <a:t>x = x &lt;&lt; y</a:t>
                      </a:r>
                      <a:endParaRPr lang="ru-RU" sz="1400" b="0">
                        <a:effectLst/>
                        <a:latin typeface="Consolas" panose="020B0609020204030204" pitchFamily="49" charset="0"/>
                        <a:ea typeface="Calibri"/>
                        <a:cs typeface="Consolas" panose="020B0609020204030204" pitchFamily="49" charset="0"/>
                      </a:endParaRPr>
                    </a:p>
                  </a:txBody>
                  <a:tcPr marL="57150" marR="57150" marT="57150" marB="57150" anchor="ctr"/>
                </a:tc>
              </a:tr>
              <a:tr h="298828">
                <a:tc>
                  <a:txBody>
                    <a:bodyPr/>
                    <a:lstStyle/>
                    <a:p>
                      <a:pPr algn="ctr">
                        <a:lnSpc>
                          <a:spcPts val="1575"/>
                        </a:lnSpc>
                        <a:spcAft>
                          <a:spcPts val="0"/>
                        </a:spcAft>
                      </a:pPr>
                      <a:r>
                        <a:rPr lang="ru-RU" sz="1400">
                          <a:effectLst/>
                        </a:rPr>
                        <a:t>x &gt;&gt;= y</a:t>
                      </a:r>
                      <a:endParaRPr lang="ru-RU" sz="1400" b="0">
                        <a:effectLst/>
                        <a:latin typeface="Consolas" panose="020B0609020204030204" pitchFamily="49" charset="0"/>
                        <a:ea typeface="Calibri"/>
                        <a:cs typeface="Consolas" panose="020B0609020204030204" pitchFamily="49" charset="0"/>
                      </a:endParaRPr>
                    </a:p>
                  </a:txBody>
                  <a:tcPr marL="57150" marR="57150" marT="57150" marB="57150" anchor="ctr"/>
                </a:tc>
                <a:tc>
                  <a:txBody>
                    <a:bodyPr/>
                    <a:lstStyle/>
                    <a:p>
                      <a:pPr algn="ctr">
                        <a:lnSpc>
                          <a:spcPts val="1575"/>
                        </a:lnSpc>
                        <a:spcAft>
                          <a:spcPts val="0"/>
                        </a:spcAft>
                      </a:pPr>
                      <a:r>
                        <a:rPr lang="ru-RU" sz="1400">
                          <a:effectLst/>
                        </a:rPr>
                        <a:t>x = x &gt;&gt; y</a:t>
                      </a:r>
                      <a:endParaRPr lang="ru-RU" sz="1400" b="0">
                        <a:effectLst/>
                        <a:latin typeface="Consolas" panose="020B0609020204030204" pitchFamily="49" charset="0"/>
                        <a:ea typeface="Calibri"/>
                        <a:cs typeface="Consolas" panose="020B0609020204030204" pitchFamily="49" charset="0"/>
                      </a:endParaRPr>
                    </a:p>
                  </a:txBody>
                  <a:tcPr marL="57150" marR="57150" marT="57150" marB="57150" anchor="ctr"/>
                </a:tc>
              </a:tr>
              <a:tr h="298828">
                <a:tc>
                  <a:txBody>
                    <a:bodyPr/>
                    <a:lstStyle/>
                    <a:p>
                      <a:pPr algn="ctr">
                        <a:lnSpc>
                          <a:spcPts val="1575"/>
                        </a:lnSpc>
                        <a:spcAft>
                          <a:spcPts val="0"/>
                        </a:spcAft>
                      </a:pPr>
                      <a:r>
                        <a:rPr lang="ru-RU" sz="1400">
                          <a:effectLst/>
                        </a:rPr>
                        <a:t>x &gt;&gt;&gt;= y</a:t>
                      </a:r>
                      <a:endParaRPr lang="ru-RU" sz="1400" b="0">
                        <a:effectLst/>
                        <a:latin typeface="Consolas" panose="020B0609020204030204" pitchFamily="49" charset="0"/>
                        <a:ea typeface="Calibri"/>
                        <a:cs typeface="Consolas" panose="020B0609020204030204" pitchFamily="49" charset="0"/>
                      </a:endParaRPr>
                    </a:p>
                  </a:txBody>
                  <a:tcPr marL="57150" marR="57150" marT="57150" marB="57150" anchor="ctr"/>
                </a:tc>
                <a:tc>
                  <a:txBody>
                    <a:bodyPr/>
                    <a:lstStyle/>
                    <a:p>
                      <a:pPr algn="ctr">
                        <a:lnSpc>
                          <a:spcPts val="1575"/>
                        </a:lnSpc>
                        <a:spcAft>
                          <a:spcPts val="0"/>
                        </a:spcAft>
                      </a:pPr>
                      <a:r>
                        <a:rPr lang="ru-RU" sz="1400">
                          <a:effectLst/>
                        </a:rPr>
                        <a:t>x = x &gt;&gt;&gt; y</a:t>
                      </a:r>
                      <a:endParaRPr lang="ru-RU" sz="1400" b="0">
                        <a:effectLst/>
                        <a:latin typeface="Consolas" panose="020B0609020204030204" pitchFamily="49" charset="0"/>
                        <a:ea typeface="Calibri"/>
                        <a:cs typeface="Consolas" panose="020B0609020204030204" pitchFamily="49" charset="0"/>
                      </a:endParaRPr>
                    </a:p>
                  </a:txBody>
                  <a:tcPr marL="57150" marR="57150" marT="57150" marB="57150" anchor="ctr"/>
                </a:tc>
              </a:tr>
              <a:tr h="298828">
                <a:tc>
                  <a:txBody>
                    <a:bodyPr/>
                    <a:lstStyle/>
                    <a:p>
                      <a:pPr algn="ctr">
                        <a:lnSpc>
                          <a:spcPts val="1575"/>
                        </a:lnSpc>
                        <a:spcAft>
                          <a:spcPts val="0"/>
                        </a:spcAft>
                      </a:pPr>
                      <a:r>
                        <a:rPr lang="ru-RU" sz="1400">
                          <a:effectLst/>
                        </a:rPr>
                        <a:t>x &amp;= y</a:t>
                      </a:r>
                      <a:endParaRPr lang="ru-RU" sz="1400" b="0">
                        <a:effectLst/>
                        <a:latin typeface="Consolas" panose="020B0609020204030204" pitchFamily="49" charset="0"/>
                        <a:ea typeface="Calibri"/>
                        <a:cs typeface="Consolas" panose="020B0609020204030204" pitchFamily="49" charset="0"/>
                      </a:endParaRPr>
                    </a:p>
                  </a:txBody>
                  <a:tcPr marL="57150" marR="57150" marT="57150" marB="57150" anchor="ctr"/>
                </a:tc>
                <a:tc>
                  <a:txBody>
                    <a:bodyPr/>
                    <a:lstStyle/>
                    <a:p>
                      <a:pPr algn="ctr">
                        <a:lnSpc>
                          <a:spcPts val="1575"/>
                        </a:lnSpc>
                        <a:spcAft>
                          <a:spcPts val="0"/>
                        </a:spcAft>
                      </a:pPr>
                      <a:r>
                        <a:rPr lang="ru-RU" sz="1400">
                          <a:effectLst/>
                        </a:rPr>
                        <a:t>x = x &amp; y</a:t>
                      </a:r>
                      <a:endParaRPr lang="ru-RU" sz="1400" b="0">
                        <a:effectLst/>
                        <a:latin typeface="Consolas" panose="020B0609020204030204" pitchFamily="49" charset="0"/>
                        <a:ea typeface="Calibri"/>
                        <a:cs typeface="Consolas" panose="020B0609020204030204" pitchFamily="49" charset="0"/>
                      </a:endParaRPr>
                    </a:p>
                  </a:txBody>
                  <a:tcPr marL="57150" marR="57150" marT="57150" marB="57150" anchor="ctr"/>
                </a:tc>
              </a:tr>
              <a:tr h="298828">
                <a:tc>
                  <a:txBody>
                    <a:bodyPr/>
                    <a:lstStyle/>
                    <a:p>
                      <a:pPr algn="ctr">
                        <a:lnSpc>
                          <a:spcPts val="1575"/>
                        </a:lnSpc>
                        <a:spcAft>
                          <a:spcPts val="0"/>
                        </a:spcAft>
                      </a:pPr>
                      <a:r>
                        <a:rPr lang="ru-RU" sz="1400">
                          <a:effectLst/>
                        </a:rPr>
                        <a:t>x ^= y</a:t>
                      </a:r>
                      <a:endParaRPr lang="ru-RU" sz="1400" b="0">
                        <a:effectLst/>
                        <a:latin typeface="Consolas" panose="020B0609020204030204" pitchFamily="49" charset="0"/>
                        <a:ea typeface="Calibri"/>
                        <a:cs typeface="Consolas" panose="020B0609020204030204" pitchFamily="49" charset="0"/>
                      </a:endParaRPr>
                    </a:p>
                  </a:txBody>
                  <a:tcPr marL="57150" marR="57150" marT="57150" marB="57150" anchor="ctr"/>
                </a:tc>
                <a:tc>
                  <a:txBody>
                    <a:bodyPr/>
                    <a:lstStyle/>
                    <a:p>
                      <a:pPr algn="ctr">
                        <a:lnSpc>
                          <a:spcPts val="1575"/>
                        </a:lnSpc>
                        <a:spcAft>
                          <a:spcPts val="0"/>
                        </a:spcAft>
                      </a:pPr>
                      <a:r>
                        <a:rPr lang="ru-RU" sz="1400">
                          <a:effectLst/>
                        </a:rPr>
                        <a:t>x = x ^ y</a:t>
                      </a:r>
                      <a:endParaRPr lang="ru-RU" sz="1400" b="0">
                        <a:effectLst/>
                        <a:latin typeface="Consolas" panose="020B0609020204030204" pitchFamily="49" charset="0"/>
                        <a:ea typeface="Calibri"/>
                        <a:cs typeface="Consolas" panose="020B0609020204030204" pitchFamily="49" charset="0"/>
                      </a:endParaRPr>
                    </a:p>
                  </a:txBody>
                  <a:tcPr marL="57150" marR="57150" marT="57150" marB="57150" anchor="ctr"/>
                </a:tc>
              </a:tr>
              <a:tr h="298828">
                <a:tc>
                  <a:txBody>
                    <a:bodyPr/>
                    <a:lstStyle/>
                    <a:p>
                      <a:pPr algn="ctr">
                        <a:lnSpc>
                          <a:spcPts val="1575"/>
                        </a:lnSpc>
                        <a:spcAft>
                          <a:spcPts val="0"/>
                        </a:spcAft>
                      </a:pPr>
                      <a:r>
                        <a:rPr lang="ru-RU" sz="1400" dirty="0">
                          <a:effectLst/>
                        </a:rPr>
                        <a:t>x |= y</a:t>
                      </a:r>
                      <a:endParaRPr lang="ru-RU" sz="1400" b="0" dirty="0">
                        <a:effectLst/>
                        <a:latin typeface="Consolas" panose="020B0609020204030204" pitchFamily="49" charset="0"/>
                        <a:ea typeface="Calibri"/>
                        <a:cs typeface="Consolas" panose="020B0609020204030204" pitchFamily="49" charset="0"/>
                      </a:endParaRPr>
                    </a:p>
                  </a:txBody>
                  <a:tcPr marL="57150" marR="57150" marT="57150" marB="57150" anchor="ctr"/>
                </a:tc>
                <a:tc>
                  <a:txBody>
                    <a:bodyPr/>
                    <a:lstStyle/>
                    <a:p>
                      <a:pPr algn="ctr">
                        <a:lnSpc>
                          <a:spcPts val="1575"/>
                        </a:lnSpc>
                        <a:spcAft>
                          <a:spcPts val="0"/>
                        </a:spcAft>
                      </a:pPr>
                      <a:r>
                        <a:rPr lang="ru-RU" sz="1400" dirty="0">
                          <a:effectLst/>
                        </a:rPr>
                        <a:t>x = x | y</a:t>
                      </a:r>
                      <a:endParaRPr lang="ru-RU" sz="1400" b="0" dirty="0">
                        <a:effectLst/>
                        <a:latin typeface="Consolas" panose="020B0609020204030204" pitchFamily="49" charset="0"/>
                        <a:ea typeface="Calibri"/>
                        <a:cs typeface="Consolas" panose="020B0609020204030204" pitchFamily="49" charset="0"/>
                      </a:endParaRPr>
                    </a:p>
                  </a:txBody>
                  <a:tcPr marL="57150" marR="57150" marT="57150" marB="57150" anchor="ctr"/>
                </a:tc>
              </a:tr>
            </a:tbl>
          </a:graphicData>
        </a:graphic>
      </p:graphicFrame>
    </p:spTree>
    <p:extLst>
      <p:ext uri="{BB962C8B-B14F-4D97-AF65-F5344CB8AC3E}">
        <p14:creationId xmlns:p14="http://schemas.microsoft.com/office/powerpoint/2010/main" val="62347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1987099"/>
            <a:ext cx="8064896" cy="646331"/>
          </a:xfrm>
          <a:prstGeom prst="rect">
            <a:avLst/>
          </a:prstGeom>
        </p:spPr>
        <p:txBody>
          <a:bodyPr wrap="square">
            <a:spAutoFit/>
          </a:bodyPr>
          <a:lstStyle/>
          <a:p>
            <a:endParaRPr lang="en-US" b="1" dirty="0" smtClean="0"/>
          </a:p>
          <a:p>
            <a:endParaRPr lang="en-US" dirty="0"/>
          </a:p>
        </p:txBody>
      </p:sp>
      <p:sp>
        <p:nvSpPr>
          <p:cNvPr id="5" name="Заголовок 4"/>
          <p:cNvSpPr>
            <a:spLocks noGrp="1"/>
          </p:cNvSpPr>
          <p:nvPr>
            <p:ph type="title"/>
          </p:nvPr>
        </p:nvSpPr>
        <p:spPr>
          <a:xfrm>
            <a:off x="480060" y="548680"/>
            <a:ext cx="8183880" cy="648072"/>
          </a:xfrm>
        </p:spPr>
        <p:txBody>
          <a:bodyPr>
            <a:normAutofit/>
          </a:bodyPr>
          <a:lstStyle/>
          <a:p>
            <a:r>
              <a:rPr lang="en-US" b="0" dirty="0" smtClean="0">
                <a:solidFill>
                  <a:srgbClr val="92D050"/>
                </a:solidFill>
                <a:effectLst/>
              </a:rPr>
              <a:t>Expressions and Operations</a:t>
            </a:r>
            <a:endParaRPr lang="en-US" b="0" dirty="0">
              <a:solidFill>
                <a:srgbClr val="92D050"/>
              </a:solidFill>
              <a:effectLst/>
            </a:endParaRPr>
          </a:p>
        </p:txBody>
      </p:sp>
      <p:sp>
        <p:nvSpPr>
          <p:cNvPr id="3" name="Прямоугольник 2"/>
          <p:cNvSpPr/>
          <p:nvPr/>
        </p:nvSpPr>
        <p:spPr>
          <a:xfrm>
            <a:off x="453944" y="1130261"/>
            <a:ext cx="7992888" cy="923330"/>
          </a:xfrm>
          <a:prstGeom prst="rect">
            <a:avLst/>
          </a:prstGeom>
        </p:spPr>
        <p:txBody>
          <a:bodyPr wrap="square">
            <a:spAutoFit/>
          </a:bodyPr>
          <a:lstStyle/>
          <a:p>
            <a:r>
              <a:rPr lang="en-US" dirty="0">
                <a:solidFill>
                  <a:schemeClr val="accent1">
                    <a:lumMod val="60000"/>
                    <a:lumOff val="40000"/>
                  </a:schemeClr>
                </a:solidFill>
              </a:rPr>
              <a:t>Comparison operators</a:t>
            </a:r>
          </a:p>
          <a:p>
            <a:r>
              <a:rPr lang="en-US" dirty="0"/>
              <a:t>A comparison operator compares its operands and returns a logical value based on whether the comparison is true. </a:t>
            </a:r>
          </a:p>
        </p:txBody>
      </p:sp>
      <p:graphicFrame>
        <p:nvGraphicFramePr>
          <p:cNvPr id="2" name="Таблица 1"/>
          <p:cNvGraphicFramePr>
            <a:graphicFrameLocks noGrp="1"/>
          </p:cNvGraphicFramePr>
          <p:nvPr>
            <p:extLst>
              <p:ext uri="{D42A27DB-BD31-4B8C-83A1-F6EECF244321}">
                <p14:modId xmlns:p14="http://schemas.microsoft.com/office/powerpoint/2010/main" val="3376295671"/>
              </p:ext>
            </p:extLst>
          </p:nvPr>
        </p:nvGraphicFramePr>
        <p:xfrm>
          <a:off x="542161" y="2074813"/>
          <a:ext cx="8136903" cy="4367362"/>
        </p:xfrm>
        <a:graphic>
          <a:graphicData uri="http://schemas.openxmlformats.org/drawingml/2006/table">
            <a:tbl>
              <a:tblPr firstRow="1" firstCol="1" bandRow="1">
                <a:tableStyleId>{5DA37D80-6434-44D0-A028-1B22A696006F}</a:tableStyleId>
              </a:tblPr>
              <a:tblGrid>
                <a:gridCol w="1512168"/>
                <a:gridCol w="5040560"/>
                <a:gridCol w="1584175"/>
              </a:tblGrid>
              <a:tr h="95986">
                <a:tc>
                  <a:txBody>
                    <a:bodyPr/>
                    <a:lstStyle/>
                    <a:p>
                      <a:pPr algn="ctr">
                        <a:lnSpc>
                          <a:spcPts val="1575"/>
                        </a:lnSpc>
                        <a:spcAft>
                          <a:spcPts val="0"/>
                        </a:spcAft>
                      </a:pPr>
                      <a:r>
                        <a:rPr lang="ru-RU" sz="1400" dirty="0" err="1">
                          <a:effectLst/>
                        </a:rPr>
                        <a:t>Operator</a:t>
                      </a:r>
                      <a:endParaRPr lang="ru-RU" sz="1400" dirty="0">
                        <a:effectLst/>
                        <a:latin typeface="Calibri"/>
                        <a:ea typeface="Calibri"/>
                        <a:cs typeface="Times New Roman"/>
                      </a:endParaRPr>
                    </a:p>
                  </a:txBody>
                  <a:tcPr marL="71369" marR="71369" marT="17842" marB="35684" anchor="ctr"/>
                </a:tc>
                <a:tc>
                  <a:txBody>
                    <a:bodyPr/>
                    <a:lstStyle/>
                    <a:p>
                      <a:pPr algn="ctr">
                        <a:lnSpc>
                          <a:spcPts val="1575"/>
                        </a:lnSpc>
                        <a:spcAft>
                          <a:spcPts val="0"/>
                        </a:spcAft>
                      </a:pPr>
                      <a:r>
                        <a:rPr lang="ru-RU" sz="1400">
                          <a:effectLst/>
                        </a:rPr>
                        <a:t>Description</a:t>
                      </a:r>
                      <a:endParaRPr lang="ru-RU" sz="1400">
                        <a:effectLst/>
                        <a:latin typeface="Calibri"/>
                        <a:ea typeface="Calibri"/>
                        <a:cs typeface="Times New Roman"/>
                      </a:endParaRPr>
                    </a:p>
                  </a:txBody>
                  <a:tcPr marL="71369" marR="71369" marT="17842" marB="35684" anchor="ctr"/>
                </a:tc>
                <a:tc>
                  <a:txBody>
                    <a:bodyPr/>
                    <a:lstStyle/>
                    <a:p>
                      <a:pPr algn="ctr">
                        <a:lnSpc>
                          <a:spcPts val="1575"/>
                        </a:lnSpc>
                        <a:spcAft>
                          <a:spcPts val="0"/>
                        </a:spcAft>
                      </a:pPr>
                      <a:r>
                        <a:rPr lang="ru-RU" sz="1400">
                          <a:effectLst/>
                        </a:rPr>
                        <a:t>Examples returning true</a:t>
                      </a:r>
                      <a:endParaRPr lang="ru-RU" sz="1400">
                        <a:effectLst/>
                        <a:latin typeface="Calibri"/>
                        <a:ea typeface="Calibri"/>
                        <a:cs typeface="Times New Roman"/>
                      </a:endParaRPr>
                    </a:p>
                  </a:txBody>
                  <a:tcPr marL="71369" marR="71369" marT="17842" marB="35684" anchor="ctr"/>
                </a:tc>
              </a:tr>
              <a:tr h="463860">
                <a:tc>
                  <a:txBody>
                    <a:bodyPr/>
                    <a:lstStyle/>
                    <a:p>
                      <a:pPr>
                        <a:lnSpc>
                          <a:spcPts val="1575"/>
                        </a:lnSpc>
                        <a:spcAft>
                          <a:spcPts val="0"/>
                        </a:spcAft>
                      </a:pPr>
                      <a:r>
                        <a:rPr lang="ru-RU" sz="1400" b="0">
                          <a:effectLst/>
                        </a:rPr>
                        <a:t>Equal (==)</a:t>
                      </a:r>
                      <a:endParaRPr lang="ru-RU" sz="1400" b="0">
                        <a:effectLst/>
                        <a:latin typeface="Calibri"/>
                        <a:ea typeface="Calibri"/>
                        <a:cs typeface="Times New Roman"/>
                      </a:endParaRPr>
                    </a:p>
                  </a:txBody>
                  <a:tcPr marL="53527" marR="53527" marT="53527" marB="53527" anchor="ctr"/>
                </a:tc>
                <a:tc>
                  <a:txBody>
                    <a:bodyPr/>
                    <a:lstStyle/>
                    <a:p>
                      <a:pPr>
                        <a:lnSpc>
                          <a:spcPts val="1575"/>
                        </a:lnSpc>
                        <a:spcAft>
                          <a:spcPts val="0"/>
                        </a:spcAft>
                      </a:pPr>
                      <a:r>
                        <a:rPr lang="en-US" sz="1400">
                          <a:effectLst/>
                        </a:rPr>
                        <a:t>Returns true if the operands are equal.</a:t>
                      </a:r>
                      <a:endParaRPr lang="ru-RU" sz="1400">
                        <a:effectLst/>
                        <a:latin typeface="Calibri"/>
                        <a:ea typeface="Calibri"/>
                        <a:cs typeface="Times New Roman"/>
                      </a:endParaRPr>
                    </a:p>
                  </a:txBody>
                  <a:tcPr marL="53527" marR="53527" marT="53527" marB="53527" anchor="ctr"/>
                </a:tc>
                <a:tc>
                  <a:txBody>
                    <a:bodyPr/>
                    <a:lstStyle/>
                    <a:p>
                      <a:pPr>
                        <a:lnSpc>
                          <a:spcPts val="1575"/>
                        </a:lnSpc>
                        <a:spcAft>
                          <a:spcPts val="0"/>
                        </a:spcAft>
                      </a:pPr>
                      <a:r>
                        <a:rPr lang="ru-RU" sz="1400" dirty="0" smtClean="0">
                          <a:effectLst/>
                        </a:rPr>
                        <a:t>"</a:t>
                      </a:r>
                      <a:r>
                        <a:rPr lang="ru-RU" sz="1400" dirty="0">
                          <a:effectLst/>
                        </a:rPr>
                        <a:t>3" == var1</a:t>
                      </a:r>
                    </a:p>
                    <a:p>
                      <a:pPr>
                        <a:lnSpc>
                          <a:spcPts val="1575"/>
                        </a:lnSpc>
                        <a:spcAft>
                          <a:spcPts val="0"/>
                        </a:spcAft>
                      </a:pPr>
                      <a:r>
                        <a:rPr lang="ru-RU" sz="1400" dirty="0">
                          <a:effectLst/>
                        </a:rPr>
                        <a:t>3 == '3'</a:t>
                      </a:r>
                      <a:endParaRPr lang="ru-RU" sz="1400" dirty="0">
                        <a:effectLst/>
                        <a:latin typeface="Calibri"/>
                        <a:ea typeface="Calibri"/>
                        <a:cs typeface="Times New Roman"/>
                      </a:endParaRPr>
                    </a:p>
                  </a:txBody>
                  <a:tcPr marL="53527" marR="53527" marT="53527" marB="53527" anchor="ctr"/>
                </a:tc>
              </a:tr>
              <a:tr h="463860">
                <a:tc>
                  <a:txBody>
                    <a:bodyPr/>
                    <a:lstStyle/>
                    <a:p>
                      <a:pPr>
                        <a:lnSpc>
                          <a:spcPts val="1575"/>
                        </a:lnSpc>
                        <a:spcAft>
                          <a:spcPts val="0"/>
                        </a:spcAft>
                      </a:pPr>
                      <a:r>
                        <a:rPr lang="ru-RU" sz="1400" b="0">
                          <a:effectLst/>
                        </a:rPr>
                        <a:t>Not equal (!=)</a:t>
                      </a:r>
                      <a:endParaRPr lang="ru-RU" sz="1400" b="0">
                        <a:effectLst/>
                        <a:latin typeface="Calibri"/>
                        <a:ea typeface="Calibri"/>
                        <a:cs typeface="Times New Roman"/>
                      </a:endParaRPr>
                    </a:p>
                  </a:txBody>
                  <a:tcPr marL="53527" marR="53527" marT="53527" marB="53527" anchor="ctr"/>
                </a:tc>
                <a:tc>
                  <a:txBody>
                    <a:bodyPr/>
                    <a:lstStyle/>
                    <a:p>
                      <a:pPr>
                        <a:lnSpc>
                          <a:spcPts val="1575"/>
                        </a:lnSpc>
                        <a:spcAft>
                          <a:spcPts val="0"/>
                        </a:spcAft>
                      </a:pPr>
                      <a:r>
                        <a:rPr lang="en-US" sz="1400" dirty="0">
                          <a:effectLst/>
                        </a:rPr>
                        <a:t>Returns true if the operands are not equal.</a:t>
                      </a:r>
                      <a:endParaRPr lang="ru-RU" sz="1400" dirty="0">
                        <a:effectLst/>
                        <a:latin typeface="Calibri"/>
                        <a:ea typeface="Calibri"/>
                        <a:cs typeface="Times New Roman"/>
                      </a:endParaRPr>
                    </a:p>
                  </a:txBody>
                  <a:tcPr marL="53527" marR="53527" marT="53527" marB="53527" anchor="ctr"/>
                </a:tc>
                <a:tc>
                  <a:txBody>
                    <a:bodyPr/>
                    <a:lstStyle/>
                    <a:p>
                      <a:pPr>
                        <a:lnSpc>
                          <a:spcPts val="1575"/>
                        </a:lnSpc>
                        <a:spcAft>
                          <a:spcPts val="0"/>
                        </a:spcAft>
                      </a:pPr>
                      <a:r>
                        <a:rPr lang="ru-RU" sz="1400">
                          <a:effectLst/>
                        </a:rPr>
                        <a:t>var1 != 4</a:t>
                      </a:r>
                      <a:br>
                        <a:rPr lang="ru-RU" sz="1400">
                          <a:effectLst/>
                        </a:rPr>
                      </a:br>
                      <a:r>
                        <a:rPr lang="ru-RU" sz="1400">
                          <a:effectLst/>
                        </a:rPr>
                        <a:t>var2 != "3"</a:t>
                      </a:r>
                      <a:endParaRPr lang="ru-RU" sz="1400">
                        <a:effectLst/>
                        <a:latin typeface="Calibri"/>
                        <a:ea typeface="Calibri"/>
                        <a:cs typeface="Times New Roman"/>
                      </a:endParaRPr>
                    </a:p>
                  </a:txBody>
                  <a:tcPr marL="53527" marR="53527" marT="53527" marB="53527" anchor="ctr"/>
                </a:tc>
              </a:tr>
              <a:tr h="313258">
                <a:tc>
                  <a:txBody>
                    <a:bodyPr/>
                    <a:lstStyle/>
                    <a:p>
                      <a:pPr>
                        <a:lnSpc>
                          <a:spcPts val="1575"/>
                        </a:lnSpc>
                        <a:spcAft>
                          <a:spcPts val="0"/>
                        </a:spcAft>
                      </a:pPr>
                      <a:r>
                        <a:rPr lang="ru-RU" sz="1400" b="0">
                          <a:effectLst/>
                        </a:rPr>
                        <a:t>Strict equal (===)</a:t>
                      </a:r>
                      <a:endParaRPr lang="ru-RU" sz="1400" b="0">
                        <a:effectLst/>
                        <a:latin typeface="Calibri"/>
                        <a:ea typeface="Calibri"/>
                        <a:cs typeface="Times New Roman"/>
                      </a:endParaRPr>
                    </a:p>
                  </a:txBody>
                  <a:tcPr marL="53527" marR="53527" marT="53527" marB="53527" anchor="ctr"/>
                </a:tc>
                <a:tc>
                  <a:txBody>
                    <a:bodyPr/>
                    <a:lstStyle/>
                    <a:p>
                      <a:pPr>
                        <a:lnSpc>
                          <a:spcPts val="1575"/>
                        </a:lnSpc>
                        <a:spcAft>
                          <a:spcPts val="0"/>
                        </a:spcAft>
                      </a:pPr>
                      <a:r>
                        <a:rPr lang="en-US" sz="1400" dirty="0">
                          <a:effectLst/>
                        </a:rPr>
                        <a:t>Returns true if the operands are equal and of the same type. </a:t>
                      </a:r>
                      <a:endParaRPr lang="ru-RU" sz="1400" dirty="0">
                        <a:effectLst/>
                        <a:latin typeface="Calibri"/>
                        <a:ea typeface="Calibri"/>
                        <a:cs typeface="Times New Roman"/>
                      </a:endParaRPr>
                    </a:p>
                  </a:txBody>
                  <a:tcPr marL="53527" marR="53527" marT="53527" marB="53527" anchor="ctr"/>
                </a:tc>
                <a:tc>
                  <a:txBody>
                    <a:bodyPr/>
                    <a:lstStyle/>
                    <a:p>
                      <a:pPr>
                        <a:lnSpc>
                          <a:spcPts val="1575"/>
                        </a:lnSpc>
                        <a:spcAft>
                          <a:spcPts val="0"/>
                        </a:spcAft>
                      </a:pPr>
                      <a:r>
                        <a:rPr lang="ru-RU" sz="1400">
                          <a:effectLst/>
                        </a:rPr>
                        <a:t>3 === var1</a:t>
                      </a:r>
                      <a:endParaRPr lang="ru-RU" sz="1400">
                        <a:effectLst/>
                        <a:latin typeface="Calibri"/>
                        <a:ea typeface="Calibri"/>
                        <a:cs typeface="Times New Roman"/>
                      </a:endParaRPr>
                    </a:p>
                  </a:txBody>
                  <a:tcPr marL="53527" marR="53527" marT="53527" marB="53527" anchor="ctr"/>
                </a:tc>
              </a:tr>
              <a:tr h="463860">
                <a:tc>
                  <a:txBody>
                    <a:bodyPr/>
                    <a:lstStyle/>
                    <a:p>
                      <a:pPr>
                        <a:lnSpc>
                          <a:spcPts val="1575"/>
                        </a:lnSpc>
                        <a:spcAft>
                          <a:spcPts val="0"/>
                        </a:spcAft>
                      </a:pPr>
                      <a:r>
                        <a:rPr lang="ru-RU" sz="1400" b="0">
                          <a:effectLst/>
                        </a:rPr>
                        <a:t>Strict not equal (!==)</a:t>
                      </a:r>
                      <a:endParaRPr lang="ru-RU" sz="1400" b="0">
                        <a:effectLst/>
                        <a:latin typeface="Calibri"/>
                        <a:ea typeface="Calibri"/>
                        <a:cs typeface="Times New Roman"/>
                      </a:endParaRPr>
                    </a:p>
                  </a:txBody>
                  <a:tcPr marL="53527" marR="53527" marT="53527" marB="53527" anchor="ctr"/>
                </a:tc>
                <a:tc>
                  <a:txBody>
                    <a:bodyPr/>
                    <a:lstStyle/>
                    <a:p>
                      <a:pPr>
                        <a:lnSpc>
                          <a:spcPts val="1575"/>
                        </a:lnSpc>
                        <a:spcAft>
                          <a:spcPts val="0"/>
                        </a:spcAft>
                      </a:pPr>
                      <a:r>
                        <a:rPr lang="en-US" sz="1400" dirty="0">
                          <a:effectLst/>
                        </a:rPr>
                        <a:t>Returns true if the operands are not equal and/or not of the same type.</a:t>
                      </a:r>
                      <a:endParaRPr lang="ru-RU" sz="1400" dirty="0">
                        <a:effectLst/>
                        <a:latin typeface="Calibri"/>
                        <a:ea typeface="Calibri"/>
                        <a:cs typeface="Times New Roman"/>
                      </a:endParaRPr>
                    </a:p>
                  </a:txBody>
                  <a:tcPr marL="53527" marR="53527" marT="53527" marB="53527" anchor="ctr"/>
                </a:tc>
                <a:tc>
                  <a:txBody>
                    <a:bodyPr/>
                    <a:lstStyle/>
                    <a:p>
                      <a:pPr>
                        <a:lnSpc>
                          <a:spcPts val="1575"/>
                        </a:lnSpc>
                        <a:spcAft>
                          <a:spcPts val="0"/>
                        </a:spcAft>
                      </a:pPr>
                      <a:r>
                        <a:rPr lang="ru-RU" sz="1400">
                          <a:effectLst/>
                        </a:rPr>
                        <a:t>var1 !== "3"</a:t>
                      </a:r>
                      <a:br>
                        <a:rPr lang="ru-RU" sz="1400">
                          <a:effectLst/>
                        </a:rPr>
                      </a:br>
                      <a:r>
                        <a:rPr lang="ru-RU" sz="1400">
                          <a:effectLst/>
                        </a:rPr>
                        <a:t>3 !== '3'</a:t>
                      </a:r>
                      <a:endParaRPr lang="ru-RU" sz="1400">
                        <a:effectLst/>
                        <a:latin typeface="Calibri"/>
                        <a:ea typeface="Calibri"/>
                        <a:cs typeface="Times New Roman"/>
                      </a:endParaRPr>
                    </a:p>
                  </a:txBody>
                  <a:tcPr marL="53527" marR="53527" marT="53527" marB="53527" anchor="ctr"/>
                </a:tc>
              </a:tr>
              <a:tr h="463860">
                <a:tc>
                  <a:txBody>
                    <a:bodyPr/>
                    <a:lstStyle/>
                    <a:p>
                      <a:pPr>
                        <a:lnSpc>
                          <a:spcPts val="1575"/>
                        </a:lnSpc>
                        <a:spcAft>
                          <a:spcPts val="0"/>
                        </a:spcAft>
                      </a:pPr>
                      <a:r>
                        <a:rPr lang="ru-RU" sz="1400" b="0">
                          <a:effectLst/>
                        </a:rPr>
                        <a:t>Greater than (&gt;)</a:t>
                      </a:r>
                      <a:endParaRPr lang="ru-RU" sz="1400" b="0">
                        <a:effectLst/>
                        <a:latin typeface="Calibri"/>
                        <a:ea typeface="Calibri"/>
                        <a:cs typeface="Times New Roman"/>
                      </a:endParaRPr>
                    </a:p>
                  </a:txBody>
                  <a:tcPr marL="53527" marR="53527" marT="53527" marB="53527" anchor="ctr"/>
                </a:tc>
                <a:tc>
                  <a:txBody>
                    <a:bodyPr/>
                    <a:lstStyle/>
                    <a:p>
                      <a:pPr>
                        <a:lnSpc>
                          <a:spcPts val="1575"/>
                        </a:lnSpc>
                        <a:spcAft>
                          <a:spcPts val="0"/>
                        </a:spcAft>
                      </a:pPr>
                      <a:r>
                        <a:rPr lang="en-US" sz="1400">
                          <a:effectLst/>
                        </a:rPr>
                        <a:t>Returns true if the left operand is greater than the right operand.</a:t>
                      </a:r>
                      <a:endParaRPr lang="ru-RU" sz="1400">
                        <a:effectLst/>
                        <a:latin typeface="Calibri"/>
                        <a:ea typeface="Calibri"/>
                        <a:cs typeface="Times New Roman"/>
                      </a:endParaRPr>
                    </a:p>
                  </a:txBody>
                  <a:tcPr marL="53527" marR="53527" marT="53527" marB="53527" anchor="ctr"/>
                </a:tc>
                <a:tc>
                  <a:txBody>
                    <a:bodyPr/>
                    <a:lstStyle/>
                    <a:p>
                      <a:pPr>
                        <a:lnSpc>
                          <a:spcPts val="1575"/>
                        </a:lnSpc>
                        <a:spcAft>
                          <a:spcPts val="0"/>
                        </a:spcAft>
                      </a:pPr>
                      <a:r>
                        <a:rPr lang="ru-RU" sz="1400">
                          <a:effectLst/>
                        </a:rPr>
                        <a:t>var2 &gt; var1</a:t>
                      </a:r>
                      <a:br>
                        <a:rPr lang="ru-RU" sz="1400">
                          <a:effectLst/>
                        </a:rPr>
                      </a:br>
                      <a:r>
                        <a:rPr lang="ru-RU" sz="1400">
                          <a:effectLst/>
                        </a:rPr>
                        <a:t>"12" &gt; 2</a:t>
                      </a:r>
                      <a:endParaRPr lang="ru-RU" sz="1400">
                        <a:effectLst/>
                        <a:latin typeface="Calibri"/>
                        <a:ea typeface="Calibri"/>
                        <a:cs typeface="Times New Roman"/>
                      </a:endParaRPr>
                    </a:p>
                  </a:txBody>
                  <a:tcPr marL="53527" marR="53527" marT="53527" marB="53527" anchor="ctr"/>
                </a:tc>
              </a:tr>
              <a:tr h="463860">
                <a:tc>
                  <a:txBody>
                    <a:bodyPr/>
                    <a:lstStyle/>
                    <a:p>
                      <a:pPr>
                        <a:lnSpc>
                          <a:spcPts val="1575"/>
                        </a:lnSpc>
                        <a:spcAft>
                          <a:spcPts val="0"/>
                        </a:spcAft>
                      </a:pPr>
                      <a:r>
                        <a:rPr lang="ru-RU" sz="1400" b="0">
                          <a:effectLst/>
                        </a:rPr>
                        <a:t>Greater than or equal (&gt;=)</a:t>
                      </a:r>
                      <a:endParaRPr lang="ru-RU" sz="1400" b="0">
                        <a:effectLst/>
                        <a:latin typeface="Calibri"/>
                        <a:ea typeface="Calibri"/>
                        <a:cs typeface="Times New Roman"/>
                      </a:endParaRPr>
                    </a:p>
                  </a:txBody>
                  <a:tcPr marL="53527" marR="53527" marT="53527" marB="53527" anchor="ctr"/>
                </a:tc>
                <a:tc>
                  <a:txBody>
                    <a:bodyPr/>
                    <a:lstStyle/>
                    <a:p>
                      <a:pPr>
                        <a:lnSpc>
                          <a:spcPts val="1575"/>
                        </a:lnSpc>
                        <a:spcAft>
                          <a:spcPts val="0"/>
                        </a:spcAft>
                      </a:pPr>
                      <a:r>
                        <a:rPr lang="en-US" sz="1400" dirty="0">
                          <a:effectLst/>
                        </a:rPr>
                        <a:t>Returns true if the left operand is greater than or equal to the right operand.</a:t>
                      </a:r>
                      <a:endParaRPr lang="ru-RU" sz="1400" dirty="0">
                        <a:effectLst/>
                        <a:latin typeface="Calibri"/>
                        <a:ea typeface="Calibri"/>
                        <a:cs typeface="Times New Roman"/>
                      </a:endParaRPr>
                    </a:p>
                  </a:txBody>
                  <a:tcPr marL="53527" marR="53527" marT="53527" marB="53527" anchor="ctr"/>
                </a:tc>
                <a:tc>
                  <a:txBody>
                    <a:bodyPr/>
                    <a:lstStyle/>
                    <a:p>
                      <a:pPr>
                        <a:lnSpc>
                          <a:spcPts val="1575"/>
                        </a:lnSpc>
                        <a:spcAft>
                          <a:spcPts val="0"/>
                        </a:spcAft>
                      </a:pPr>
                      <a:r>
                        <a:rPr lang="ru-RU" sz="1400">
                          <a:effectLst/>
                        </a:rPr>
                        <a:t>var2 &gt;= var1</a:t>
                      </a:r>
                      <a:br>
                        <a:rPr lang="ru-RU" sz="1400">
                          <a:effectLst/>
                        </a:rPr>
                      </a:br>
                      <a:r>
                        <a:rPr lang="ru-RU" sz="1400">
                          <a:effectLst/>
                        </a:rPr>
                        <a:t>var1 &gt;= 3</a:t>
                      </a:r>
                      <a:endParaRPr lang="ru-RU" sz="1400">
                        <a:effectLst/>
                        <a:latin typeface="Calibri"/>
                        <a:ea typeface="Calibri"/>
                        <a:cs typeface="Times New Roman"/>
                      </a:endParaRPr>
                    </a:p>
                  </a:txBody>
                  <a:tcPr marL="53527" marR="53527" marT="53527" marB="53527" anchor="ctr"/>
                </a:tc>
              </a:tr>
              <a:tr h="463860">
                <a:tc>
                  <a:txBody>
                    <a:bodyPr/>
                    <a:lstStyle/>
                    <a:p>
                      <a:pPr>
                        <a:lnSpc>
                          <a:spcPts val="1575"/>
                        </a:lnSpc>
                        <a:spcAft>
                          <a:spcPts val="0"/>
                        </a:spcAft>
                      </a:pPr>
                      <a:r>
                        <a:rPr lang="ru-RU" sz="1400" b="0">
                          <a:effectLst/>
                        </a:rPr>
                        <a:t>Less than (&lt;)</a:t>
                      </a:r>
                      <a:endParaRPr lang="ru-RU" sz="1400" b="0">
                        <a:effectLst/>
                        <a:latin typeface="Calibri"/>
                        <a:ea typeface="Calibri"/>
                        <a:cs typeface="Times New Roman"/>
                      </a:endParaRPr>
                    </a:p>
                  </a:txBody>
                  <a:tcPr marL="53527" marR="53527" marT="53527" marB="53527" anchor="ctr"/>
                </a:tc>
                <a:tc>
                  <a:txBody>
                    <a:bodyPr/>
                    <a:lstStyle/>
                    <a:p>
                      <a:pPr>
                        <a:lnSpc>
                          <a:spcPts val="1575"/>
                        </a:lnSpc>
                        <a:spcAft>
                          <a:spcPts val="0"/>
                        </a:spcAft>
                      </a:pPr>
                      <a:r>
                        <a:rPr lang="en-US" sz="1400">
                          <a:effectLst/>
                        </a:rPr>
                        <a:t>Returns true if the left operand is less than the right operand.</a:t>
                      </a:r>
                      <a:endParaRPr lang="ru-RU" sz="1400">
                        <a:effectLst/>
                        <a:latin typeface="Calibri"/>
                        <a:ea typeface="Calibri"/>
                        <a:cs typeface="Times New Roman"/>
                      </a:endParaRPr>
                    </a:p>
                  </a:txBody>
                  <a:tcPr marL="53527" marR="53527" marT="53527" marB="53527" anchor="ctr"/>
                </a:tc>
                <a:tc>
                  <a:txBody>
                    <a:bodyPr/>
                    <a:lstStyle/>
                    <a:p>
                      <a:pPr>
                        <a:lnSpc>
                          <a:spcPts val="1575"/>
                        </a:lnSpc>
                        <a:spcAft>
                          <a:spcPts val="0"/>
                        </a:spcAft>
                      </a:pPr>
                      <a:r>
                        <a:rPr lang="ru-RU" sz="1400">
                          <a:effectLst/>
                        </a:rPr>
                        <a:t>var1 &lt; var2</a:t>
                      </a:r>
                      <a:br>
                        <a:rPr lang="ru-RU" sz="1400">
                          <a:effectLst/>
                        </a:rPr>
                      </a:br>
                      <a:r>
                        <a:rPr lang="ru-RU" sz="1400">
                          <a:effectLst/>
                        </a:rPr>
                        <a:t>"2" &lt; "12"</a:t>
                      </a:r>
                      <a:endParaRPr lang="ru-RU" sz="1400">
                        <a:effectLst/>
                        <a:latin typeface="Calibri"/>
                        <a:ea typeface="Calibri"/>
                        <a:cs typeface="Times New Roman"/>
                      </a:endParaRPr>
                    </a:p>
                  </a:txBody>
                  <a:tcPr marL="53527" marR="53527" marT="53527" marB="53527" anchor="ctr"/>
                </a:tc>
              </a:tr>
              <a:tr h="480006">
                <a:tc>
                  <a:txBody>
                    <a:bodyPr/>
                    <a:lstStyle/>
                    <a:p>
                      <a:pPr>
                        <a:lnSpc>
                          <a:spcPts val="1575"/>
                        </a:lnSpc>
                        <a:spcAft>
                          <a:spcPts val="0"/>
                        </a:spcAft>
                      </a:pPr>
                      <a:r>
                        <a:rPr lang="ru-RU" sz="1400" b="0" dirty="0" err="1">
                          <a:effectLst/>
                        </a:rPr>
                        <a:t>Less</a:t>
                      </a:r>
                      <a:r>
                        <a:rPr lang="ru-RU" sz="1400" b="0" dirty="0">
                          <a:effectLst/>
                        </a:rPr>
                        <a:t> </a:t>
                      </a:r>
                      <a:r>
                        <a:rPr lang="ru-RU" sz="1400" b="0" dirty="0" err="1">
                          <a:effectLst/>
                        </a:rPr>
                        <a:t>than</a:t>
                      </a:r>
                      <a:r>
                        <a:rPr lang="ru-RU" sz="1400" b="0" dirty="0">
                          <a:effectLst/>
                        </a:rPr>
                        <a:t> </a:t>
                      </a:r>
                      <a:r>
                        <a:rPr lang="ru-RU" sz="1400" b="0" dirty="0" err="1">
                          <a:effectLst/>
                        </a:rPr>
                        <a:t>or</a:t>
                      </a:r>
                      <a:r>
                        <a:rPr lang="ru-RU" sz="1400" b="0" dirty="0">
                          <a:effectLst/>
                        </a:rPr>
                        <a:t> </a:t>
                      </a:r>
                      <a:r>
                        <a:rPr lang="ru-RU" sz="1400" b="0" dirty="0" err="1">
                          <a:effectLst/>
                        </a:rPr>
                        <a:t>equal</a:t>
                      </a:r>
                      <a:r>
                        <a:rPr lang="ru-RU" sz="1400" b="0" dirty="0">
                          <a:effectLst/>
                        </a:rPr>
                        <a:t> (&lt;=)</a:t>
                      </a:r>
                      <a:endParaRPr lang="ru-RU" sz="1400" b="0" dirty="0">
                        <a:effectLst/>
                        <a:latin typeface="Calibri"/>
                        <a:ea typeface="Calibri"/>
                        <a:cs typeface="Times New Roman"/>
                      </a:endParaRPr>
                    </a:p>
                  </a:txBody>
                  <a:tcPr marL="53527" marR="53527" marT="53527" marB="53527" anchor="ctr"/>
                </a:tc>
                <a:tc>
                  <a:txBody>
                    <a:bodyPr/>
                    <a:lstStyle/>
                    <a:p>
                      <a:pPr>
                        <a:lnSpc>
                          <a:spcPts val="1575"/>
                        </a:lnSpc>
                        <a:spcAft>
                          <a:spcPts val="0"/>
                        </a:spcAft>
                      </a:pPr>
                      <a:r>
                        <a:rPr lang="en-US" sz="1400">
                          <a:effectLst/>
                        </a:rPr>
                        <a:t>Returns true if the left operand is less than or equal to the right operand.</a:t>
                      </a:r>
                      <a:endParaRPr lang="ru-RU" sz="1400">
                        <a:effectLst/>
                        <a:latin typeface="Calibri"/>
                        <a:ea typeface="Calibri"/>
                        <a:cs typeface="Times New Roman"/>
                      </a:endParaRPr>
                    </a:p>
                  </a:txBody>
                  <a:tcPr marL="53527" marR="53527" marT="53527" marB="53527" anchor="ctr"/>
                </a:tc>
                <a:tc>
                  <a:txBody>
                    <a:bodyPr/>
                    <a:lstStyle/>
                    <a:p>
                      <a:pPr>
                        <a:lnSpc>
                          <a:spcPts val="1575"/>
                        </a:lnSpc>
                        <a:spcAft>
                          <a:spcPts val="0"/>
                        </a:spcAft>
                      </a:pPr>
                      <a:r>
                        <a:rPr lang="ru-RU" sz="1400" dirty="0">
                          <a:effectLst/>
                        </a:rPr>
                        <a:t>var1 &lt;= var2</a:t>
                      </a:r>
                      <a:br>
                        <a:rPr lang="ru-RU" sz="1400" dirty="0">
                          <a:effectLst/>
                        </a:rPr>
                      </a:br>
                      <a:r>
                        <a:rPr lang="ru-RU" sz="1400" dirty="0" err="1">
                          <a:effectLst/>
                        </a:rPr>
                        <a:t>var2</a:t>
                      </a:r>
                      <a:r>
                        <a:rPr lang="ru-RU" sz="1400" dirty="0">
                          <a:effectLst/>
                        </a:rPr>
                        <a:t> &lt;= 5</a:t>
                      </a:r>
                      <a:endParaRPr lang="ru-RU" sz="1400" dirty="0">
                        <a:effectLst/>
                        <a:latin typeface="Calibri"/>
                        <a:ea typeface="Calibri"/>
                        <a:cs typeface="Times New Roman"/>
                      </a:endParaRPr>
                    </a:p>
                  </a:txBody>
                  <a:tcPr marL="53527" marR="53527" marT="53527" marB="53527" anchor="ctr"/>
                </a:tc>
              </a:tr>
            </a:tbl>
          </a:graphicData>
        </a:graphic>
      </p:graphicFrame>
    </p:spTree>
    <p:extLst>
      <p:ext uri="{BB962C8B-B14F-4D97-AF65-F5344CB8AC3E}">
        <p14:creationId xmlns:p14="http://schemas.microsoft.com/office/powerpoint/2010/main" val="1602649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1987099"/>
            <a:ext cx="8064896" cy="646331"/>
          </a:xfrm>
          <a:prstGeom prst="rect">
            <a:avLst/>
          </a:prstGeom>
        </p:spPr>
        <p:txBody>
          <a:bodyPr wrap="square">
            <a:spAutoFit/>
          </a:bodyPr>
          <a:lstStyle/>
          <a:p>
            <a:endParaRPr lang="en-US" b="1" dirty="0" smtClean="0"/>
          </a:p>
          <a:p>
            <a:endParaRPr lang="en-US" dirty="0"/>
          </a:p>
        </p:txBody>
      </p:sp>
      <p:sp>
        <p:nvSpPr>
          <p:cNvPr id="5" name="Заголовок 4"/>
          <p:cNvSpPr>
            <a:spLocks noGrp="1"/>
          </p:cNvSpPr>
          <p:nvPr>
            <p:ph type="title"/>
          </p:nvPr>
        </p:nvSpPr>
        <p:spPr>
          <a:xfrm>
            <a:off x="480060" y="548680"/>
            <a:ext cx="8183880" cy="648072"/>
          </a:xfrm>
        </p:spPr>
        <p:txBody>
          <a:bodyPr>
            <a:normAutofit/>
          </a:bodyPr>
          <a:lstStyle/>
          <a:p>
            <a:r>
              <a:rPr lang="en-US" b="0" dirty="0" smtClean="0">
                <a:solidFill>
                  <a:srgbClr val="92D050"/>
                </a:solidFill>
                <a:effectLst/>
              </a:rPr>
              <a:t>Expressions and Operations</a:t>
            </a:r>
            <a:endParaRPr lang="en-US" b="0" dirty="0">
              <a:solidFill>
                <a:srgbClr val="92D050"/>
              </a:solidFill>
              <a:effectLst/>
            </a:endParaRPr>
          </a:p>
        </p:txBody>
      </p:sp>
      <p:sp>
        <p:nvSpPr>
          <p:cNvPr id="3" name="Прямоугольник 2"/>
          <p:cNvSpPr/>
          <p:nvPr/>
        </p:nvSpPr>
        <p:spPr>
          <a:xfrm>
            <a:off x="539552" y="1248435"/>
            <a:ext cx="8136904" cy="1754326"/>
          </a:xfrm>
          <a:prstGeom prst="rect">
            <a:avLst/>
          </a:prstGeom>
        </p:spPr>
        <p:txBody>
          <a:bodyPr wrap="square">
            <a:spAutoFit/>
          </a:bodyPr>
          <a:lstStyle/>
          <a:p>
            <a:r>
              <a:rPr lang="en-US" dirty="0">
                <a:solidFill>
                  <a:schemeClr val="accent1">
                    <a:lumMod val="60000"/>
                    <a:lumOff val="40000"/>
                  </a:schemeClr>
                </a:solidFill>
              </a:rPr>
              <a:t>Arithmetic operators</a:t>
            </a:r>
          </a:p>
          <a:p>
            <a:r>
              <a:rPr lang="en-US" dirty="0"/>
              <a:t>Arithmetic operators take numerical values </a:t>
            </a:r>
            <a:r>
              <a:rPr lang="en-US" dirty="0" smtClean="0"/>
              <a:t>as </a:t>
            </a:r>
            <a:r>
              <a:rPr lang="en-US" dirty="0"/>
              <a:t>their operands and return a single numerical value.  The standard arithmetic operators are addition (+), subtraction (-), multiplication (*), and division (/). These operators work as they do in most other programming languages when used with floating point numbers (in particular, note that division by zero produces </a:t>
            </a:r>
            <a:r>
              <a:rPr lang="en-US" dirty="0">
                <a:hlinkClick r:id="rId2"/>
              </a:rPr>
              <a:t>Infinity</a:t>
            </a:r>
            <a:r>
              <a:rPr lang="en-US" dirty="0"/>
              <a:t>). </a:t>
            </a: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Таблица 7"/>
          <p:cNvGraphicFramePr>
            <a:graphicFrameLocks noGrp="1"/>
          </p:cNvGraphicFramePr>
          <p:nvPr>
            <p:extLst>
              <p:ext uri="{D42A27DB-BD31-4B8C-83A1-F6EECF244321}">
                <p14:modId xmlns:p14="http://schemas.microsoft.com/office/powerpoint/2010/main" val="604090753"/>
              </p:ext>
            </p:extLst>
          </p:nvPr>
        </p:nvGraphicFramePr>
        <p:xfrm>
          <a:off x="539552" y="3140968"/>
          <a:ext cx="7992888" cy="2941112"/>
        </p:xfrm>
        <a:graphic>
          <a:graphicData uri="http://schemas.openxmlformats.org/drawingml/2006/table">
            <a:tbl>
              <a:tblPr firstRow="1" firstCol="1" bandRow="1">
                <a:tableStyleId>{5DA37D80-6434-44D0-A028-1B22A696006F}</a:tableStyleId>
              </a:tblPr>
              <a:tblGrid>
                <a:gridCol w="1478719"/>
                <a:gridCol w="3849873"/>
                <a:gridCol w="2664296"/>
              </a:tblGrid>
              <a:tr h="159741">
                <a:tc>
                  <a:txBody>
                    <a:bodyPr/>
                    <a:lstStyle/>
                    <a:p>
                      <a:pPr algn="ctr">
                        <a:lnSpc>
                          <a:spcPts val="1575"/>
                        </a:lnSpc>
                        <a:spcAft>
                          <a:spcPts val="0"/>
                        </a:spcAft>
                      </a:pPr>
                      <a:r>
                        <a:rPr lang="ru-RU" sz="1400" dirty="0" err="1">
                          <a:effectLst/>
                        </a:rPr>
                        <a:t>Operator</a:t>
                      </a:r>
                      <a:endParaRPr lang="ru-RU" sz="1400" dirty="0">
                        <a:effectLst/>
                        <a:latin typeface="Calibri"/>
                        <a:ea typeface="Calibri"/>
                        <a:cs typeface="Times New Roman"/>
                      </a:endParaRPr>
                    </a:p>
                  </a:txBody>
                  <a:tcPr marL="37439" marR="37439" marT="0" marB="0" anchor="ctr"/>
                </a:tc>
                <a:tc>
                  <a:txBody>
                    <a:bodyPr/>
                    <a:lstStyle/>
                    <a:p>
                      <a:pPr algn="ctr">
                        <a:lnSpc>
                          <a:spcPts val="1575"/>
                        </a:lnSpc>
                        <a:spcAft>
                          <a:spcPts val="0"/>
                        </a:spcAft>
                      </a:pPr>
                      <a:r>
                        <a:rPr lang="ru-RU" sz="1400">
                          <a:effectLst/>
                        </a:rPr>
                        <a:t>Description</a:t>
                      </a:r>
                      <a:endParaRPr lang="ru-RU" sz="1400">
                        <a:effectLst/>
                        <a:latin typeface="Calibri"/>
                        <a:ea typeface="Calibri"/>
                        <a:cs typeface="Times New Roman"/>
                      </a:endParaRPr>
                    </a:p>
                  </a:txBody>
                  <a:tcPr marL="37439" marR="37439" marT="0" marB="0" anchor="ctr"/>
                </a:tc>
                <a:tc>
                  <a:txBody>
                    <a:bodyPr/>
                    <a:lstStyle/>
                    <a:p>
                      <a:pPr algn="ctr">
                        <a:lnSpc>
                          <a:spcPts val="1575"/>
                        </a:lnSpc>
                        <a:spcAft>
                          <a:spcPts val="0"/>
                        </a:spcAft>
                      </a:pPr>
                      <a:r>
                        <a:rPr lang="ru-RU" sz="1400" dirty="0" err="1">
                          <a:effectLst/>
                        </a:rPr>
                        <a:t>Example</a:t>
                      </a:r>
                      <a:endParaRPr lang="ru-RU" sz="1400" dirty="0">
                        <a:effectLst/>
                        <a:latin typeface="Calibri"/>
                        <a:ea typeface="Calibri"/>
                        <a:cs typeface="Times New Roman"/>
                      </a:endParaRPr>
                    </a:p>
                  </a:txBody>
                  <a:tcPr marL="37439" marR="37439" marT="0" marB="0" anchor="ctr"/>
                </a:tc>
              </a:tr>
              <a:tr h="394361">
                <a:tc>
                  <a:txBody>
                    <a:bodyPr/>
                    <a:lstStyle/>
                    <a:p>
                      <a:pPr>
                        <a:lnSpc>
                          <a:spcPts val="1575"/>
                        </a:lnSpc>
                        <a:spcAft>
                          <a:spcPts val="0"/>
                        </a:spcAft>
                      </a:pPr>
                      <a:r>
                        <a:rPr lang="ru-RU" sz="1400" b="0" dirty="0" smtClean="0">
                          <a:effectLst/>
                        </a:rPr>
                        <a:t>%</a:t>
                      </a:r>
                      <a:r>
                        <a:rPr lang="en-US" sz="1400" b="0" dirty="0" smtClean="0">
                          <a:effectLst/>
                        </a:rPr>
                        <a:t> </a:t>
                      </a:r>
                    </a:p>
                    <a:p>
                      <a:pPr>
                        <a:lnSpc>
                          <a:spcPts val="1575"/>
                        </a:lnSpc>
                        <a:spcAft>
                          <a:spcPts val="0"/>
                        </a:spcAft>
                      </a:pPr>
                      <a:r>
                        <a:rPr lang="ru-RU" sz="1400" b="0" dirty="0" smtClean="0">
                          <a:effectLst/>
                        </a:rPr>
                        <a:t>(</a:t>
                      </a:r>
                      <a:r>
                        <a:rPr lang="ru-RU" sz="1400" b="0" dirty="0" err="1">
                          <a:effectLst/>
                        </a:rPr>
                        <a:t>Modulus</a:t>
                      </a:r>
                      <a:r>
                        <a:rPr lang="ru-RU" sz="1400" b="0" dirty="0">
                          <a:effectLst/>
                        </a:rPr>
                        <a:t>)</a:t>
                      </a:r>
                      <a:endParaRPr lang="ru-RU" sz="1400" b="0" dirty="0">
                        <a:effectLst/>
                        <a:latin typeface="+mn-lt"/>
                        <a:ea typeface="Calibri"/>
                        <a:cs typeface="Times New Roman"/>
                      </a:endParaRPr>
                    </a:p>
                  </a:txBody>
                  <a:tcPr marL="112318" marR="112318" marT="37439" marB="37439"/>
                </a:tc>
                <a:tc>
                  <a:txBody>
                    <a:bodyPr/>
                    <a:lstStyle/>
                    <a:p>
                      <a:pPr>
                        <a:lnSpc>
                          <a:spcPts val="1575"/>
                        </a:lnSpc>
                        <a:spcAft>
                          <a:spcPts val="0"/>
                        </a:spcAft>
                      </a:pPr>
                      <a:r>
                        <a:rPr lang="en-US" sz="1400" dirty="0">
                          <a:effectLst/>
                        </a:rPr>
                        <a:t>Binary operator. Returns the integer remainder of dividing the two operands.</a:t>
                      </a:r>
                      <a:endParaRPr lang="ru-RU" sz="1400" b="0" dirty="0">
                        <a:effectLst/>
                        <a:latin typeface="+mn-lt"/>
                        <a:ea typeface="Calibri"/>
                        <a:cs typeface="Times New Roman"/>
                      </a:endParaRPr>
                    </a:p>
                  </a:txBody>
                  <a:tcPr marL="112318" marR="112318" marT="37439" marB="37439"/>
                </a:tc>
                <a:tc>
                  <a:txBody>
                    <a:bodyPr/>
                    <a:lstStyle/>
                    <a:p>
                      <a:pPr>
                        <a:lnSpc>
                          <a:spcPts val="1575"/>
                        </a:lnSpc>
                        <a:spcAft>
                          <a:spcPts val="0"/>
                        </a:spcAft>
                      </a:pPr>
                      <a:r>
                        <a:rPr lang="ru-RU" sz="1400">
                          <a:effectLst/>
                        </a:rPr>
                        <a:t>12 % 5 returns 2.</a:t>
                      </a:r>
                      <a:endParaRPr lang="ru-RU" sz="1400" b="0">
                        <a:effectLst/>
                        <a:latin typeface="+mn-lt"/>
                        <a:ea typeface="Calibri"/>
                        <a:cs typeface="Times New Roman"/>
                      </a:endParaRPr>
                    </a:p>
                  </a:txBody>
                  <a:tcPr marL="112318" marR="112318" marT="37439" marB="37439"/>
                </a:tc>
              </a:tr>
              <a:tr h="873584">
                <a:tc>
                  <a:txBody>
                    <a:bodyPr/>
                    <a:lstStyle/>
                    <a:p>
                      <a:pPr>
                        <a:lnSpc>
                          <a:spcPts val="1575"/>
                        </a:lnSpc>
                        <a:spcAft>
                          <a:spcPts val="0"/>
                        </a:spcAft>
                      </a:pPr>
                      <a:r>
                        <a:rPr lang="ru-RU" sz="1400" b="0">
                          <a:effectLst/>
                        </a:rPr>
                        <a:t>++</a:t>
                      </a:r>
                      <a:br>
                        <a:rPr lang="ru-RU" sz="1400" b="0">
                          <a:effectLst/>
                        </a:rPr>
                      </a:br>
                      <a:r>
                        <a:rPr lang="ru-RU" sz="1400" b="0">
                          <a:effectLst/>
                        </a:rPr>
                        <a:t>(Increment)</a:t>
                      </a:r>
                      <a:endParaRPr lang="ru-RU" sz="1400" b="0">
                        <a:effectLst/>
                        <a:latin typeface="+mn-lt"/>
                        <a:ea typeface="Calibri"/>
                        <a:cs typeface="Times New Roman"/>
                      </a:endParaRPr>
                    </a:p>
                  </a:txBody>
                  <a:tcPr marL="112318" marR="112318" marT="37439" marB="37439"/>
                </a:tc>
                <a:tc>
                  <a:txBody>
                    <a:bodyPr/>
                    <a:lstStyle/>
                    <a:p>
                      <a:pPr>
                        <a:lnSpc>
                          <a:spcPts val="1575"/>
                        </a:lnSpc>
                        <a:spcAft>
                          <a:spcPts val="0"/>
                        </a:spcAft>
                      </a:pPr>
                      <a:r>
                        <a:rPr lang="en-US" sz="1400" dirty="0">
                          <a:effectLst/>
                        </a:rPr>
                        <a:t>Unary operator. Adds one to its operand. If used as a prefix operator (++x), returns the value of its operand after adding one; if used as a postfix operator (x++), returns the value of its operand before adding one.</a:t>
                      </a:r>
                      <a:endParaRPr lang="ru-RU" sz="1400" b="0" dirty="0">
                        <a:effectLst/>
                        <a:latin typeface="+mn-lt"/>
                        <a:ea typeface="Calibri"/>
                        <a:cs typeface="Times New Roman"/>
                      </a:endParaRPr>
                    </a:p>
                  </a:txBody>
                  <a:tcPr marL="112318" marR="112318" marT="37439" marB="37439"/>
                </a:tc>
                <a:tc>
                  <a:txBody>
                    <a:bodyPr/>
                    <a:lstStyle/>
                    <a:p>
                      <a:pPr>
                        <a:lnSpc>
                          <a:spcPts val="1575"/>
                        </a:lnSpc>
                        <a:spcAft>
                          <a:spcPts val="0"/>
                        </a:spcAft>
                      </a:pPr>
                      <a:r>
                        <a:rPr lang="en-US" sz="1400">
                          <a:effectLst/>
                        </a:rPr>
                        <a:t>If x is 3, then ++x sets x to 4 and returns 4, whereas x++ returns 3 and, only then, sets x to 4.</a:t>
                      </a:r>
                      <a:endParaRPr lang="ru-RU" sz="1400" b="0">
                        <a:effectLst/>
                        <a:latin typeface="+mn-lt"/>
                        <a:ea typeface="Calibri"/>
                        <a:cs typeface="Times New Roman"/>
                      </a:endParaRPr>
                    </a:p>
                  </a:txBody>
                  <a:tcPr marL="112318" marR="112318" marT="37439" marB="37439"/>
                </a:tc>
              </a:tr>
              <a:tr h="554102">
                <a:tc>
                  <a:txBody>
                    <a:bodyPr/>
                    <a:lstStyle/>
                    <a:p>
                      <a:pPr>
                        <a:lnSpc>
                          <a:spcPts val="1575"/>
                        </a:lnSpc>
                        <a:spcAft>
                          <a:spcPts val="0"/>
                        </a:spcAft>
                      </a:pPr>
                      <a:r>
                        <a:rPr lang="ru-RU" sz="1400" b="0">
                          <a:effectLst/>
                        </a:rPr>
                        <a:t>--</a:t>
                      </a:r>
                      <a:br>
                        <a:rPr lang="ru-RU" sz="1400" b="0">
                          <a:effectLst/>
                        </a:rPr>
                      </a:br>
                      <a:r>
                        <a:rPr lang="ru-RU" sz="1400" b="0">
                          <a:effectLst/>
                        </a:rPr>
                        <a:t>(Decrement)</a:t>
                      </a:r>
                      <a:endParaRPr lang="ru-RU" sz="1400" b="0">
                        <a:effectLst/>
                        <a:latin typeface="+mn-lt"/>
                        <a:ea typeface="Calibri"/>
                        <a:cs typeface="Times New Roman"/>
                      </a:endParaRPr>
                    </a:p>
                  </a:txBody>
                  <a:tcPr marL="112318" marR="112318" marT="37439" marB="37439"/>
                </a:tc>
                <a:tc>
                  <a:txBody>
                    <a:bodyPr/>
                    <a:lstStyle/>
                    <a:p>
                      <a:pPr>
                        <a:lnSpc>
                          <a:spcPts val="1575"/>
                        </a:lnSpc>
                        <a:spcAft>
                          <a:spcPts val="0"/>
                        </a:spcAft>
                      </a:pPr>
                      <a:r>
                        <a:rPr lang="en-US" sz="1400">
                          <a:effectLst/>
                        </a:rPr>
                        <a:t>Unary operator. Subtracts one from its operand. The return value is analogous to that for the increment operator.</a:t>
                      </a:r>
                      <a:endParaRPr lang="ru-RU" sz="1400" b="0">
                        <a:effectLst/>
                        <a:latin typeface="+mn-lt"/>
                        <a:ea typeface="Calibri"/>
                        <a:cs typeface="Times New Roman"/>
                      </a:endParaRPr>
                    </a:p>
                  </a:txBody>
                  <a:tcPr marL="112318" marR="112318" marT="37439" marB="37439"/>
                </a:tc>
                <a:tc>
                  <a:txBody>
                    <a:bodyPr/>
                    <a:lstStyle/>
                    <a:p>
                      <a:pPr>
                        <a:lnSpc>
                          <a:spcPts val="1575"/>
                        </a:lnSpc>
                        <a:spcAft>
                          <a:spcPts val="0"/>
                        </a:spcAft>
                      </a:pPr>
                      <a:r>
                        <a:rPr lang="en-US" sz="1400">
                          <a:effectLst/>
                        </a:rPr>
                        <a:t>If x is 3, then --x sets x to 2 and returns 2, whereas x-- returns 3 and, only then, sets x to 2.</a:t>
                      </a:r>
                      <a:endParaRPr lang="ru-RU" sz="1400" b="0">
                        <a:effectLst/>
                        <a:latin typeface="+mn-lt"/>
                        <a:ea typeface="Calibri"/>
                        <a:cs typeface="Times New Roman"/>
                      </a:endParaRPr>
                    </a:p>
                  </a:txBody>
                  <a:tcPr marL="112318" marR="112318" marT="37439" marB="37439"/>
                </a:tc>
              </a:tr>
              <a:tr h="394361">
                <a:tc>
                  <a:txBody>
                    <a:bodyPr/>
                    <a:lstStyle/>
                    <a:p>
                      <a:pPr>
                        <a:lnSpc>
                          <a:spcPts val="1575"/>
                        </a:lnSpc>
                        <a:spcAft>
                          <a:spcPts val="0"/>
                        </a:spcAft>
                      </a:pPr>
                      <a:r>
                        <a:rPr lang="ru-RU" sz="1400" b="0" dirty="0">
                          <a:effectLst/>
                        </a:rPr>
                        <a:t>-</a:t>
                      </a:r>
                      <a:br>
                        <a:rPr lang="ru-RU" sz="1400" b="0" dirty="0">
                          <a:effectLst/>
                        </a:rPr>
                      </a:br>
                      <a:r>
                        <a:rPr lang="ru-RU" sz="1400" b="0" dirty="0">
                          <a:effectLst/>
                        </a:rPr>
                        <a:t>(</a:t>
                      </a:r>
                      <a:r>
                        <a:rPr lang="ru-RU" sz="1400" b="0" dirty="0" err="1">
                          <a:effectLst/>
                        </a:rPr>
                        <a:t>Unary</a:t>
                      </a:r>
                      <a:r>
                        <a:rPr lang="ru-RU" sz="1400" b="0" dirty="0">
                          <a:effectLst/>
                        </a:rPr>
                        <a:t> </a:t>
                      </a:r>
                      <a:r>
                        <a:rPr lang="ru-RU" sz="1400" b="0" dirty="0" err="1">
                          <a:effectLst/>
                        </a:rPr>
                        <a:t>negation</a:t>
                      </a:r>
                      <a:r>
                        <a:rPr lang="ru-RU" sz="1400" b="0" dirty="0">
                          <a:effectLst/>
                        </a:rPr>
                        <a:t>)</a:t>
                      </a:r>
                      <a:endParaRPr lang="ru-RU" sz="1400" b="0" dirty="0">
                        <a:effectLst/>
                        <a:latin typeface="+mn-lt"/>
                        <a:ea typeface="Calibri"/>
                        <a:cs typeface="Times New Roman"/>
                      </a:endParaRPr>
                    </a:p>
                  </a:txBody>
                  <a:tcPr marL="112318" marR="112318" marT="37439" marB="37439"/>
                </a:tc>
                <a:tc>
                  <a:txBody>
                    <a:bodyPr/>
                    <a:lstStyle/>
                    <a:p>
                      <a:pPr>
                        <a:lnSpc>
                          <a:spcPts val="1575"/>
                        </a:lnSpc>
                        <a:spcAft>
                          <a:spcPts val="0"/>
                        </a:spcAft>
                      </a:pPr>
                      <a:r>
                        <a:rPr lang="en-US" sz="1400">
                          <a:effectLst/>
                        </a:rPr>
                        <a:t>Unary operator. Returns the negation of its operand.</a:t>
                      </a:r>
                      <a:endParaRPr lang="ru-RU" sz="1400" b="0">
                        <a:effectLst/>
                        <a:latin typeface="+mn-lt"/>
                        <a:ea typeface="Calibri"/>
                        <a:cs typeface="Times New Roman"/>
                      </a:endParaRPr>
                    </a:p>
                  </a:txBody>
                  <a:tcPr marL="112318" marR="112318" marT="37439" marB="37439"/>
                </a:tc>
                <a:tc>
                  <a:txBody>
                    <a:bodyPr/>
                    <a:lstStyle/>
                    <a:p>
                      <a:pPr>
                        <a:lnSpc>
                          <a:spcPts val="1575"/>
                        </a:lnSpc>
                        <a:spcAft>
                          <a:spcPts val="0"/>
                        </a:spcAft>
                      </a:pPr>
                      <a:r>
                        <a:rPr lang="en-US" sz="1400" dirty="0">
                          <a:effectLst/>
                        </a:rPr>
                        <a:t>If x is 3, then -x returns -3.</a:t>
                      </a:r>
                      <a:endParaRPr lang="ru-RU" sz="1400" b="0" dirty="0">
                        <a:effectLst/>
                        <a:latin typeface="+mn-lt"/>
                        <a:ea typeface="Calibri"/>
                        <a:cs typeface="Times New Roman"/>
                      </a:endParaRPr>
                    </a:p>
                  </a:txBody>
                  <a:tcPr marL="112318" marR="112318" marT="37439" marB="37439"/>
                </a:tc>
              </a:tr>
            </a:tbl>
          </a:graphicData>
        </a:graphic>
      </p:graphicFrame>
    </p:spTree>
    <p:extLst>
      <p:ext uri="{BB962C8B-B14F-4D97-AF65-F5344CB8AC3E}">
        <p14:creationId xmlns:p14="http://schemas.microsoft.com/office/powerpoint/2010/main" val="1171058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1987099"/>
            <a:ext cx="8064896" cy="646331"/>
          </a:xfrm>
          <a:prstGeom prst="rect">
            <a:avLst/>
          </a:prstGeom>
        </p:spPr>
        <p:txBody>
          <a:bodyPr wrap="square">
            <a:spAutoFit/>
          </a:bodyPr>
          <a:lstStyle/>
          <a:p>
            <a:endParaRPr lang="en-US" b="1" dirty="0" smtClean="0"/>
          </a:p>
          <a:p>
            <a:endParaRPr lang="en-US" dirty="0"/>
          </a:p>
        </p:txBody>
      </p:sp>
      <p:sp>
        <p:nvSpPr>
          <p:cNvPr id="5" name="Заголовок 4"/>
          <p:cNvSpPr>
            <a:spLocks noGrp="1"/>
          </p:cNvSpPr>
          <p:nvPr>
            <p:ph type="title"/>
          </p:nvPr>
        </p:nvSpPr>
        <p:spPr>
          <a:xfrm>
            <a:off x="480060" y="548680"/>
            <a:ext cx="8183880" cy="648072"/>
          </a:xfrm>
        </p:spPr>
        <p:txBody>
          <a:bodyPr>
            <a:normAutofit/>
          </a:bodyPr>
          <a:lstStyle/>
          <a:p>
            <a:r>
              <a:rPr lang="en-US" b="0" dirty="0" smtClean="0">
                <a:solidFill>
                  <a:srgbClr val="92D050"/>
                </a:solidFill>
                <a:effectLst/>
              </a:rPr>
              <a:t>Expressions and Operations</a:t>
            </a:r>
            <a:endParaRPr lang="en-US" b="0" dirty="0">
              <a:solidFill>
                <a:srgbClr val="92D050"/>
              </a:solidFill>
              <a:effectLst/>
            </a:endParaRPr>
          </a:p>
        </p:txBody>
      </p:sp>
      <p:sp>
        <p:nvSpPr>
          <p:cNvPr id="3" name="Прямоугольник 2"/>
          <p:cNvSpPr/>
          <p:nvPr/>
        </p:nvSpPr>
        <p:spPr>
          <a:xfrm>
            <a:off x="539552" y="1248435"/>
            <a:ext cx="8136904" cy="1477328"/>
          </a:xfrm>
          <a:prstGeom prst="rect">
            <a:avLst/>
          </a:prstGeom>
        </p:spPr>
        <p:txBody>
          <a:bodyPr wrap="square">
            <a:spAutoFit/>
          </a:bodyPr>
          <a:lstStyle/>
          <a:p>
            <a:r>
              <a:rPr lang="en-US" dirty="0">
                <a:solidFill>
                  <a:schemeClr val="accent1">
                    <a:lumMod val="60000"/>
                    <a:lumOff val="40000"/>
                  </a:schemeClr>
                </a:solidFill>
              </a:rPr>
              <a:t>Logical operators</a:t>
            </a:r>
          </a:p>
          <a:p>
            <a:r>
              <a:rPr lang="en-US" dirty="0"/>
              <a:t>Logical operators are typically used with Boolean (logical) values; when they are, they return a Boolean value. However, the &amp;&amp; and || operators actually return the value of one of the specified operands, so if these operators are used with non-Boolean values, they may return a non-Boolean value. </a:t>
            </a: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9" name="Таблица 8"/>
          <p:cNvGraphicFramePr>
            <a:graphicFrameLocks noGrp="1"/>
          </p:cNvGraphicFramePr>
          <p:nvPr>
            <p:extLst>
              <p:ext uri="{D42A27DB-BD31-4B8C-83A1-F6EECF244321}">
                <p14:modId xmlns:p14="http://schemas.microsoft.com/office/powerpoint/2010/main" val="149813817"/>
              </p:ext>
            </p:extLst>
          </p:nvPr>
        </p:nvGraphicFramePr>
        <p:xfrm>
          <a:off x="597097" y="2852936"/>
          <a:ext cx="8064896" cy="2183130"/>
        </p:xfrm>
        <a:graphic>
          <a:graphicData uri="http://schemas.openxmlformats.org/drawingml/2006/table">
            <a:tbl>
              <a:tblPr firstRow="1" bandRow="1">
                <a:tableStyleId>{5DA37D80-6434-44D0-A028-1B22A696006F}</a:tableStyleId>
              </a:tblPr>
              <a:tblGrid>
                <a:gridCol w="792088"/>
                <a:gridCol w="1584176"/>
                <a:gridCol w="5688632"/>
              </a:tblGrid>
              <a:tr h="200025">
                <a:tc>
                  <a:txBody>
                    <a:bodyPr/>
                    <a:lstStyle/>
                    <a:p>
                      <a:pPr algn="ctr" fontAlgn="ctr"/>
                      <a:r>
                        <a:rPr lang="en-US" sz="1400" u="none" strike="noStrike" dirty="0">
                          <a:effectLst/>
                        </a:rPr>
                        <a:t>Operator</a:t>
                      </a:r>
                      <a:endParaRPr lang="en-US" sz="1400" b="1" i="0" u="none" strike="noStrike" dirty="0">
                        <a:solidFill>
                          <a:srgbClr val="4D4E53"/>
                        </a:solidFill>
                        <a:effectLst/>
                        <a:latin typeface="Arial"/>
                      </a:endParaRPr>
                    </a:p>
                  </a:txBody>
                  <a:tcPr marL="9525" marR="9525" marT="9525" marB="0" anchor="ctr"/>
                </a:tc>
                <a:tc>
                  <a:txBody>
                    <a:bodyPr/>
                    <a:lstStyle/>
                    <a:p>
                      <a:pPr algn="ctr" fontAlgn="ctr"/>
                      <a:r>
                        <a:rPr lang="en-US" sz="1400" u="none" strike="noStrike">
                          <a:effectLst/>
                        </a:rPr>
                        <a:t>Usage</a:t>
                      </a:r>
                      <a:endParaRPr lang="en-US" sz="1400" b="1" i="0" u="none" strike="noStrike">
                        <a:solidFill>
                          <a:srgbClr val="4D4E53"/>
                        </a:solidFill>
                        <a:effectLst/>
                        <a:latin typeface="Arial"/>
                      </a:endParaRPr>
                    </a:p>
                  </a:txBody>
                  <a:tcPr marL="9525" marR="9525" marT="9525" marB="0" anchor="ctr"/>
                </a:tc>
                <a:tc>
                  <a:txBody>
                    <a:bodyPr/>
                    <a:lstStyle/>
                    <a:p>
                      <a:pPr algn="ctr" fontAlgn="ctr"/>
                      <a:r>
                        <a:rPr lang="en-US" sz="1400" u="none" strike="noStrike">
                          <a:effectLst/>
                        </a:rPr>
                        <a:t>Description</a:t>
                      </a:r>
                      <a:endParaRPr lang="en-US" sz="1400" b="1" i="0" u="none" strike="noStrike">
                        <a:solidFill>
                          <a:srgbClr val="4D4E53"/>
                        </a:solidFill>
                        <a:effectLst/>
                        <a:latin typeface="Arial"/>
                      </a:endParaRPr>
                    </a:p>
                  </a:txBody>
                  <a:tcPr marL="9525" marR="9525" marT="9525" marB="0" anchor="ctr"/>
                </a:tc>
              </a:tr>
              <a:tr h="762000">
                <a:tc>
                  <a:txBody>
                    <a:bodyPr/>
                    <a:lstStyle/>
                    <a:p>
                      <a:pPr algn="ctr" fontAlgn="t"/>
                      <a:r>
                        <a:rPr lang="ru-RU" sz="1400" u="none" strike="noStrike">
                          <a:effectLst/>
                        </a:rPr>
                        <a:t>&amp;&amp;</a:t>
                      </a:r>
                      <a:endParaRPr lang="ru-RU" sz="1400" b="0" i="0" u="none" strike="noStrike">
                        <a:solidFill>
                          <a:srgbClr val="4D4E53"/>
                        </a:solidFill>
                        <a:effectLst/>
                        <a:latin typeface="Courier New"/>
                      </a:endParaRPr>
                    </a:p>
                  </a:txBody>
                  <a:tcPr marL="85725" marR="9525" marT="9525" marB="0"/>
                </a:tc>
                <a:tc>
                  <a:txBody>
                    <a:bodyPr/>
                    <a:lstStyle/>
                    <a:p>
                      <a:pPr algn="ctr" fontAlgn="t"/>
                      <a:r>
                        <a:rPr lang="en-US" sz="1400" u="none" strike="noStrike" dirty="0">
                          <a:effectLst/>
                        </a:rPr>
                        <a:t>expr1 &amp;&amp; expr2</a:t>
                      </a:r>
                      <a:endParaRPr lang="en-US" sz="1400" b="0" i="0" u="none" strike="noStrike" dirty="0">
                        <a:solidFill>
                          <a:srgbClr val="4D4E53"/>
                        </a:solidFill>
                        <a:effectLst/>
                        <a:latin typeface="Courier New"/>
                      </a:endParaRPr>
                    </a:p>
                  </a:txBody>
                  <a:tcPr marL="85725" marR="9525" marT="9525" marB="0"/>
                </a:tc>
                <a:tc>
                  <a:txBody>
                    <a:bodyPr/>
                    <a:lstStyle/>
                    <a:p>
                      <a:pPr algn="l" fontAlgn="t"/>
                      <a:r>
                        <a:rPr lang="en-US" sz="1400" u="none" strike="noStrike" dirty="0">
                          <a:effectLst/>
                        </a:rPr>
                        <a:t>(Logical AND) Returns expr1 if it can be converted to false; otherwise, returns expr2. Thus, when used with Boolean values,&amp;&amp; returns true if both operands are true; otherwise, returns false.</a:t>
                      </a:r>
                      <a:endParaRPr lang="en-US" sz="1400" b="0" i="0" u="none" strike="noStrike" dirty="0">
                        <a:solidFill>
                          <a:srgbClr val="4D4E53"/>
                        </a:solidFill>
                        <a:effectLst/>
                        <a:latin typeface="Arial"/>
                      </a:endParaRPr>
                    </a:p>
                  </a:txBody>
                  <a:tcPr marL="85725" marR="9525" marT="9525" marB="0"/>
                </a:tc>
              </a:tr>
              <a:tr h="762000">
                <a:tc>
                  <a:txBody>
                    <a:bodyPr/>
                    <a:lstStyle/>
                    <a:p>
                      <a:pPr algn="ctr" fontAlgn="t"/>
                      <a:r>
                        <a:rPr lang="ru-RU" sz="1400" u="none" strike="noStrike">
                          <a:effectLst/>
                        </a:rPr>
                        <a:t>||</a:t>
                      </a:r>
                      <a:endParaRPr lang="ru-RU" sz="1400" b="0" i="0" u="none" strike="noStrike">
                        <a:solidFill>
                          <a:srgbClr val="4D4E53"/>
                        </a:solidFill>
                        <a:effectLst/>
                        <a:latin typeface="Courier New"/>
                      </a:endParaRPr>
                    </a:p>
                  </a:txBody>
                  <a:tcPr marL="85725" marR="9525" marT="9525" marB="0"/>
                </a:tc>
                <a:tc>
                  <a:txBody>
                    <a:bodyPr/>
                    <a:lstStyle/>
                    <a:p>
                      <a:pPr algn="ctr" fontAlgn="t"/>
                      <a:r>
                        <a:rPr lang="en-US" sz="1400" u="none" strike="noStrike" dirty="0">
                          <a:effectLst/>
                        </a:rPr>
                        <a:t>expr1 || expr2</a:t>
                      </a:r>
                      <a:endParaRPr lang="en-US" sz="1400" b="0" i="0" u="none" strike="noStrike" dirty="0">
                        <a:solidFill>
                          <a:srgbClr val="4D4E53"/>
                        </a:solidFill>
                        <a:effectLst/>
                        <a:latin typeface="Courier New"/>
                      </a:endParaRPr>
                    </a:p>
                  </a:txBody>
                  <a:tcPr marL="85725" marR="9525" marT="9525" marB="0"/>
                </a:tc>
                <a:tc>
                  <a:txBody>
                    <a:bodyPr/>
                    <a:lstStyle/>
                    <a:p>
                      <a:pPr algn="l" fontAlgn="t"/>
                      <a:r>
                        <a:rPr lang="en-US" sz="1400" u="none" strike="noStrike">
                          <a:effectLst/>
                        </a:rPr>
                        <a:t>(Logical OR) Returns expr1 if it can be converted to true; otherwise, returns expr2. Thus, when used with Boolean values, ||returns true if either operand is true; if both are false, returns false.</a:t>
                      </a:r>
                      <a:endParaRPr lang="en-US" sz="1400" b="0" i="0" u="none" strike="noStrike">
                        <a:solidFill>
                          <a:srgbClr val="4D4E53"/>
                        </a:solidFill>
                        <a:effectLst/>
                        <a:latin typeface="Arial"/>
                      </a:endParaRPr>
                    </a:p>
                  </a:txBody>
                  <a:tcPr marL="85725" marR="9525" marT="9525" marB="0"/>
                </a:tc>
              </a:tr>
              <a:tr h="371475">
                <a:tc>
                  <a:txBody>
                    <a:bodyPr/>
                    <a:lstStyle/>
                    <a:p>
                      <a:pPr algn="ctr" fontAlgn="t"/>
                      <a:r>
                        <a:rPr lang="ru-RU" sz="1400" u="none" strike="noStrike" dirty="0">
                          <a:effectLst/>
                        </a:rPr>
                        <a:t>!</a:t>
                      </a:r>
                      <a:endParaRPr lang="ru-RU" sz="1400" b="0" i="0" u="none" strike="noStrike" dirty="0">
                        <a:solidFill>
                          <a:srgbClr val="4D4E53"/>
                        </a:solidFill>
                        <a:effectLst/>
                        <a:latin typeface="Courier New"/>
                      </a:endParaRPr>
                    </a:p>
                  </a:txBody>
                  <a:tcPr marL="85725" marR="9525" marT="9525" marB="0"/>
                </a:tc>
                <a:tc>
                  <a:txBody>
                    <a:bodyPr/>
                    <a:lstStyle/>
                    <a:p>
                      <a:pPr algn="ctr" fontAlgn="t"/>
                      <a:r>
                        <a:rPr lang="en-US" sz="1400" u="none" strike="noStrike" dirty="0">
                          <a:effectLst/>
                        </a:rPr>
                        <a:t>!expr</a:t>
                      </a:r>
                      <a:endParaRPr lang="en-US" sz="1400" b="0" i="0" u="none" strike="noStrike" dirty="0">
                        <a:solidFill>
                          <a:srgbClr val="4D4E53"/>
                        </a:solidFill>
                        <a:effectLst/>
                        <a:latin typeface="Courier New"/>
                      </a:endParaRPr>
                    </a:p>
                  </a:txBody>
                  <a:tcPr marL="85725" marR="9525" marT="9525" marB="0"/>
                </a:tc>
                <a:tc>
                  <a:txBody>
                    <a:bodyPr/>
                    <a:lstStyle/>
                    <a:p>
                      <a:pPr algn="l" fontAlgn="t"/>
                      <a:r>
                        <a:rPr lang="en-US" sz="1400" u="none" strike="noStrike" dirty="0">
                          <a:effectLst/>
                        </a:rPr>
                        <a:t>(Logical NOT) Returns false if its single operand can be converted to true; otherwise, returns true.</a:t>
                      </a:r>
                      <a:endParaRPr lang="en-US" sz="1400" b="0" i="0" u="none" strike="noStrike" dirty="0">
                        <a:solidFill>
                          <a:srgbClr val="4D4E53"/>
                        </a:solidFill>
                        <a:effectLst/>
                        <a:latin typeface="Arial"/>
                      </a:endParaRPr>
                    </a:p>
                  </a:txBody>
                  <a:tcPr marL="85725" marR="9525" marT="9525" marB="0"/>
                </a:tc>
              </a:tr>
            </a:tbl>
          </a:graphicData>
        </a:graphic>
      </p:graphicFrame>
    </p:spTree>
    <p:extLst>
      <p:ext uri="{BB962C8B-B14F-4D97-AF65-F5344CB8AC3E}">
        <p14:creationId xmlns:p14="http://schemas.microsoft.com/office/powerpoint/2010/main" val="1276101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1987099"/>
            <a:ext cx="8064896" cy="646331"/>
          </a:xfrm>
          <a:prstGeom prst="rect">
            <a:avLst/>
          </a:prstGeom>
        </p:spPr>
        <p:txBody>
          <a:bodyPr wrap="square">
            <a:spAutoFit/>
          </a:bodyPr>
          <a:lstStyle/>
          <a:p>
            <a:endParaRPr lang="en-US" b="1" dirty="0" smtClean="0"/>
          </a:p>
          <a:p>
            <a:endParaRPr lang="en-US" dirty="0"/>
          </a:p>
        </p:txBody>
      </p:sp>
      <p:sp>
        <p:nvSpPr>
          <p:cNvPr id="5" name="Заголовок 4"/>
          <p:cNvSpPr>
            <a:spLocks noGrp="1"/>
          </p:cNvSpPr>
          <p:nvPr>
            <p:ph type="title"/>
          </p:nvPr>
        </p:nvSpPr>
        <p:spPr>
          <a:xfrm>
            <a:off x="480060" y="548680"/>
            <a:ext cx="8183880" cy="648072"/>
          </a:xfrm>
        </p:spPr>
        <p:txBody>
          <a:bodyPr>
            <a:normAutofit/>
          </a:bodyPr>
          <a:lstStyle/>
          <a:p>
            <a:r>
              <a:rPr lang="en-US" b="0" dirty="0" smtClean="0">
                <a:solidFill>
                  <a:srgbClr val="92D050"/>
                </a:solidFill>
                <a:effectLst/>
              </a:rPr>
              <a:t>Expressions and Operations</a:t>
            </a:r>
            <a:endParaRPr lang="en-US" b="0" dirty="0">
              <a:solidFill>
                <a:srgbClr val="92D050"/>
              </a:solidFill>
              <a:effectLst/>
            </a:endParaRPr>
          </a:p>
        </p:txBody>
      </p:sp>
      <p:sp>
        <p:nvSpPr>
          <p:cNvPr id="3" name="Прямоугольник 2"/>
          <p:cNvSpPr/>
          <p:nvPr/>
        </p:nvSpPr>
        <p:spPr>
          <a:xfrm>
            <a:off x="539552" y="1248435"/>
            <a:ext cx="8136904" cy="923330"/>
          </a:xfrm>
          <a:prstGeom prst="rect">
            <a:avLst/>
          </a:prstGeom>
        </p:spPr>
        <p:txBody>
          <a:bodyPr wrap="square">
            <a:spAutoFit/>
          </a:bodyPr>
          <a:lstStyle/>
          <a:p>
            <a:r>
              <a:rPr lang="en-US" dirty="0">
                <a:solidFill>
                  <a:schemeClr val="accent1">
                    <a:lumMod val="60000"/>
                    <a:lumOff val="40000"/>
                  </a:schemeClr>
                </a:solidFill>
              </a:rPr>
              <a:t>Bitwise operators</a:t>
            </a:r>
          </a:p>
          <a:p>
            <a:r>
              <a:rPr lang="en-US" dirty="0"/>
              <a:t>Bitwise operators treat their operands as a set of 32 bits (</a:t>
            </a:r>
            <a:r>
              <a:rPr lang="en-US" dirty="0" err="1"/>
              <a:t>zeros</a:t>
            </a:r>
            <a:r>
              <a:rPr lang="en-US" dirty="0"/>
              <a:t> and ones), rather than as decimal, hexadecimal, or octal </a:t>
            </a:r>
            <a:r>
              <a:rPr lang="en-US" dirty="0" smtClean="0"/>
              <a:t>numbers.</a:t>
            </a:r>
            <a:endParaRPr lang="en-US" dirty="0"/>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Таблица 5"/>
          <p:cNvGraphicFramePr>
            <a:graphicFrameLocks noGrp="1"/>
          </p:cNvGraphicFramePr>
          <p:nvPr>
            <p:extLst>
              <p:ext uri="{D42A27DB-BD31-4B8C-83A1-F6EECF244321}">
                <p14:modId xmlns:p14="http://schemas.microsoft.com/office/powerpoint/2010/main" val="1686695768"/>
              </p:ext>
            </p:extLst>
          </p:nvPr>
        </p:nvGraphicFramePr>
        <p:xfrm>
          <a:off x="480060" y="2420888"/>
          <a:ext cx="8183879" cy="3063240"/>
        </p:xfrm>
        <a:graphic>
          <a:graphicData uri="http://schemas.openxmlformats.org/drawingml/2006/table">
            <a:tbl>
              <a:tblPr firstRow="1" bandRow="1">
                <a:tableStyleId>{5DA37D80-6434-44D0-A028-1B22A696006F}</a:tableStyleId>
              </a:tblPr>
              <a:tblGrid>
                <a:gridCol w="2147724"/>
                <a:gridCol w="949625"/>
                <a:gridCol w="5086530"/>
              </a:tblGrid>
              <a:tr h="200025">
                <a:tc>
                  <a:txBody>
                    <a:bodyPr/>
                    <a:lstStyle/>
                    <a:p>
                      <a:pPr algn="ctr" fontAlgn="ctr"/>
                      <a:r>
                        <a:rPr lang="en-US" sz="1400" u="none" strike="noStrike" dirty="0">
                          <a:effectLst/>
                        </a:rPr>
                        <a:t>Operator</a:t>
                      </a:r>
                      <a:endParaRPr lang="en-US" sz="1400" b="1" i="0" u="none" strike="noStrike" dirty="0">
                        <a:solidFill>
                          <a:srgbClr val="4D4E53"/>
                        </a:solidFill>
                        <a:effectLst/>
                        <a:latin typeface="Arial"/>
                      </a:endParaRPr>
                    </a:p>
                  </a:txBody>
                  <a:tcPr marL="9525" marR="9525" marT="9525" marB="0" anchor="ctr"/>
                </a:tc>
                <a:tc>
                  <a:txBody>
                    <a:bodyPr/>
                    <a:lstStyle/>
                    <a:p>
                      <a:pPr algn="ctr" fontAlgn="ctr"/>
                      <a:r>
                        <a:rPr lang="en-US" sz="1400" u="none" strike="noStrike">
                          <a:effectLst/>
                        </a:rPr>
                        <a:t>Usage</a:t>
                      </a:r>
                      <a:endParaRPr lang="en-US" sz="1400" b="1" i="0" u="none" strike="noStrike">
                        <a:solidFill>
                          <a:srgbClr val="4D4E53"/>
                        </a:solidFill>
                        <a:effectLst/>
                        <a:latin typeface="Arial"/>
                      </a:endParaRPr>
                    </a:p>
                  </a:txBody>
                  <a:tcPr marL="9525" marR="9525" marT="9525" marB="0" anchor="ctr"/>
                </a:tc>
                <a:tc>
                  <a:txBody>
                    <a:bodyPr/>
                    <a:lstStyle/>
                    <a:p>
                      <a:pPr algn="ctr" fontAlgn="ctr"/>
                      <a:r>
                        <a:rPr lang="en-US" sz="1400" u="none" strike="noStrike">
                          <a:effectLst/>
                        </a:rPr>
                        <a:t>Description</a:t>
                      </a:r>
                      <a:endParaRPr lang="en-US" sz="1400" b="1" i="0" u="none" strike="noStrike">
                        <a:solidFill>
                          <a:srgbClr val="4D4E53"/>
                        </a:solidFill>
                        <a:effectLst/>
                        <a:latin typeface="Arial"/>
                      </a:endParaRPr>
                    </a:p>
                  </a:txBody>
                  <a:tcPr marL="9525" marR="9525" marT="9525" marB="0" anchor="ctr"/>
                </a:tc>
              </a:tr>
              <a:tr h="381000">
                <a:tc>
                  <a:txBody>
                    <a:bodyPr/>
                    <a:lstStyle/>
                    <a:p>
                      <a:pPr lvl="0" algn="l" fontAlgn="ctr"/>
                      <a:r>
                        <a:rPr lang="en-US" sz="1400" u="none" strike="noStrike">
                          <a:effectLst/>
                        </a:rPr>
                        <a:t>Bitwise AND</a:t>
                      </a:r>
                      <a:endParaRPr lang="en-US" sz="1400" b="0" i="0" u="none" strike="noStrike">
                        <a:solidFill>
                          <a:srgbClr val="4D4E53"/>
                        </a:solidFill>
                        <a:effectLst/>
                        <a:latin typeface="Arial"/>
                      </a:endParaRPr>
                    </a:p>
                  </a:txBody>
                  <a:tcPr marL="9525" marR="9525" marT="9525" marB="0" anchor="ctr"/>
                </a:tc>
                <a:tc>
                  <a:txBody>
                    <a:bodyPr/>
                    <a:lstStyle/>
                    <a:p>
                      <a:pPr algn="ctr" fontAlgn="ctr"/>
                      <a:r>
                        <a:rPr lang="en-US" sz="1400" u="none" strike="noStrike">
                          <a:effectLst/>
                        </a:rPr>
                        <a:t>a &amp; b</a:t>
                      </a:r>
                      <a:endParaRPr lang="en-US" sz="1400" b="0" i="0" u="none" strike="noStrike">
                        <a:solidFill>
                          <a:srgbClr val="4D4E53"/>
                        </a:solidFill>
                        <a:effectLst/>
                        <a:latin typeface="Courier New"/>
                      </a:endParaRPr>
                    </a:p>
                  </a:txBody>
                  <a:tcPr marL="9525" marR="9525" marT="9525" marB="0" anchor="ctr"/>
                </a:tc>
                <a:tc>
                  <a:txBody>
                    <a:bodyPr/>
                    <a:lstStyle/>
                    <a:p>
                      <a:pPr algn="l" fontAlgn="ctr"/>
                      <a:r>
                        <a:rPr lang="en-US" sz="1400" u="none" strike="noStrike">
                          <a:effectLst/>
                        </a:rPr>
                        <a:t>Returns a one in each bit position for which the corresponding bits of both operands are ones.</a:t>
                      </a:r>
                      <a:endParaRPr lang="en-US" sz="1400" b="0" i="0" u="none" strike="noStrike">
                        <a:solidFill>
                          <a:srgbClr val="4D4E53"/>
                        </a:solidFill>
                        <a:effectLst/>
                        <a:latin typeface="Arial"/>
                      </a:endParaRPr>
                    </a:p>
                  </a:txBody>
                  <a:tcPr marL="9525" marR="9525" marT="9525" marB="0" anchor="ctr"/>
                </a:tc>
              </a:tr>
              <a:tr h="381000">
                <a:tc>
                  <a:txBody>
                    <a:bodyPr/>
                    <a:lstStyle/>
                    <a:p>
                      <a:pPr lvl="0" algn="l" fontAlgn="ctr"/>
                      <a:r>
                        <a:rPr lang="en-US" sz="1400" u="none" strike="noStrike">
                          <a:effectLst/>
                        </a:rPr>
                        <a:t>Bitwise OR</a:t>
                      </a:r>
                      <a:endParaRPr lang="en-US" sz="1400" b="0" i="0" u="none" strike="noStrike">
                        <a:solidFill>
                          <a:srgbClr val="4D4E53"/>
                        </a:solidFill>
                        <a:effectLst/>
                        <a:latin typeface="Arial"/>
                      </a:endParaRPr>
                    </a:p>
                  </a:txBody>
                  <a:tcPr marL="9525" marR="9525" marT="9525" marB="0" anchor="ctr"/>
                </a:tc>
                <a:tc>
                  <a:txBody>
                    <a:bodyPr/>
                    <a:lstStyle/>
                    <a:p>
                      <a:pPr algn="ctr" fontAlgn="ctr"/>
                      <a:r>
                        <a:rPr lang="en-US" sz="1400" u="none" strike="noStrike">
                          <a:effectLst/>
                        </a:rPr>
                        <a:t>a | b</a:t>
                      </a:r>
                      <a:endParaRPr lang="en-US" sz="1400" b="0" i="0" u="none" strike="noStrike">
                        <a:solidFill>
                          <a:srgbClr val="4D4E53"/>
                        </a:solidFill>
                        <a:effectLst/>
                        <a:latin typeface="Courier New"/>
                      </a:endParaRPr>
                    </a:p>
                  </a:txBody>
                  <a:tcPr marL="9525" marR="9525" marT="9525" marB="0" anchor="ctr"/>
                </a:tc>
                <a:tc>
                  <a:txBody>
                    <a:bodyPr/>
                    <a:lstStyle/>
                    <a:p>
                      <a:pPr algn="l" fontAlgn="ctr"/>
                      <a:r>
                        <a:rPr lang="en-US" sz="1400" u="none" strike="noStrike">
                          <a:effectLst/>
                        </a:rPr>
                        <a:t>Returns a one in each bit position for which the corresponding bits of either or both operands are ones.</a:t>
                      </a:r>
                      <a:endParaRPr lang="en-US" sz="1400" b="0" i="0" u="none" strike="noStrike">
                        <a:solidFill>
                          <a:srgbClr val="4D4E53"/>
                        </a:solidFill>
                        <a:effectLst/>
                        <a:latin typeface="Arial"/>
                      </a:endParaRPr>
                    </a:p>
                  </a:txBody>
                  <a:tcPr marL="9525" marR="9525" marT="9525" marB="0" anchor="ctr"/>
                </a:tc>
              </a:tr>
              <a:tr h="334119">
                <a:tc>
                  <a:txBody>
                    <a:bodyPr/>
                    <a:lstStyle/>
                    <a:p>
                      <a:pPr lvl="0" algn="l" fontAlgn="ctr"/>
                      <a:r>
                        <a:rPr lang="en-US" sz="1400" u="none" strike="noStrike">
                          <a:effectLst/>
                        </a:rPr>
                        <a:t>Bitwise XOR</a:t>
                      </a:r>
                      <a:endParaRPr lang="en-US" sz="1400" b="0" i="0" u="none" strike="noStrike">
                        <a:solidFill>
                          <a:srgbClr val="4D4E53"/>
                        </a:solidFill>
                        <a:effectLst/>
                        <a:latin typeface="Arial"/>
                      </a:endParaRPr>
                    </a:p>
                  </a:txBody>
                  <a:tcPr marL="9525" marR="9525" marT="9525" marB="0" anchor="ctr"/>
                </a:tc>
                <a:tc>
                  <a:txBody>
                    <a:bodyPr/>
                    <a:lstStyle/>
                    <a:p>
                      <a:pPr algn="ctr" fontAlgn="ctr"/>
                      <a:r>
                        <a:rPr lang="en-US" sz="1400" u="none" strike="noStrike">
                          <a:effectLst/>
                        </a:rPr>
                        <a:t>a ^ b</a:t>
                      </a:r>
                      <a:endParaRPr lang="en-US" sz="1400" b="0" i="0" u="none" strike="noStrike">
                        <a:solidFill>
                          <a:srgbClr val="4D4E53"/>
                        </a:solidFill>
                        <a:effectLst/>
                        <a:latin typeface="Courier New"/>
                      </a:endParaRPr>
                    </a:p>
                  </a:txBody>
                  <a:tcPr marL="9525" marR="9525" marT="9525" marB="0" anchor="ctr"/>
                </a:tc>
                <a:tc>
                  <a:txBody>
                    <a:bodyPr/>
                    <a:lstStyle/>
                    <a:p>
                      <a:pPr algn="l" fontAlgn="ctr"/>
                      <a:r>
                        <a:rPr lang="en-US" sz="1400" u="none" strike="noStrike" dirty="0">
                          <a:effectLst/>
                        </a:rPr>
                        <a:t>Returns a one in each bit position for which the corresponding bits of either but not both operands are ones.</a:t>
                      </a:r>
                      <a:endParaRPr lang="en-US" sz="1400" b="0" i="0" u="none" strike="noStrike" dirty="0">
                        <a:solidFill>
                          <a:srgbClr val="4D4E53"/>
                        </a:solidFill>
                        <a:effectLst/>
                        <a:latin typeface="Arial"/>
                      </a:endParaRPr>
                    </a:p>
                  </a:txBody>
                  <a:tcPr marL="9525" marR="9525" marT="9525" marB="0" anchor="ctr"/>
                </a:tc>
              </a:tr>
              <a:tr h="209550">
                <a:tc>
                  <a:txBody>
                    <a:bodyPr/>
                    <a:lstStyle/>
                    <a:p>
                      <a:pPr lvl="0" algn="l" fontAlgn="ctr"/>
                      <a:r>
                        <a:rPr lang="en-US" sz="1400" u="none" strike="noStrike">
                          <a:effectLst/>
                        </a:rPr>
                        <a:t>Bitwise NOT</a:t>
                      </a:r>
                      <a:endParaRPr lang="en-US" sz="1400" b="0" i="0" u="none" strike="noStrike">
                        <a:solidFill>
                          <a:srgbClr val="4D4E53"/>
                        </a:solidFill>
                        <a:effectLst/>
                        <a:latin typeface="Arial"/>
                      </a:endParaRPr>
                    </a:p>
                  </a:txBody>
                  <a:tcPr marL="9525" marR="9525" marT="9525" marB="0" anchor="ctr"/>
                </a:tc>
                <a:tc>
                  <a:txBody>
                    <a:bodyPr/>
                    <a:lstStyle/>
                    <a:p>
                      <a:pPr algn="ctr" fontAlgn="ctr"/>
                      <a:r>
                        <a:rPr lang="en-US" sz="1400" u="none" strike="noStrike">
                          <a:effectLst/>
                        </a:rPr>
                        <a:t>~ a</a:t>
                      </a:r>
                      <a:endParaRPr lang="en-US" sz="1400" b="0" i="0" u="none" strike="noStrike">
                        <a:solidFill>
                          <a:srgbClr val="4D4E53"/>
                        </a:solidFill>
                        <a:effectLst/>
                        <a:latin typeface="Courier New"/>
                      </a:endParaRPr>
                    </a:p>
                  </a:txBody>
                  <a:tcPr marL="9525" marR="9525" marT="9525" marB="0" anchor="ctr"/>
                </a:tc>
                <a:tc>
                  <a:txBody>
                    <a:bodyPr/>
                    <a:lstStyle/>
                    <a:p>
                      <a:pPr algn="l" fontAlgn="ctr"/>
                      <a:r>
                        <a:rPr lang="en-US" sz="1400" u="none" strike="noStrike">
                          <a:effectLst/>
                        </a:rPr>
                        <a:t>Inverts the bits of its operand.</a:t>
                      </a:r>
                      <a:endParaRPr lang="en-US" sz="1400" b="0" i="0" u="none" strike="noStrike">
                        <a:solidFill>
                          <a:srgbClr val="4D4E53"/>
                        </a:solidFill>
                        <a:effectLst/>
                        <a:latin typeface="Arial"/>
                      </a:endParaRPr>
                    </a:p>
                  </a:txBody>
                  <a:tcPr marL="9525" marR="9525" marT="9525" marB="0" anchor="ctr"/>
                </a:tc>
              </a:tr>
              <a:tr h="390525">
                <a:tc>
                  <a:txBody>
                    <a:bodyPr/>
                    <a:lstStyle/>
                    <a:p>
                      <a:pPr lvl="0" algn="l" fontAlgn="ctr"/>
                      <a:r>
                        <a:rPr lang="en-US" sz="1400" u="none" strike="noStrike">
                          <a:effectLst/>
                        </a:rPr>
                        <a:t>Left shift</a:t>
                      </a:r>
                      <a:endParaRPr lang="en-US" sz="1400" b="0" i="0" u="none" strike="noStrike">
                        <a:solidFill>
                          <a:srgbClr val="4D4E53"/>
                        </a:solidFill>
                        <a:effectLst/>
                        <a:latin typeface="Arial"/>
                      </a:endParaRPr>
                    </a:p>
                  </a:txBody>
                  <a:tcPr marL="9525" marR="9525" marT="9525" marB="0" anchor="ctr"/>
                </a:tc>
                <a:tc>
                  <a:txBody>
                    <a:bodyPr/>
                    <a:lstStyle/>
                    <a:p>
                      <a:pPr algn="ctr" fontAlgn="ctr"/>
                      <a:r>
                        <a:rPr lang="en-US" sz="1400" u="none" strike="noStrike">
                          <a:effectLst/>
                        </a:rPr>
                        <a:t>a &lt;&lt; b</a:t>
                      </a:r>
                      <a:endParaRPr lang="en-US" sz="1400" b="0" i="0" u="none" strike="noStrike">
                        <a:solidFill>
                          <a:srgbClr val="4D4E53"/>
                        </a:solidFill>
                        <a:effectLst/>
                        <a:latin typeface="Courier New"/>
                      </a:endParaRPr>
                    </a:p>
                  </a:txBody>
                  <a:tcPr marL="9525" marR="9525" marT="9525" marB="0" anchor="ctr"/>
                </a:tc>
                <a:tc>
                  <a:txBody>
                    <a:bodyPr/>
                    <a:lstStyle/>
                    <a:p>
                      <a:pPr algn="l" fontAlgn="ctr"/>
                      <a:r>
                        <a:rPr lang="en-US" sz="1400" u="none" strike="noStrike">
                          <a:effectLst/>
                        </a:rPr>
                        <a:t>Shifts a in binary representation b bits to the left, shifting in zeros from the right.</a:t>
                      </a:r>
                      <a:endParaRPr lang="en-US" sz="1400" b="0" i="0" u="none" strike="noStrike">
                        <a:solidFill>
                          <a:srgbClr val="4D4E53"/>
                        </a:solidFill>
                        <a:effectLst/>
                        <a:latin typeface="Arial"/>
                      </a:endParaRPr>
                    </a:p>
                  </a:txBody>
                  <a:tcPr marL="9525" marR="9525" marT="9525" marB="0" anchor="ctr"/>
                </a:tc>
              </a:tr>
              <a:tr h="390525">
                <a:tc>
                  <a:txBody>
                    <a:bodyPr/>
                    <a:lstStyle/>
                    <a:p>
                      <a:pPr lvl="0" algn="l" fontAlgn="ctr"/>
                      <a:r>
                        <a:rPr lang="en-US" sz="1400" u="none" strike="noStrike">
                          <a:effectLst/>
                        </a:rPr>
                        <a:t>Sign-propagating right shift</a:t>
                      </a:r>
                      <a:endParaRPr lang="en-US" sz="1400" b="0" i="0" u="none" strike="noStrike">
                        <a:solidFill>
                          <a:srgbClr val="4D4E53"/>
                        </a:solidFill>
                        <a:effectLst/>
                        <a:latin typeface="Arial"/>
                      </a:endParaRPr>
                    </a:p>
                  </a:txBody>
                  <a:tcPr marL="9525" marR="9525" marT="9525" marB="0" anchor="ctr"/>
                </a:tc>
                <a:tc>
                  <a:txBody>
                    <a:bodyPr/>
                    <a:lstStyle/>
                    <a:p>
                      <a:pPr algn="ctr" fontAlgn="ctr"/>
                      <a:r>
                        <a:rPr lang="en-US" sz="1400" u="none" strike="noStrike">
                          <a:effectLst/>
                        </a:rPr>
                        <a:t>a &gt;&gt; b</a:t>
                      </a:r>
                      <a:endParaRPr lang="en-US" sz="1400" b="0" i="0" u="none" strike="noStrike">
                        <a:solidFill>
                          <a:srgbClr val="4D4E53"/>
                        </a:solidFill>
                        <a:effectLst/>
                        <a:latin typeface="Courier New"/>
                      </a:endParaRPr>
                    </a:p>
                  </a:txBody>
                  <a:tcPr marL="9525" marR="9525" marT="9525" marB="0" anchor="ctr"/>
                </a:tc>
                <a:tc>
                  <a:txBody>
                    <a:bodyPr/>
                    <a:lstStyle/>
                    <a:p>
                      <a:pPr algn="l" fontAlgn="ctr"/>
                      <a:r>
                        <a:rPr lang="en-US" sz="1400" u="none" strike="noStrike" dirty="0">
                          <a:effectLst/>
                        </a:rPr>
                        <a:t>Shifts a in binary representation b bits to the right, discarding bits shifted off.</a:t>
                      </a:r>
                      <a:endParaRPr lang="en-US" sz="1400" b="0" i="0" u="none" strike="noStrike" dirty="0">
                        <a:solidFill>
                          <a:srgbClr val="4D4E53"/>
                        </a:solidFill>
                        <a:effectLst/>
                        <a:latin typeface="Arial"/>
                      </a:endParaRPr>
                    </a:p>
                  </a:txBody>
                  <a:tcPr marL="9525" marR="9525" marT="9525" marB="0" anchor="ctr"/>
                </a:tc>
              </a:tr>
              <a:tr h="381000">
                <a:tc>
                  <a:txBody>
                    <a:bodyPr/>
                    <a:lstStyle/>
                    <a:p>
                      <a:pPr lvl="0" algn="l" fontAlgn="ctr"/>
                      <a:r>
                        <a:rPr lang="en-US" sz="1400" u="none" strike="noStrike" dirty="0">
                          <a:effectLst/>
                        </a:rPr>
                        <a:t>Zero-fill right shift</a:t>
                      </a:r>
                      <a:endParaRPr lang="en-US" sz="1400" b="0" i="0" u="none" strike="noStrike" dirty="0">
                        <a:solidFill>
                          <a:srgbClr val="4D4E53"/>
                        </a:solidFill>
                        <a:effectLst/>
                        <a:latin typeface="Arial"/>
                      </a:endParaRPr>
                    </a:p>
                  </a:txBody>
                  <a:tcPr marL="9525" marR="9525" marT="9525" marB="0" anchor="ctr"/>
                </a:tc>
                <a:tc>
                  <a:txBody>
                    <a:bodyPr/>
                    <a:lstStyle/>
                    <a:p>
                      <a:pPr algn="ctr" fontAlgn="ctr"/>
                      <a:r>
                        <a:rPr lang="en-US" sz="1400" u="none" strike="noStrike" dirty="0">
                          <a:effectLst/>
                        </a:rPr>
                        <a:t>a &gt;&gt;&gt; b</a:t>
                      </a:r>
                      <a:endParaRPr lang="en-US" sz="1400" b="0" i="0" u="none" strike="noStrike" dirty="0">
                        <a:solidFill>
                          <a:srgbClr val="4D4E53"/>
                        </a:solidFill>
                        <a:effectLst/>
                        <a:latin typeface="Courier New"/>
                      </a:endParaRPr>
                    </a:p>
                  </a:txBody>
                  <a:tcPr marL="9525" marR="9525" marT="9525" marB="0" anchor="ctr"/>
                </a:tc>
                <a:tc>
                  <a:txBody>
                    <a:bodyPr/>
                    <a:lstStyle/>
                    <a:p>
                      <a:pPr algn="l" fontAlgn="ctr"/>
                      <a:r>
                        <a:rPr lang="en-US" sz="1400" u="none" strike="noStrike" dirty="0">
                          <a:effectLst/>
                        </a:rPr>
                        <a:t>Shifts a in binary representation b bits to the right, discarding bits shifted off, and shifting in </a:t>
                      </a:r>
                      <a:r>
                        <a:rPr lang="en-US" sz="1400" u="none" strike="noStrike" dirty="0" err="1">
                          <a:effectLst/>
                        </a:rPr>
                        <a:t>zeros</a:t>
                      </a:r>
                      <a:r>
                        <a:rPr lang="en-US" sz="1400" u="none" strike="noStrike" dirty="0">
                          <a:effectLst/>
                        </a:rPr>
                        <a:t> from the</a:t>
                      </a:r>
                      <a:endParaRPr lang="en-US" sz="1400" b="0" i="0" u="none" strike="noStrike" dirty="0">
                        <a:solidFill>
                          <a:srgbClr val="4D4E53"/>
                        </a:solidFill>
                        <a:effectLst/>
                        <a:latin typeface="Arial"/>
                      </a:endParaRPr>
                    </a:p>
                  </a:txBody>
                  <a:tcPr marL="9525" marR="9525" marT="9525" marB="0" anchor="ctr"/>
                </a:tc>
              </a:tr>
            </a:tbl>
          </a:graphicData>
        </a:graphic>
      </p:graphicFrame>
    </p:spTree>
    <p:extLst>
      <p:ext uri="{BB962C8B-B14F-4D97-AF65-F5344CB8AC3E}">
        <p14:creationId xmlns:p14="http://schemas.microsoft.com/office/powerpoint/2010/main" val="1819736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1987099"/>
            <a:ext cx="8064896" cy="646331"/>
          </a:xfrm>
          <a:prstGeom prst="rect">
            <a:avLst/>
          </a:prstGeom>
        </p:spPr>
        <p:txBody>
          <a:bodyPr wrap="square">
            <a:spAutoFit/>
          </a:bodyPr>
          <a:lstStyle/>
          <a:p>
            <a:endParaRPr lang="en-US" b="1" dirty="0" smtClean="0"/>
          </a:p>
          <a:p>
            <a:endParaRPr lang="en-US" dirty="0"/>
          </a:p>
        </p:txBody>
      </p:sp>
      <p:sp>
        <p:nvSpPr>
          <p:cNvPr id="5" name="Заголовок 4"/>
          <p:cNvSpPr>
            <a:spLocks noGrp="1"/>
          </p:cNvSpPr>
          <p:nvPr>
            <p:ph type="title"/>
          </p:nvPr>
        </p:nvSpPr>
        <p:spPr>
          <a:xfrm>
            <a:off x="480060" y="548680"/>
            <a:ext cx="8183880" cy="648072"/>
          </a:xfrm>
        </p:spPr>
        <p:txBody>
          <a:bodyPr>
            <a:normAutofit/>
          </a:bodyPr>
          <a:lstStyle/>
          <a:p>
            <a:r>
              <a:rPr lang="en-US" b="0" dirty="0" smtClean="0">
                <a:solidFill>
                  <a:srgbClr val="92D050"/>
                </a:solidFill>
                <a:effectLst/>
              </a:rPr>
              <a:t>Expressions and Operations</a:t>
            </a:r>
            <a:endParaRPr lang="en-US" b="0" dirty="0">
              <a:solidFill>
                <a:srgbClr val="92D050"/>
              </a:solidFill>
              <a:effectLst/>
            </a:endParaRPr>
          </a:p>
        </p:txBody>
      </p:sp>
      <p:sp>
        <p:nvSpPr>
          <p:cNvPr id="3" name="Прямоугольник 2"/>
          <p:cNvSpPr/>
          <p:nvPr/>
        </p:nvSpPr>
        <p:spPr>
          <a:xfrm>
            <a:off x="395536" y="1268760"/>
            <a:ext cx="8136904" cy="369332"/>
          </a:xfrm>
          <a:prstGeom prst="rect">
            <a:avLst/>
          </a:prstGeom>
        </p:spPr>
        <p:txBody>
          <a:bodyPr wrap="square">
            <a:spAutoFit/>
          </a:bodyPr>
          <a:lstStyle/>
          <a:p>
            <a:r>
              <a:rPr lang="en-US" dirty="0" smtClean="0"/>
              <a:t>Examples: AND operator</a:t>
            </a:r>
            <a:endParaRPr lang="ru-RU" dirty="0"/>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Прямоугольник 1"/>
          <p:cNvSpPr/>
          <p:nvPr/>
        </p:nvSpPr>
        <p:spPr>
          <a:xfrm>
            <a:off x="467544" y="1683965"/>
            <a:ext cx="8208912" cy="138499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r>
              <a:rPr lang="en-US" sz="1200" dirty="0" err="1">
                <a:solidFill>
                  <a:srgbClr val="000066"/>
                </a:solidFill>
                <a:latin typeface="Consolas" panose="020B0609020204030204" pitchFamily="49" charset="0"/>
                <a:cs typeface="Consolas" panose="020B0609020204030204" pitchFamily="49" charset="0"/>
              </a:rPr>
              <a:t>var</a:t>
            </a: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a1 </a:t>
            </a:r>
            <a:r>
              <a:rPr lang="en-US" sz="1200" dirty="0">
                <a:solidFill>
                  <a:schemeClr val="bg1"/>
                </a:solidFill>
                <a:latin typeface="Consolas" panose="020B0609020204030204" pitchFamily="49" charset="0"/>
                <a:cs typeface="Consolas" panose="020B0609020204030204" pitchFamily="49" charset="0"/>
              </a:rPr>
              <a:t>=  true &amp;&amp; true;     </a:t>
            </a:r>
            <a:r>
              <a:rPr lang="en-US" sz="1200" i="1" dirty="0">
                <a:solidFill>
                  <a:srgbClr val="006600"/>
                </a:solidFill>
                <a:latin typeface="Consolas" panose="020B0609020204030204" pitchFamily="49" charset="0"/>
                <a:ea typeface="Times New Roman"/>
                <a:cs typeface="Consolas" panose="020B0609020204030204" pitchFamily="49" charset="0"/>
              </a:rPr>
              <a:t>// t &amp;&amp; t returns true</a:t>
            </a:r>
            <a:endParaRPr lang="ru-RU" sz="1200" i="1" dirty="0">
              <a:solidFill>
                <a:srgbClr val="006600"/>
              </a:solidFill>
              <a:latin typeface="Consolas" panose="020B0609020204030204" pitchFamily="49" charset="0"/>
              <a:ea typeface="Times New Roman"/>
              <a:cs typeface="Consolas" panose="020B0609020204030204" pitchFamily="49" charset="0"/>
            </a:endParaRPr>
          </a:p>
          <a:p>
            <a:pPr lvl="1"/>
            <a:r>
              <a:rPr lang="en-US" sz="1200" dirty="0" err="1">
                <a:solidFill>
                  <a:srgbClr val="000066"/>
                </a:solidFill>
                <a:latin typeface="Consolas" panose="020B0609020204030204" pitchFamily="49" charset="0"/>
                <a:cs typeface="Consolas" panose="020B0609020204030204" pitchFamily="49" charset="0"/>
              </a:rPr>
              <a:t>var</a:t>
            </a: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a2 </a:t>
            </a:r>
            <a:r>
              <a:rPr lang="en-US" sz="1200" dirty="0">
                <a:solidFill>
                  <a:schemeClr val="bg1"/>
                </a:solidFill>
                <a:latin typeface="Consolas" panose="020B0609020204030204" pitchFamily="49" charset="0"/>
                <a:cs typeface="Consolas" panose="020B0609020204030204" pitchFamily="49" charset="0"/>
              </a:rPr>
              <a:t>=  true &amp;&amp; false;    </a:t>
            </a:r>
            <a:r>
              <a:rPr lang="en-US" sz="1200" i="1" dirty="0">
                <a:solidFill>
                  <a:srgbClr val="006600"/>
                </a:solidFill>
                <a:latin typeface="Consolas" panose="020B0609020204030204" pitchFamily="49" charset="0"/>
                <a:ea typeface="Times New Roman"/>
                <a:cs typeface="Consolas" panose="020B0609020204030204" pitchFamily="49" charset="0"/>
              </a:rPr>
              <a:t>// t &amp;&amp; f returns false</a:t>
            </a:r>
            <a:endParaRPr lang="ru-RU" sz="1200" i="1" dirty="0">
              <a:solidFill>
                <a:srgbClr val="006600"/>
              </a:solidFill>
              <a:latin typeface="Consolas" panose="020B0609020204030204" pitchFamily="49" charset="0"/>
              <a:ea typeface="Times New Roman"/>
              <a:cs typeface="Consolas" panose="020B0609020204030204" pitchFamily="49" charset="0"/>
            </a:endParaRPr>
          </a:p>
          <a:p>
            <a:pPr lvl="1"/>
            <a:r>
              <a:rPr lang="en-US" sz="1200" dirty="0" err="1">
                <a:solidFill>
                  <a:srgbClr val="000066"/>
                </a:solidFill>
                <a:latin typeface="Consolas" panose="020B0609020204030204" pitchFamily="49" charset="0"/>
                <a:cs typeface="Consolas" panose="020B0609020204030204" pitchFamily="49" charset="0"/>
              </a:rPr>
              <a:t>var</a:t>
            </a: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a3 </a:t>
            </a:r>
            <a:r>
              <a:rPr lang="en-US" sz="1200" dirty="0">
                <a:solidFill>
                  <a:schemeClr val="bg1"/>
                </a:solidFill>
                <a:latin typeface="Consolas" panose="020B0609020204030204" pitchFamily="49" charset="0"/>
                <a:cs typeface="Consolas" panose="020B0609020204030204" pitchFamily="49" charset="0"/>
              </a:rPr>
              <a:t>= false &amp;&amp; true;     </a:t>
            </a:r>
            <a:r>
              <a:rPr lang="en-US" sz="1200" i="1" dirty="0">
                <a:solidFill>
                  <a:srgbClr val="006600"/>
                </a:solidFill>
                <a:latin typeface="Consolas" panose="020B0609020204030204" pitchFamily="49" charset="0"/>
                <a:ea typeface="Times New Roman"/>
                <a:cs typeface="Consolas" panose="020B0609020204030204" pitchFamily="49" charset="0"/>
              </a:rPr>
              <a:t>// f &amp;&amp; t returns false</a:t>
            </a:r>
            <a:endParaRPr lang="ru-RU" sz="1200" i="1" dirty="0">
              <a:solidFill>
                <a:srgbClr val="006600"/>
              </a:solidFill>
              <a:latin typeface="Consolas" panose="020B0609020204030204" pitchFamily="49" charset="0"/>
              <a:ea typeface="Times New Roman"/>
              <a:cs typeface="Consolas" panose="020B0609020204030204" pitchFamily="49" charset="0"/>
            </a:endParaRPr>
          </a:p>
          <a:p>
            <a:pPr lvl="1"/>
            <a:r>
              <a:rPr lang="en-US" sz="1200" dirty="0" err="1">
                <a:solidFill>
                  <a:srgbClr val="000066"/>
                </a:solidFill>
                <a:latin typeface="Consolas" panose="020B0609020204030204" pitchFamily="49" charset="0"/>
                <a:cs typeface="Consolas" panose="020B0609020204030204" pitchFamily="49" charset="0"/>
              </a:rPr>
              <a:t>var</a:t>
            </a: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a4 </a:t>
            </a:r>
            <a:r>
              <a:rPr lang="en-US" sz="1200" dirty="0">
                <a:solidFill>
                  <a:schemeClr val="bg1"/>
                </a:solidFill>
                <a:latin typeface="Consolas" panose="020B0609020204030204" pitchFamily="49" charset="0"/>
                <a:cs typeface="Consolas" panose="020B0609020204030204" pitchFamily="49" charset="0"/>
              </a:rPr>
              <a:t>= false &amp;&amp; (</a:t>
            </a:r>
            <a:r>
              <a:rPr lang="en-US" sz="1200" dirty="0">
                <a:solidFill>
                  <a:srgbClr val="CC0000"/>
                </a:solidFill>
                <a:latin typeface="Consolas" panose="020B0609020204030204" pitchFamily="49" charset="0"/>
                <a:cs typeface="Consolas" panose="020B0609020204030204" pitchFamily="49" charset="0"/>
              </a:rPr>
              <a:t>3</a:t>
            </a:r>
            <a:r>
              <a:rPr lang="en-US" sz="1200" dirty="0">
                <a:solidFill>
                  <a:schemeClr val="bg1"/>
                </a:solidFill>
                <a:latin typeface="Consolas" panose="020B0609020204030204" pitchFamily="49" charset="0"/>
                <a:cs typeface="Consolas" panose="020B0609020204030204" pitchFamily="49" charset="0"/>
              </a:rPr>
              <a:t> == </a:t>
            </a:r>
            <a:r>
              <a:rPr lang="en-US" sz="1200" dirty="0">
                <a:solidFill>
                  <a:srgbClr val="CC0000"/>
                </a:solidFill>
                <a:latin typeface="Consolas" panose="020B0609020204030204" pitchFamily="49" charset="0"/>
                <a:cs typeface="Consolas" panose="020B0609020204030204" pitchFamily="49" charset="0"/>
              </a:rPr>
              <a:t>4</a:t>
            </a:r>
            <a:r>
              <a:rPr lang="en-US" sz="1200" dirty="0">
                <a:solidFill>
                  <a:schemeClr val="bg1"/>
                </a:solidFill>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f &amp;&amp; f returns false</a:t>
            </a:r>
            <a:endParaRPr lang="ru-RU" sz="1200" i="1" dirty="0">
              <a:solidFill>
                <a:srgbClr val="006600"/>
              </a:solidFill>
              <a:latin typeface="Consolas" panose="020B0609020204030204" pitchFamily="49" charset="0"/>
              <a:ea typeface="Times New Roman"/>
              <a:cs typeface="Consolas" panose="020B0609020204030204" pitchFamily="49" charset="0"/>
            </a:endParaRPr>
          </a:p>
          <a:p>
            <a:pPr lvl="1"/>
            <a:r>
              <a:rPr lang="en-US" sz="1200" dirty="0" err="1">
                <a:solidFill>
                  <a:srgbClr val="000066"/>
                </a:solidFill>
                <a:latin typeface="Consolas" panose="020B0609020204030204" pitchFamily="49" charset="0"/>
                <a:cs typeface="Consolas" panose="020B0609020204030204" pitchFamily="49" charset="0"/>
              </a:rPr>
              <a:t>var</a:t>
            </a: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a5 </a:t>
            </a:r>
            <a:r>
              <a:rPr lang="en-US" sz="1200" dirty="0">
                <a:solidFill>
                  <a:schemeClr val="bg1"/>
                </a:solidFill>
                <a:latin typeface="Consolas" panose="020B0609020204030204" pitchFamily="49" charset="0"/>
                <a:cs typeface="Consolas" panose="020B0609020204030204" pitchFamily="49" charset="0"/>
              </a:rPr>
              <a:t>= </a:t>
            </a:r>
            <a:r>
              <a:rPr lang="en-US" sz="1200" dirty="0">
                <a:solidFill>
                  <a:schemeClr val="bg1">
                    <a:lumMod val="50000"/>
                    <a:lumOff val="50000"/>
                  </a:schemeClr>
                </a:solidFill>
                <a:latin typeface="Consolas" panose="020B0609020204030204" pitchFamily="49" charset="0"/>
                <a:cs typeface="Consolas" panose="020B0609020204030204" pitchFamily="49" charset="0"/>
              </a:rPr>
              <a:t>"Cat" </a:t>
            </a:r>
            <a:r>
              <a:rPr lang="en-US" sz="1200" dirty="0">
                <a:solidFill>
                  <a:schemeClr val="bg1"/>
                </a:solidFill>
                <a:latin typeface="Consolas" panose="020B0609020204030204" pitchFamily="49" charset="0"/>
                <a:cs typeface="Consolas" panose="020B0609020204030204" pitchFamily="49" charset="0"/>
              </a:rPr>
              <a:t>&amp;&amp; </a:t>
            </a:r>
            <a:r>
              <a:rPr lang="en-US" sz="1200" dirty="0">
                <a:solidFill>
                  <a:schemeClr val="bg1">
                    <a:lumMod val="50000"/>
                    <a:lumOff val="50000"/>
                  </a:schemeClr>
                </a:solidFill>
                <a:latin typeface="Consolas" panose="020B0609020204030204" pitchFamily="49" charset="0"/>
                <a:cs typeface="Consolas" panose="020B0609020204030204" pitchFamily="49" charset="0"/>
              </a:rPr>
              <a:t>"Dog"</a:t>
            </a:r>
            <a:r>
              <a:rPr lang="en-US" sz="1200" dirty="0">
                <a:solidFill>
                  <a:schemeClr val="bg1"/>
                </a:solidFill>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t &amp;&amp; t returns Dog</a:t>
            </a:r>
            <a:endParaRPr lang="ru-RU" sz="1200" i="1" dirty="0">
              <a:solidFill>
                <a:srgbClr val="006600"/>
              </a:solidFill>
              <a:latin typeface="Consolas" panose="020B0609020204030204" pitchFamily="49" charset="0"/>
              <a:ea typeface="Times New Roman"/>
              <a:cs typeface="Consolas" panose="020B0609020204030204" pitchFamily="49" charset="0"/>
            </a:endParaRPr>
          </a:p>
          <a:p>
            <a:pPr lvl="1"/>
            <a:r>
              <a:rPr lang="en-US" sz="1200" dirty="0" err="1">
                <a:solidFill>
                  <a:srgbClr val="000066"/>
                </a:solidFill>
                <a:latin typeface="Consolas" panose="020B0609020204030204" pitchFamily="49" charset="0"/>
                <a:cs typeface="Consolas" panose="020B0609020204030204" pitchFamily="49" charset="0"/>
              </a:rPr>
              <a:t>var</a:t>
            </a: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a6 </a:t>
            </a:r>
            <a:r>
              <a:rPr lang="en-US" sz="1200" dirty="0">
                <a:solidFill>
                  <a:schemeClr val="bg1"/>
                </a:solidFill>
                <a:latin typeface="Consolas" panose="020B0609020204030204" pitchFamily="49" charset="0"/>
                <a:cs typeface="Consolas" panose="020B0609020204030204" pitchFamily="49" charset="0"/>
              </a:rPr>
              <a:t>= false &amp;&amp; </a:t>
            </a:r>
            <a:r>
              <a:rPr lang="en-US" sz="1200" dirty="0">
                <a:solidFill>
                  <a:schemeClr val="bg1">
                    <a:lumMod val="50000"/>
                    <a:lumOff val="50000"/>
                  </a:schemeClr>
                </a:solidFill>
                <a:latin typeface="Consolas" panose="020B0609020204030204" pitchFamily="49" charset="0"/>
                <a:cs typeface="Consolas" panose="020B0609020204030204" pitchFamily="49" charset="0"/>
              </a:rPr>
              <a:t>"Cat"</a:t>
            </a:r>
            <a:r>
              <a:rPr lang="en-US" sz="1200" dirty="0">
                <a:solidFill>
                  <a:schemeClr val="bg1"/>
                </a:solidFill>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f &amp;&amp; t returns false</a:t>
            </a:r>
            <a:endParaRPr lang="ru-RU" sz="1200" i="1" dirty="0">
              <a:solidFill>
                <a:srgbClr val="006600"/>
              </a:solidFill>
              <a:latin typeface="Consolas" panose="020B0609020204030204" pitchFamily="49" charset="0"/>
              <a:ea typeface="Times New Roman"/>
              <a:cs typeface="Consolas" panose="020B0609020204030204" pitchFamily="49" charset="0"/>
            </a:endParaRPr>
          </a:p>
          <a:p>
            <a:pPr lvl="1"/>
            <a:r>
              <a:rPr lang="en-US" sz="1200" dirty="0" err="1">
                <a:solidFill>
                  <a:srgbClr val="000066"/>
                </a:solidFill>
                <a:latin typeface="Consolas" panose="020B0609020204030204" pitchFamily="49" charset="0"/>
                <a:cs typeface="Consolas" panose="020B0609020204030204" pitchFamily="49" charset="0"/>
              </a:rPr>
              <a:t>var</a:t>
            </a: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a7 </a:t>
            </a:r>
            <a:r>
              <a:rPr lang="en-US" sz="1200" dirty="0">
                <a:solidFill>
                  <a:schemeClr val="bg1"/>
                </a:solidFill>
                <a:latin typeface="Consolas" panose="020B0609020204030204" pitchFamily="49" charset="0"/>
                <a:cs typeface="Consolas" panose="020B0609020204030204" pitchFamily="49" charset="0"/>
              </a:rPr>
              <a:t>= </a:t>
            </a:r>
            <a:r>
              <a:rPr lang="en-US" sz="1200" dirty="0">
                <a:solidFill>
                  <a:schemeClr val="bg1">
                    <a:lumMod val="50000"/>
                    <a:lumOff val="50000"/>
                  </a:schemeClr>
                </a:solidFill>
                <a:latin typeface="Consolas" panose="020B0609020204030204" pitchFamily="49" charset="0"/>
                <a:cs typeface="Consolas" panose="020B0609020204030204" pitchFamily="49" charset="0"/>
              </a:rPr>
              <a:t>"Cat"</a:t>
            </a:r>
            <a:r>
              <a:rPr lang="en-US" sz="1200" dirty="0">
                <a:solidFill>
                  <a:schemeClr val="bg1"/>
                </a:solidFill>
                <a:latin typeface="Consolas" panose="020B0609020204030204" pitchFamily="49" charset="0"/>
                <a:cs typeface="Consolas" panose="020B0609020204030204" pitchFamily="49" charset="0"/>
              </a:rPr>
              <a:t> &amp;&amp; false;    </a:t>
            </a:r>
            <a:r>
              <a:rPr lang="en-US" sz="1200" i="1" dirty="0">
                <a:solidFill>
                  <a:srgbClr val="006600"/>
                </a:solidFill>
                <a:latin typeface="Consolas" panose="020B0609020204030204" pitchFamily="49" charset="0"/>
                <a:ea typeface="Times New Roman"/>
                <a:cs typeface="Consolas" panose="020B0609020204030204" pitchFamily="49" charset="0"/>
              </a:rPr>
              <a:t>// t &amp;&amp; f returns false</a:t>
            </a:r>
            <a:endParaRPr lang="ru-RU" sz="1200" i="1" dirty="0">
              <a:solidFill>
                <a:srgbClr val="006600"/>
              </a:solidFill>
              <a:latin typeface="Consolas" panose="020B0609020204030204" pitchFamily="49" charset="0"/>
              <a:ea typeface="Times New Roman"/>
              <a:cs typeface="Consolas" panose="020B0609020204030204" pitchFamily="49" charset="0"/>
            </a:endParaRPr>
          </a:p>
        </p:txBody>
      </p:sp>
      <p:sp>
        <p:nvSpPr>
          <p:cNvPr id="9" name="Прямоугольник 8"/>
          <p:cNvSpPr/>
          <p:nvPr/>
        </p:nvSpPr>
        <p:spPr>
          <a:xfrm>
            <a:off x="467544" y="3645024"/>
            <a:ext cx="8208912" cy="138499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r>
              <a:rPr lang="en-US" sz="1200" dirty="0" err="1">
                <a:solidFill>
                  <a:srgbClr val="000066"/>
                </a:solidFill>
                <a:latin typeface="Consolas" panose="020B0609020204030204" pitchFamily="49" charset="0"/>
                <a:cs typeface="Consolas" panose="020B0609020204030204" pitchFamily="49" charset="0"/>
              </a:rPr>
              <a:t>var</a:t>
            </a: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o1 </a:t>
            </a:r>
            <a:r>
              <a:rPr lang="en-US" sz="1200" dirty="0">
                <a:solidFill>
                  <a:schemeClr val="bg1"/>
                </a:solidFill>
                <a:latin typeface="Consolas" panose="020B0609020204030204" pitchFamily="49" charset="0"/>
                <a:cs typeface="Consolas" panose="020B0609020204030204" pitchFamily="49" charset="0"/>
              </a:rPr>
              <a:t>=  true || true;     </a:t>
            </a:r>
            <a:r>
              <a:rPr lang="en-US" sz="1200" i="1" dirty="0">
                <a:solidFill>
                  <a:srgbClr val="006600"/>
                </a:solidFill>
                <a:latin typeface="Consolas" panose="020B0609020204030204" pitchFamily="49" charset="0"/>
                <a:ea typeface="Times New Roman"/>
                <a:cs typeface="Consolas" panose="020B0609020204030204" pitchFamily="49" charset="0"/>
              </a:rPr>
              <a:t>// t || t returns true</a:t>
            </a:r>
            <a:endParaRPr lang="ru-RU" sz="1200" i="1" dirty="0">
              <a:solidFill>
                <a:srgbClr val="006600"/>
              </a:solidFill>
              <a:latin typeface="Consolas" panose="020B0609020204030204" pitchFamily="49" charset="0"/>
              <a:ea typeface="Times New Roman"/>
              <a:cs typeface="Consolas" panose="020B0609020204030204" pitchFamily="49" charset="0"/>
            </a:endParaRPr>
          </a:p>
          <a:p>
            <a:pPr lvl="1"/>
            <a:r>
              <a:rPr lang="en-US" sz="1200" dirty="0" err="1">
                <a:solidFill>
                  <a:srgbClr val="000066"/>
                </a:solidFill>
                <a:latin typeface="Consolas" panose="020B0609020204030204" pitchFamily="49" charset="0"/>
                <a:cs typeface="Consolas" panose="020B0609020204030204" pitchFamily="49" charset="0"/>
              </a:rPr>
              <a:t>var</a:t>
            </a: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o2 </a:t>
            </a:r>
            <a:r>
              <a:rPr lang="en-US" sz="1200" dirty="0">
                <a:solidFill>
                  <a:schemeClr val="bg1"/>
                </a:solidFill>
                <a:latin typeface="Consolas" panose="020B0609020204030204" pitchFamily="49" charset="0"/>
                <a:cs typeface="Consolas" panose="020B0609020204030204" pitchFamily="49" charset="0"/>
              </a:rPr>
              <a:t>= false || true;     </a:t>
            </a:r>
            <a:r>
              <a:rPr lang="en-US" sz="1200" i="1" dirty="0">
                <a:solidFill>
                  <a:srgbClr val="006600"/>
                </a:solidFill>
                <a:latin typeface="Consolas" panose="020B0609020204030204" pitchFamily="49" charset="0"/>
                <a:ea typeface="Times New Roman"/>
                <a:cs typeface="Consolas" panose="020B0609020204030204" pitchFamily="49" charset="0"/>
              </a:rPr>
              <a:t>// f || t returns true</a:t>
            </a:r>
            <a:endParaRPr lang="ru-RU" sz="1200" i="1" dirty="0">
              <a:solidFill>
                <a:srgbClr val="006600"/>
              </a:solidFill>
              <a:latin typeface="Consolas" panose="020B0609020204030204" pitchFamily="49" charset="0"/>
              <a:ea typeface="Times New Roman"/>
              <a:cs typeface="Consolas" panose="020B0609020204030204" pitchFamily="49" charset="0"/>
            </a:endParaRPr>
          </a:p>
          <a:p>
            <a:pPr lvl="1"/>
            <a:r>
              <a:rPr lang="en-US" sz="1200" dirty="0" err="1">
                <a:solidFill>
                  <a:srgbClr val="000066"/>
                </a:solidFill>
                <a:latin typeface="Consolas" panose="020B0609020204030204" pitchFamily="49" charset="0"/>
                <a:cs typeface="Consolas" panose="020B0609020204030204" pitchFamily="49" charset="0"/>
              </a:rPr>
              <a:t>var</a:t>
            </a: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o3 </a:t>
            </a:r>
            <a:r>
              <a:rPr lang="en-US" sz="1200" dirty="0">
                <a:solidFill>
                  <a:schemeClr val="bg1"/>
                </a:solidFill>
                <a:latin typeface="Consolas" panose="020B0609020204030204" pitchFamily="49" charset="0"/>
                <a:cs typeface="Consolas" panose="020B0609020204030204" pitchFamily="49" charset="0"/>
              </a:rPr>
              <a:t>=  true || false;    </a:t>
            </a:r>
            <a:r>
              <a:rPr lang="en-US" sz="1200" i="1" dirty="0">
                <a:solidFill>
                  <a:srgbClr val="006600"/>
                </a:solidFill>
                <a:latin typeface="Consolas" panose="020B0609020204030204" pitchFamily="49" charset="0"/>
                <a:ea typeface="Times New Roman"/>
                <a:cs typeface="Consolas" panose="020B0609020204030204" pitchFamily="49" charset="0"/>
              </a:rPr>
              <a:t>// t || f returns true</a:t>
            </a:r>
            <a:endParaRPr lang="ru-RU" sz="1200" i="1" dirty="0">
              <a:solidFill>
                <a:srgbClr val="006600"/>
              </a:solidFill>
              <a:latin typeface="Consolas" panose="020B0609020204030204" pitchFamily="49" charset="0"/>
              <a:ea typeface="Times New Roman"/>
              <a:cs typeface="Consolas" panose="020B0609020204030204" pitchFamily="49" charset="0"/>
            </a:endParaRPr>
          </a:p>
          <a:p>
            <a:pPr lvl="1"/>
            <a:r>
              <a:rPr lang="en-US" sz="1200" dirty="0" err="1">
                <a:solidFill>
                  <a:srgbClr val="000066"/>
                </a:solidFill>
                <a:latin typeface="Consolas" panose="020B0609020204030204" pitchFamily="49" charset="0"/>
                <a:cs typeface="Consolas" panose="020B0609020204030204" pitchFamily="49" charset="0"/>
              </a:rPr>
              <a:t>var</a:t>
            </a: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o4 </a:t>
            </a:r>
            <a:r>
              <a:rPr lang="en-US" sz="1200" dirty="0">
                <a:solidFill>
                  <a:schemeClr val="bg1"/>
                </a:solidFill>
                <a:latin typeface="Consolas" panose="020B0609020204030204" pitchFamily="49" charset="0"/>
                <a:cs typeface="Consolas" panose="020B0609020204030204" pitchFamily="49" charset="0"/>
              </a:rPr>
              <a:t>= false || (</a:t>
            </a:r>
            <a:r>
              <a:rPr lang="en-US" sz="1200" dirty="0">
                <a:solidFill>
                  <a:srgbClr val="CC0000"/>
                </a:solidFill>
                <a:latin typeface="Consolas" panose="020B0609020204030204" pitchFamily="49" charset="0"/>
                <a:cs typeface="Consolas" panose="020B0609020204030204" pitchFamily="49" charset="0"/>
              </a:rPr>
              <a:t>3</a:t>
            </a:r>
            <a:r>
              <a:rPr lang="en-US" sz="1200" dirty="0">
                <a:solidFill>
                  <a:schemeClr val="bg1"/>
                </a:solidFill>
                <a:latin typeface="Consolas" panose="020B0609020204030204" pitchFamily="49" charset="0"/>
                <a:cs typeface="Consolas" panose="020B0609020204030204" pitchFamily="49" charset="0"/>
              </a:rPr>
              <a:t> == </a:t>
            </a:r>
            <a:r>
              <a:rPr lang="en-US" sz="1200" dirty="0">
                <a:solidFill>
                  <a:srgbClr val="CC0000"/>
                </a:solidFill>
                <a:latin typeface="Consolas" panose="020B0609020204030204" pitchFamily="49" charset="0"/>
                <a:cs typeface="Consolas" panose="020B0609020204030204" pitchFamily="49" charset="0"/>
              </a:rPr>
              <a:t>4</a:t>
            </a:r>
            <a:r>
              <a:rPr lang="en-US" sz="1200" dirty="0">
                <a:solidFill>
                  <a:schemeClr val="bg1"/>
                </a:solidFill>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f || f returns false</a:t>
            </a:r>
            <a:endParaRPr lang="ru-RU" sz="1200" i="1" dirty="0">
              <a:solidFill>
                <a:srgbClr val="006600"/>
              </a:solidFill>
              <a:latin typeface="Consolas" panose="020B0609020204030204" pitchFamily="49" charset="0"/>
              <a:ea typeface="Times New Roman"/>
              <a:cs typeface="Consolas" panose="020B0609020204030204" pitchFamily="49" charset="0"/>
            </a:endParaRPr>
          </a:p>
          <a:p>
            <a:pPr lvl="1"/>
            <a:r>
              <a:rPr lang="en-US" sz="1200" dirty="0" err="1">
                <a:solidFill>
                  <a:srgbClr val="000066"/>
                </a:solidFill>
                <a:latin typeface="Consolas" panose="020B0609020204030204" pitchFamily="49" charset="0"/>
                <a:cs typeface="Consolas" panose="020B0609020204030204" pitchFamily="49" charset="0"/>
              </a:rPr>
              <a:t>var</a:t>
            </a: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o5 </a:t>
            </a:r>
            <a:r>
              <a:rPr lang="en-US" sz="1200" dirty="0">
                <a:solidFill>
                  <a:schemeClr val="bg1"/>
                </a:solidFill>
                <a:latin typeface="Consolas" panose="020B0609020204030204" pitchFamily="49" charset="0"/>
                <a:cs typeface="Consolas" panose="020B0609020204030204" pitchFamily="49" charset="0"/>
              </a:rPr>
              <a:t>= </a:t>
            </a:r>
            <a:r>
              <a:rPr lang="en-US" sz="1200" dirty="0">
                <a:solidFill>
                  <a:schemeClr val="bg1">
                    <a:lumMod val="50000"/>
                    <a:lumOff val="50000"/>
                  </a:schemeClr>
                </a:solidFill>
                <a:latin typeface="Consolas" panose="020B0609020204030204" pitchFamily="49" charset="0"/>
                <a:cs typeface="Consolas" panose="020B0609020204030204" pitchFamily="49" charset="0"/>
              </a:rPr>
              <a:t>"Cat" </a:t>
            </a:r>
            <a:r>
              <a:rPr lang="en-US" sz="1200" dirty="0">
                <a:solidFill>
                  <a:schemeClr val="bg1"/>
                </a:solidFill>
                <a:latin typeface="Consolas" panose="020B0609020204030204" pitchFamily="49" charset="0"/>
                <a:cs typeface="Consolas" panose="020B0609020204030204" pitchFamily="49" charset="0"/>
              </a:rPr>
              <a:t>|| </a:t>
            </a:r>
            <a:r>
              <a:rPr lang="en-US" sz="1200" dirty="0">
                <a:solidFill>
                  <a:schemeClr val="bg1">
                    <a:lumMod val="50000"/>
                    <a:lumOff val="50000"/>
                  </a:schemeClr>
                </a:solidFill>
                <a:latin typeface="Consolas" panose="020B0609020204030204" pitchFamily="49" charset="0"/>
                <a:cs typeface="Consolas" panose="020B0609020204030204" pitchFamily="49" charset="0"/>
              </a:rPr>
              <a:t>"</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Dog"</a:t>
            </a:r>
            <a:r>
              <a:rPr lang="en-US" sz="1200" dirty="0" smtClean="0">
                <a:solidFill>
                  <a:schemeClr val="bg1"/>
                </a:solidFill>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t || t returns Cat</a:t>
            </a:r>
            <a:endParaRPr lang="ru-RU" sz="1200" i="1" dirty="0">
              <a:solidFill>
                <a:srgbClr val="006600"/>
              </a:solidFill>
              <a:latin typeface="Consolas" panose="020B0609020204030204" pitchFamily="49" charset="0"/>
              <a:ea typeface="Times New Roman"/>
              <a:cs typeface="Consolas" panose="020B0609020204030204" pitchFamily="49" charset="0"/>
            </a:endParaRPr>
          </a:p>
          <a:p>
            <a:pPr lvl="1"/>
            <a:r>
              <a:rPr lang="en-US" sz="1200" dirty="0" err="1">
                <a:solidFill>
                  <a:srgbClr val="000066"/>
                </a:solidFill>
                <a:latin typeface="Consolas" panose="020B0609020204030204" pitchFamily="49" charset="0"/>
                <a:cs typeface="Consolas" panose="020B0609020204030204" pitchFamily="49" charset="0"/>
              </a:rPr>
              <a:t>var</a:t>
            </a: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o6 </a:t>
            </a:r>
            <a:r>
              <a:rPr lang="en-US" sz="1200" dirty="0">
                <a:solidFill>
                  <a:schemeClr val="bg1"/>
                </a:solidFill>
                <a:latin typeface="Consolas" panose="020B0609020204030204" pitchFamily="49" charset="0"/>
                <a:cs typeface="Consolas" panose="020B0609020204030204" pitchFamily="49" charset="0"/>
              </a:rPr>
              <a:t>= false || </a:t>
            </a:r>
            <a:r>
              <a:rPr lang="en-US" sz="1200" dirty="0">
                <a:solidFill>
                  <a:schemeClr val="bg1">
                    <a:lumMod val="50000"/>
                    <a:lumOff val="50000"/>
                  </a:schemeClr>
                </a:solidFill>
                <a:latin typeface="Consolas" panose="020B0609020204030204" pitchFamily="49" charset="0"/>
                <a:cs typeface="Consolas" panose="020B0609020204030204" pitchFamily="49" charset="0"/>
              </a:rPr>
              <a:t>"Cat"</a:t>
            </a:r>
            <a:r>
              <a:rPr lang="en-US" sz="1200" dirty="0" smtClean="0">
                <a:solidFill>
                  <a:schemeClr val="bg1"/>
                </a:solidFill>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f || t returns Cat</a:t>
            </a:r>
            <a:endParaRPr lang="ru-RU" sz="1200" i="1" dirty="0">
              <a:solidFill>
                <a:srgbClr val="006600"/>
              </a:solidFill>
              <a:latin typeface="Consolas" panose="020B0609020204030204" pitchFamily="49" charset="0"/>
              <a:ea typeface="Times New Roman"/>
              <a:cs typeface="Consolas" panose="020B0609020204030204" pitchFamily="49" charset="0"/>
            </a:endParaRPr>
          </a:p>
          <a:p>
            <a:pPr lvl="1"/>
            <a:r>
              <a:rPr lang="en-US" sz="1200" dirty="0" err="1">
                <a:solidFill>
                  <a:srgbClr val="000066"/>
                </a:solidFill>
                <a:latin typeface="Consolas" panose="020B0609020204030204" pitchFamily="49" charset="0"/>
                <a:cs typeface="Consolas" panose="020B0609020204030204" pitchFamily="49" charset="0"/>
              </a:rPr>
              <a:t>var</a:t>
            </a: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o7 </a:t>
            </a:r>
            <a:r>
              <a:rPr lang="en-US" sz="1200" dirty="0">
                <a:solidFill>
                  <a:schemeClr val="bg1"/>
                </a:solidFill>
                <a:latin typeface="Consolas" panose="020B0609020204030204" pitchFamily="49" charset="0"/>
                <a:cs typeface="Consolas" panose="020B0609020204030204" pitchFamily="49" charset="0"/>
              </a:rPr>
              <a:t>= </a:t>
            </a:r>
            <a:r>
              <a:rPr lang="en-US" sz="1200" dirty="0">
                <a:solidFill>
                  <a:schemeClr val="bg1">
                    <a:lumMod val="50000"/>
                    <a:lumOff val="50000"/>
                  </a:schemeClr>
                </a:solidFill>
                <a:latin typeface="Consolas" panose="020B0609020204030204" pitchFamily="49" charset="0"/>
                <a:cs typeface="Consolas" panose="020B0609020204030204" pitchFamily="49" charset="0"/>
              </a:rPr>
              <a:t>"Cat"</a:t>
            </a:r>
            <a:r>
              <a:rPr lang="en-US" sz="1200" dirty="0" smtClean="0">
                <a:solidFill>
                  <a:schemeClr val="bg1"/>
                </a:solidFill>
                <a:latin typeface="Consolas" panose="020B0609020204030204" pitchFamily="49" charset="0"/>
                <a:cs typeface="Consolas" panose="020B0609020204030204" pitchFamily="49" charset="0"/>
              </a:rPr>
              <a:t> </a:t>
            </a:r>
            <a:r>
              <a:rPr lang="en-US" sz="1200" dirty="0">
                <a:solidFill>
                  <a:schemeClr val="bg1"/>
                </a:solidFill>
                <a:latin typeface="Consolas" panose="020B0609020204030204" pitchFamily="49" charset="0"/>
                <a:cs typeface="Consolas" panose="020B0609020204030204" pitchFamily="49" charset="0"/>
              </a:rPr>
              <a:t>|| false;    </a:t>
            </a:r>
            <a:r>
              <a:rPr lang="en-US" sz="1200" i="1" dirty="0">
                <a:solidFill>
                  <a:srgbClr val="006600"/>
                </a:solidFill>
                <a:latin typeface="Consolas" panose="020B0609020204030204" pitchFamily="49" charset="0"/>
                <a:ea typeface="Times New Roman"/>
                <a:cs typeface="Consolas" panose="020B0609020204030204" pitchFamily="49" charset="0"/>
              </a:rPr>
              <a:t>// t || f returns Cat</a:t>
            </a:r>
            <a:endParaRPr lang="ru-RU" sz="1200" i="1" dirty="0">
              <a:solidFill>
                <a:srgbClr val="006600"/>
              </a:solidFill>
              <a:latin typeface="Consolas" panose="020B0609020204030204" pitchFamily="49" charset="0"/>
              <a:ea typeface="Times New Roman"/>
              <a:cs typeface="Consolas" panose="020B0609020204030204" pitchFamily="49" charset="0"/>
            </a:endParaRPr>
          </a:p>
        </p:txBody>
      </p:sp>
      <p:sp>
        <p:nvSpPr>
          <p:cNvPr id="10" name="Прямоугольник 9"/>
          <p:cNvSpPr/>
          <p:nvPr/>
        </p:nvSpPr>
        <p:spPr>
          <a:xfrm>
            <a:off x="467544" y="3275692"/>
            <a:ext cx="8136904" cy="369332"/>
          </a:xfrm>
          <a:prstGeom prst="rect">
            <a:avLst/>
          </a:prstGeom>
        </p:spPr>
        <p:txBody>
          <a:bodyPr wrap="square">
            <a:spAutoFit/>
          </a:bodyPr>
          <a:lstStyle/>
          <a:p>
            <a:r>
              <a:rPr lang="en-US" dirty="0"/>
              <a:t>Examples: OR </a:t>
            </a:r>
            <a:r>
              <a:rPr lang="en-US" dirty="0" smtClean="0"/>
              <a:t>operator</a:t>
            </a:r>
            <a:endParaRPr lang="ru-RU" dirty="0"/>
          </a:p>
        </p:txBody>
      </p:sp>
      <p:sp>
        <p:nvSpPr>
          <p:cNvPr id="11" name="Прямоугольник 10"/>
          <p:cNvSpPr/>
          <p:nvPr/>
        </p:nvSpPr>
        <p:spPr>
          <a:xfrm>
            <a:off x="467544" y="5589240"/>
            <a:ext cx="8208912"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r>
              <a:rPr lang="en-US" sz="1200" dirty="0" err="1">
                <a:solidFill>
                  <a:srgbClr val="000066"/>
                </a:solidFill>
                <a:latin typeface="Consolas" panose="020B0609020204030204" pitchFamily="49" charset="0"/>
                <a:cs typeface="Consolas" panose="020B0609020204030204" pitchFamily="49" charset="0"/>
              </a:rPr>
              <a:t>var</a:t>
            </a: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n1 </a:t>
            </a:r>
            <a:r>
              <a:rPr lang="en-US" sz="1200" dirty="0">
                <a:solidFill>
                  <a:schemeClr val="bg1"/>
                </a:solidFill>
                <a:latin typeface="Consolas" panose="020B0609020204030204" pitchFamily="49" charset="0"/>
                <a:cs typeface="Consolas" panose="020B0609020204030204" pitchFamily="49" charset="0"/>
              </a:rPr>
              <a:t>= !true;  </a:t>
            </a:r>
            <a:r>
              <a:rPr lang="en-US" sz="1200" i="1" dirty="0">
                <a:solidFill>
                  <a:srgbClr val="006600"/>
                </a:solidFill>
                <a:latin typeface="Consolas" panose="020B0609020204030204" pitchFamily="49" charset="0"/>
                <a:ea typeface="Times New Roman"/>
                <a:cs typeface="Consolas" panose="020B0609020204030204" pitchFamily="49" charset="0"/>
              </a:rPr>
              <a:t>// !t returns false</a:t>
            </a:r>
            <a:endParaRPr lang="ru-RU" sz="1200" i="1" dirty="0">
              <a:solidFill>
                <a:srgbClr val="006600"/>
              </a:solidFill>
              <a:latin typeface="Consolas" panose="020B0609020204030204" pitchFamily="49" charset="0"/>
              <a:ea typeface="Times New Roman"/>
              <a:cs typeface="Consolas" panose="020B0609020204030204" pitchFamily="49" charset="0"/>
            </a:endParaRPr>
          </a:p>
          <a:p>
            <a:pPr lvl="1"/>
            <a:r>
              <a:rPr lang="en-US" sz="1200" dirty="0" err="1">
                <a:solidFill>
                  <a:srgbClr val="000066"/>
                </a:solidFill>
                <a:latin typeface="Consolas" panose="020B0609020204030204" pitchFamily="49" charset="0"/>
                <a:cs typeface="Consolas" panose="020B0609020204030204" pitchFamily="49" charset="0"/>
              </a:rPr>
              <a:t>var</a:t>
            </a: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n2 </a:t>
            </a:r>
            <a:r>
              <a:rPr lang="en-US" sz="1200" dirty="0">
                <a:solidFill>
                  <a:schemeClr val="bg1"/>
                </a:solidFill>
                <a:latin typeface="Consolas" panose="020B0609020204030204" pitchFamily="49" charset="0"/>
                <a:cs typeface="Consolas" panose="020B0609020204030204" pitchFamily="49" charset="0"/>
              </a:rPr>
              <a:t>= !false; </a:t>
            </a:r>
            <a:r>
              <a:rPr lang="en-US" sz="1200" i="1" dirty="0">
                <a:solidFill>
                  <a:srgbClr val="006600"/>
                </a:solidFill>
                <a:latin typeface="Consolas" panose="020B0609020204030204" pitchFamily="49" charset="0"/>
                <a:ea typeface="Times New Roman"/>
                <a:cs typeface="Consolas" panose="020B0609020204030204" pitchFamily="49" charset="0"/>
              </a:rPr>
              <a:t>// !f returns true</a:t>
            </a:r>
            <a:endParaRPr lang="ru-RU" sz="1200" i="1" dirty="0">
              <a:solidFill>
                <a:srgbClr val="006600"/>
              </a:solidFill>
              <a:latin typeface="Consolas" panose="020B0609020204030204" pitchFamily="49" charset="0"/>
              <a:ea typeface="Times New Roman"/>
              <a:cs typeface="Consolas" panose="020B0609020204030204" pitchFamily="49" charset="0"/>
            </a:endParaRPr>
          </a:p>
          <a:p>
            <a:pPr lvl="1"/>
            <a:r>
              <a:rPr lang="en-US" sz="1200" dirty="0" err="1">
                <a:solidFill>
                  <a:srgbClr val="000066"/>
                </a:solidFill>
                <a:latin typeface="Consolas" panose="020B0609020204030204" pitchFamily="49" charset="0"/>
                <a:cs typeface="Consolas" panose="020B0609020204030204" pitchFamily="49" charset="0"/>
              </a:rPr>
              <a:t>var</a:t>
            </a: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n3 </a:t>
            </a:r>
            <a:r>
              <a:rPr lang="en-US" sz="1200" dirty="0">
                <a:solidFill>
                  <a:schemeClr val="bg1"/>
                </a:solidFill>
                <a:latin typeface="Consolas" panose="020B0609020204030204" pitchFamily="49" charset="0"/>
                <a:cs typeface="Consolas" panose="020B0609020204030204" pitchFamily="49" charset="0"/>
              </a:rPr>
              <a:t>= !"Cat"; </a:t>
            </a:r>
            <a:r>
              <a:rPr lang="en-US" sz="1200" i="1" dirty="0">
                <a:solidFill>
                  <a:srgbClr val="006600"/>
                </a:solidFill>
                <a:latin typeface="Consolas" panose="020B0609020204030204" pitchFamily="49" charset="0"/>
                <a:ea typeface="Times New Roman"/>
                <a:cs typeface="Consolas" panose="020B0609020204030204" pitchFamily="49" charset="0"/>
              </a:rPr>
              <a:t>// !t returns false</a:t>
            </a:r>
            <a:endParaRPr lang="ru-RU" sz="1200" i="1" dirty="0">
              <a:solidFill>
                <a:srgbClr val="006600"/>
              </a:solidFill>
              <a:latin typeface="Consolas" panose="020B0609020204030204" pitchFamily="49" charset="0"/>
              <a:ea typeface="Times New Roman"/>
              <a:cs typeface="Consolas" panose="020B0609020204030204" pitchFamily="49" charset="0"/>
            </a:endParaRPr>
          </a:p>
        </p:txBody>
      </p:sp>
      <p:sp>
        <p:nvSpPr>
          <p:cNvPr id="12" name="Прямоугольник 11"/>
          <p:cNvSpPr/>
          <p:nvPr/>
        </p:nvSpPr>
        <p:spPr>
          <a:xfrm>
            <a:off x="467544" y="5219908"/>
            <a:ext cx="8136904" cy="369332"/>
          </a:xfrm>
          <a:prstGeom prst="rect">
            <a:avLst/>
          </a:prstGeom>
        </p:spPr>
        <p:txBody>
          <a:bodyPr wrap="square">
            <a:spAutoFit/>
          </a:bodyPr>
          <a:lstStyle/>
          <a:p>
            <a:r>
              <a:rPr lang="en-US" dirty="0"/>
              <a:t>Examples: Logical </a:t>
            </a:r>
            <a:r>
              <a:rPr lang="en-US" dirty="0" smtClean="0"/>
              <a:t>NOT </a:t>
            </a:r>
            <a:r>
              <a:rPr lang="en-US" dirty="0"/>
              <a:t>operator</a:t>
            </a:r>
            <a:endParaRPr lang="ru-RU" dirty="0"/>
          </a:p>
        </p:txBody>
      </p:sp>
    </p:spTree>
    <p:extLst>
      <p:ext uri="{BB962C8B-B14F-4D97-AF65-F5344CB8AC3E}">
        <p14:creationId xmlns:p14="http://schemas.microsoft.com/office/powerpoint/2010/main" val="1668250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b="0" dirty="0" smtClean="0">
                <a:solidFill>
                  <a:srgbClr val="92D050"/>
                </a:solidFill>
                <a:effectLst/>
              </a:rPr>
              <a:t>Expressions and Operations</a:t>
            </a:r>
            <a:endParaRPr lang="en-US" b="0" dirty="0">
              <a:solidFill>
                <a:srgbClr val="92D050"/>
              </a:solidFill>
              <a:effectLst/>
            </a:endParaRPr>
          </a:p>
        </p:txBody>
      </p:sp>
      <p:sp>
        <p:nvSpPr>
          <p:cNvPr id="3" name="Прямоугольник 2"/>
          <p:cNvSpPr/>
          <p:nvPr/>
        </p:nvSpPr>
        <p:spPr>
          <a:xfrm>
            <a:off x="395536" y="1268760"/>
            <a:ext cx="8136904" cy="2862322"/>
          </a:xfrm>
          <a:prstGeom prst="rect">
            <a:avLst/>
          </a:prstGeom>
        </p:spPr>
        <p:txBody>
          <a:bodyPr wrap="square">
            <a:spAutoFit/>
          </a:bodyPr>
          <a:lstStyle/>
          <a:p>
            <a:r>
              <a:rPr lang="en-US" dirty="0">
                <a:solidFill>
                  <a:srgbClr val="92D050"/>
                </a:solidFill>
              </a:rPr>
              <a:t>String </a:t>
            </a:r>
            <a:r>
              <a:rPr lang="en-US" dirty="0" smtClean="0">
                <a:solidFill>
                  <a:srgbClr val="92D050"/>
                </a:solidFill>
              </a:rPr>
              <a:t>operators</a:t>
            </a:r>
          </a:p>
          <a:p>
            <a:endParaRPr lang="en-US" dirty="0">
              <a:solidFill>
                <a:srgbClr val="92D050"/>
              </a:solidFill>
            </a:endParaRPr>
          </a:p>
          <a:p>
            <a:r>
              <a:rPr lang="en-US" dirty="0"/>
              <a:t>In addition to the comparison operators, which can be used on string values, the concatenation operator (+) concatenates two string values together, returning another string that is the union of the two operand strings. For example, "my " + "string" returns the string "my string</a:t>
            </a:r>
            <a:r>
              <a:rPr lang="en-US" dirty="0" smtClean="0"/>
              <a:t>".</a:t>
            </a:r>
          </a:p>
          <a:p>
            <a:endParaRPr lang="en-US" dirty="0">
              <a:solidFill>
                <a:srgbClr val="92D050"/>
              </a:solidFill>
            </a:endParaRPr>
          </a:p>
          <a:p>
            <a:r>
              <a:rPr lang="en-US" dirty="0"/>
              <a:t>The shorthand assignment operator += can also be used to concatenate strings. For example, if the variable </a:t>
            </a:r>
            <a:r>
              <a:rPr lang="en-US" dirty="0" err="1"/>
              <a:t>mystring</a:t>
            </a:r>
            <a:r>
              <a:rPr lang="en-US" dirty="0"/>
              <a:t> has the value "alpha", then the expression </a:t>
            </a:r>
            <a:r>
              <a:rPr lang="en-US" dirty="0" err="1"/>
              <a:t>mystring</a:t>
            </a:r>
            <a:r>
              <a:rPr lang="en-US" dirty="0"/>
              <a:t> += "bet" evaluates to "alphabet" and assigns this value to </a:t>
            </a:r>
            <a:r>
              <a:rPr lang="en-US" dirty="0" err="1"/>
              <a:t>mystring</a:t>
            </a:r>
            <a:r>
              <a:rPr lang="en-US" dirty="0"/>
              <a:t>.</a:t>
            </a:r>
            <a:endParaRPr lang="en-US" dirty="0">
              <a:solidFill>
                <a:srgbClr val="92D050"/>
              </a:solidFill>
            </a:endParaRP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Прямоугольник 12"/>
          <p:cNvSpPr/>
          <p:nvPr/>
        </p:nvSpPr>
        <p:spPr>
          <a:xfrm>
            <a:off x="409516" y="4293096"/>
            <a:ext cx="8208912" cy="83099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endParaRPr lang="en-US" sz="1200" dirty="0" smtClean="0">
              <a:solidFill>
                <a:srgbClr val="000066"/>
              </a:solidFill>
              <a:latin typeface="Consolas" panose="020B0609020204030204" pitchFamily="49" charset="0"/>
              <a:cs typeface="Consolas" panose="020B0609020204030204" pitchFamily="49" charset="0"/>
            </a:endParaRPr>
          </a:p>
          <a:p>
            <a:pPr lvl="1"/>
            <a:r>
              <a:rPr lang="en-US" sz="1200" dirty="0" err="1" smtClean="0">
                <a:solidFill>
                  <a:srgbClr val="000066"/>
                </a:solidFill>
                <a:latin typeface="Consolas" panose="020B0609020204030204" pitchFamily="49" charset="0"/>
                <a:cs typeface="Consolas" panose="020B0609020204030204" pitchFamily="49" charset="0"/>
              </a:rPr>
              <a:t>var</a:t>
            </a:r>
            <a:r>
              <a:rPr lang="en-US" sz="1200" dirty="0" smtClean="0">
                <a:solidFill>
                  <a:srgbClr val="000066"/>
                </a:solidFill>
                <a:latin typeface="Consolas" panose="020B0609020204030204" pitchFamily="49" charset="0"/>
                <a:cs typeface="Consolas" panose="020B0609020204030204" pitchFamily="49" charset="0"/>
              </a:rPr>
              <a:t> </a:t>
            </a:r>
            <a:r>
              <a:rPr lang="en-US" sz="1200" dirty="0" err="1" smtClean="0">
                <a:solidFill>
                  <a:schemeClr val="bg1"/>
                </a:solidFill>
                <a:latin typeface="Consolas" panose="020B0609020204030204" pitchFamily="49" charset="0"/>
                <a:cs typeface="Consolas" panose="020B0609020204030204" pitchFamily="49" charset="0"/>
              </a:rPr>
              <a:t>myString</a:t>
            </a:r>
            <a:r>
              <a:rPr lang="en-US" sz="1200" dirty="0" smtClean="0">
                <a:solidFill>
                  <a:schemeClr val="bg1"/>
                </a:solidFill>
                <a:latin typeface="Consolas" panose="020B0609020204030204" pitchFamily="49" charset="0"/>
                <a:cs typeface="Consolas" panose="020B0609020204030204" pitchFamily="49" charset="0"/>
              </a:rPr>
              <a:t>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"alpha"</a:t>
            </a:r>
            <a:r>
              <a:rPr lang="en-US" sz="1200" dirty="0" smtClean="0">
                <a:solidFill>
                  <a:schemeClr val="bg1"/>
                </a:solidFill>
                <a:latin typeface="Consolas" panose="020B0609020204030204" pitchFamily="49" charset="0"/>
                <a:cs typeface="Consolas" panose="020B0609020204030204" pitchFamily="49" charset="0"/>
              </a:rPr>
              <a:t>;</a:t>
            </a:r>
          </a:p>
          <a:p>
            <a:pPr lvl="1"/>
            <a:r>
              <a:rPr lang="en-US" sz="1200" dirty="0" err="1" smtClean="0">
                <a:solidFill>
                  <a:srgbClr val="000066"/>
                </a:solidFill>
                <a:latin typeface="Consolas" panose="020B0609020204030204" pitchFamily="49" charset="0"/>
                <a:cs typeface="Consolas" panose="020B0609020204030204" pitchFamily="49" charset="0"/>
              </a:rPr>
              <a:t>var</a:t>
            </a:r>
            <a:r>
              <a:rPr lang="en-US" sz="1200" dirty="0" smtClean="0">
                <a:solidFill>
                  <a:srgbClr val="000066"/>
                </a:solidFill>
                <a:latin typeface="Consolas" panose="020B0609020204030204" pitchFamily="49" charset="0"/>
                <a:cs typeface="Consolas" panose="020B0609020204030204" pitchFamily="49" charset="0"/>
              </a:rPr>
              <a:t> </a:t>
            </a:r>
            <a:r>
              <a:rPr lang="en-US" sz="1200" dirty="0">
                <a:solidFill>
                  <a:schemeClr val="bg1"/>
                </a:solidFill>
                <a:latin typeface="Consolas" panose="020B0609020204030204" pitchFamily="49" charset="0"/>
                <a:cs typeface="Consolas" panose="020B0609020204030204" pitchFamily="49" charset="0"/>
              </a:rPr>
              <a:t>result</a:t>
            </a:r>
            <a:r>
              <a:rPr lang="en-US" sz="1200" dirty="0" smtClean="0">
                <a:solidFill>
                  <a:schemeClr val="bg1"/>
                </a:solidFill>
                <a:latin typeface="Consolas" panose="020B0609020204030204" pitchFamily="49" charset="0"/>
                <a:cs typeface="Consolas" panose="020B0609020204030204" pitchFamily="49" charset="0"/>
              </a:rPr>
              <a:t>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"bet"</a:t>
            </a:r>
            <a:r>
              <a:rPr lang="en-US" sz="1200" dirty="0" smtClean="0">
                <a:solidFill>
                  <a:schemeClr val="bg1"/>
                </a:solidFill>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a:t>
            </a:r>
            <a:r>
              <a:rPr lang="en-US" sz="1200" i="1" dirty="0" smtClean="0">
                <a:solidFill>
                  <a:srgbClr val="006600"/>
                </a:solidFill>
                <a:latin typeface="Consolas" panose="020B0609020204030204" pitchFamily="49" charset="0"/>
                <a:ea typeface="Times New Roman"/>
                <a:cs typeface="Consolas" panose="020B0609020204030204" pitchFamily="49" charset="0"/>
              </a:rPr>
              <a:t>returns “alphabet”</a:t>
            </a:r>
          </a:p>
          <a:p>
            <a:pPr lvl="1"/>
            <a:endParaRPr lang="ru-RU" sz="1200" i="1" dirty="0">
              <a:solidFill>
                <a:srgbClr val="006600"/>
              </a:solidFill>
              <a:latin typeface="Consolas" panose="020B0609020204030204" pitchFamily="49" charset="0"/>
              <a:ea typeface="Times New Roman"/>
              <a:cs typeface="Consolas" panose="020B0609020204030204" pitchFamily="49" charset="0"/>
            </a:endParaRPr>
          </a:p>
        </p:txBody>
      </p:sp>
    </p:spTree>
    <p:extLst>
      <p:ext uri="{BB962C8B-B14F-4D97-AF65-F5344CB8AC3E}">
        <p14:creationId xmlns:p14="http://schemas.microsoft.com/office/powerpoint/2010/main" val="231175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a:solidFill>
                  <a:srgbClr val="92D050"/>
                </a:solidFill>
              </a:rPr>
              <a:t>Conditional Statements</a:t>
            </a:r>
          </a:p>
        </p:txBody>
      </p:sp>
      <p:sp>
        <p:nvSpPr>
          <p:cNvPr id="3" name="Прямоугольник 2"/>
          <p:cNvSpPr/>
          <p:nvPr/>
        </p:nvSpPr>
        <p:spPr>
          <a:xfrm>
            <a:off x="395536" y="2996952"/>
            <a:ext cx="8136904" cy="369332"/>
          </a:xfrm>
          <a:prstGeom prst="rect">
            <a:avLst/>
          </a:prstGeom>
        </p:spPr>
        <p:txBody>
          <a:bodyPr wrap="square">
            <a:spAutoFit/>
          </a:bodyPr>
          <a:lstStyle/>
          <a:p>
            <a:r>
              <a:rPr lang="en-US" dirty="0" smtClean="0">
                <a:solidFill>
                  <a:srgbClr val="00B0F0"/>
                </a:solidFill>
              </a:rPr>
              <a:t>If / If</a:t>
            </a:r>
            <a:r>
              <a:rPr lang="en-US" dirty="0">
                <a:solidFill>
                  <a:srgbClr val="00B0F0"/>
                </a:solidFill>
              </a:rPr>
              <a:t>...</a:t>
            </a:r>
            <a:r>
              <a:rPr lang="en-US" dirty="0" smtClean="0">
                <a:solidFill>
                  <a:srgbClr val="00B0F0"/>
                </a:solidFill>
              </a:rPr>
              <a:t>Else / </a:t>
            </a:r>
            <a:r>
              <a:rPr lang="en-US" dirty="0">
                <a:solidFill>
                  <a:srgbClr val="00B0F0"/>
                </a:solidFill>
              </a:rPr>
              <a:t>If...Else If...Else </a:t>
            </a:r>
            <a:r>
              <a:rPr lang="en-US" dirty="0" smtClean="0"/>
              <a:t>Statements</a:t>
            </a:r>
            <a:endParaRPr lang="en-US" dirty="0"/>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Прямоугольник 5"/>
          <p:cNvSpPr/>
          <p:nvPr/>
        </p:nvSpPr>
        <p:spPr>
          <a:xfrm>
            <a:off x="395536" y="3356992"/>
            <a:ext cx="8208912" cy="101566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66"/>
                </a:solidFill>
                <a:latin typeface="Consolas" panose="020B0609020204030204" pitchFamily="49" charset="0"/>
                <a:cs typeface="Consolas" panose="020B0609020204030204" pitchFamily="49" charset="0"/>
              </a:rPr>
              <a:t>if </a:t>
            </a:r>
            <a:r>
              <a:rPr lang="en-US" sz="1200" dirty="0" smtClean="0">
                <a:solidFill>
                  <a:srgbClr val="999999"/>
                </a:solidFill>
                <a:latin typeface="Consolas" panose="020B0609020204030204" pitchFamily="49" charset="0"/>
                <a:ea typeface="Times New Roman"/>
                <a:cs typeface="Consolas" panose="020B0609020204030204" pitchFamily="49" charset="0"/>
              </a:rPr>
              <a:t>(</a:t>
            </a:r>
            <a:r>
              <a:rPr lang="en-US" sz="1200" dirty="0">
                <a:solidFill>
                  <a:srgbClr val="4D4E53"/>
                </a:solidFill>
                <a:latin typeface="Consolas" panose="020B0609020204030204" pitchFamily="49" charset="0"/>
                <a:ea typeface="Times New Roman"/>
                <a:cs typeface="Consolas" panose="020B0609020204030204" pitchFamily="49" charset="0"/>
              </a:rPr>
              <a:t>age &gt;</a:t>
            </a:r>
            <a:r>
              <a:rPr lang="en-US" sz="1200" dirty="0">
                <a:solidFill>
                  <a:srgbClr val="A67F59"/>
                </a:solidFill>
                <a:latin typeface="Consolas" panose="020B0609020204030204" pitchFamily="49" charset="0"/>
                <a:ea typeface="Times New Roman"/>
                <a:cs typeface="Consolas" panose="020B0609020204030204" pitchFamily="49" charset="0"/>
              </a:rPr>
              <a:t>=</a:t>
            </a:r>
            <a:r>
              <a:rPr lang="en-US" sz="1200" dirty="0">
                <a:solidFill>
                  <a:srgbClr val="4D4E53"/>
                </a:solidFill>
                <a:latin typeface="Consolas" panose="020B0609020204030204" pitchFamily="49" charset="0"/>
                <a:ea typeface="Times New Roman"/>
                <a:cs typeface="Consolas" panose="020B0609020204030204" pitchFamily="49" charset="0"/>
              </a:rPr>
              <a:t> </a:t>
            </a:r>
            <a:r>
              <a:rPr lang="en-US" sz="1200" dirty="0">
                <a:solidFill>
                  <a:srgbClr val="FF0000"/>
                </a:solidFill>
                <a:latin typeface="Consolas" panose="020B0609020204030204" pitchFamily="49" charset="0"/>
                <a:ea typeface="Times New Roman"/>
                <a:cs typeface="Consolas" panose="020B0609020204030204" pitchFamily="49" charset="0"/>
              </a:rPr>
              <a:t>18</a:t>
            </a:r>
            <a:r>
              <a:rPr lang="en-US" sz="1200" dirty="0" smtClean="0">
                <a:solidFill>
                  <a:srgbClr val="999999"/>
                </a:solidFill>
                <a:latin typeface="Consolas" panose="020B0609020204030204" pitchFamily="49" charset="0"/>
                <a:ea typeface="Times New Roman"/>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bg1"/>
                </a:solidFill>
                <a:latin typeface="Consolas" panose="020B0609020204030204" pitchFamily="49" charset="0"/>
                <a:cs typeface="Consolas" panose="020B0609020204030204" pitchFamily="49" charset="0"/>
              </a:rPr>
              <a:t>{status = </a:t>
            </a:r>
            <a:r>
              <a:rPr lang="ru-RU"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ru-RU" sz="1200" dirty="0" err="1" smtClean="0">
                <a:solidFill>
                  <a:schemeClr val="bg1">
                    <a:lumMod val="50000"/>
                    <a:lumOff val="50000"/>
                  </a:schemeClr>
                </a:solidFill>
                <a:latin typeface="Consolas" panose="020B0609020204030204" pitchFamily="49" charset="0"/>
                <a:cs typeface="Consolas" panose="020B0609020204030204" pitchFamily="49" charset="0"/>
              </a:rPr>
              <a:t>adult</a:t>
            </a:r>
            <a:r>
              <a:rPr lang="ru-RU"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66"/>
                </a:solidFill>
                <a:latin typeface="Consolas" panose="020B0609020204030204" pitchFamily="49" charset="0"/>
                <a:cs typeface="Consolas" panose="020B0609020204030204" pitchFamily="49" charset="0"/>
              </a:rPr>
              <a:t>else</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bg1"/>
                </a:solidFill>
                <a:latin typeface="Consolas" panose="020B0609020204030204" pitchFamily="49" charset="0"/>
                <a:cs typeface="Consolas" panose="020B0609020204030204" pitchFamily="49" charset="0"/>
              </a:rPr>
              <a:t>{status = </a:t>
            </a:r>
            <a:r>
              <a:rPr lang="ru-RU"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ru-RU" sz="1200" dirty="0" err="1" smtClean="0">
                <a:solidFill>
                  <a:schemeClr val="bg1">
                    <a:lumMod val="50000"/>
                    <a:lumOff val="50000"/>
                  </a:schemeClr>
                </a:solidFill>
                <a:latin typeface="Consolas" panose="020B0609020204030204" pitchFamily="49" charset="0"/>
                <a:cs typeface="Consolas" panose="020B0609020204030204" pitchFamily="49" charset="0"/>
              </a:rPr>
              <a:t>minor</a:t>
            </a:r>
            <a:r>
              <a:rPr lang="ru-RU"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smtClean="0">
                <a:solidFill>
                  <a:schemeClr val="bg1"/>
                </a:solidFill>
                <a:latin typeface="Consolas" panose="020B0609020204030204" pitchFamily="49" charset="0"/>
                <a:cs typeface="Consolas" panose="020B0609020204030204" pitchFamily="49" charset="0"/>
              </a:rPr>
              <a:t>;}</a:t>
            </a:r>
          </a:p>
        </p:txBody>
      </p:sp>
      <p:sp>
        <p:nvSpPr>
          <p:cNvPr id="9" name="Прямоугольник 8"/>
          <p:cNvSpPr/>
          <p:nvPr/>
        </p:nvSpPr>
        <p:spPr>
          <a:xfrm>
            <a:off x="395536" y="4922146"/>
            <a:ext cx="8208912" cy="145918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66"/>
                </a:solidFill>
                <a:latin typeface="Consolas" panose="020B0609020204030204" pitchFamily="49" charset="0"/>
                <a:cs typeface="Consolas" panose="020B0609020204030204" pitchFamily="49" charset="0"/>
              </a:rPr>
              <a:t>if</a:t>
            </a:r>
            <a:r>
              <a:rPr lang="en-US" sz="1200" dirty="0" smtClean="0">
                <a:latin typeface="Consolas" panose="020B0609020204030204" pitchFamily="49" charset="0"/>
                <a:cs typeface="Consolas" panose="020B0609020204030204" pitchFamily="49" charset="0"/>
              </a:rPr>
              <a:t> ( time &lt; 10 )</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 x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Good morning</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a:solidFill>
                  <a:srgbClr val="000066"/>
                </a:solidFill>
                <a:latin typeface="Consolas" panose="020B0609020204030204" pitchFamily="49" charset="0"/>
                <a:cs typeface="Consolas" panose="020B0609020204030204" pitchFamily="49" charset="0"/>
              </a:rPr>
              <a:t>else if </a:t>
            </a:r>
            <a:r>
              <a:rPr lang="en-US" sz="1200" dirty="0" smtClean="0">
                <a:latin typeface="Consolas" panose="020B0609020204030204" pitchFamily="49" charset="0"/>
                <a:cs typeface="Consolas" panose="020B0609020204030204" pitchFamily="49" charset="0"/>
              </a:rPr>
              <a:t>( time &lt; 20 )</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 x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Good day</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a:solidFill>
                  <a:srgbClr val="000066"/>
                </a:solidFill>
                <a:latin typeface="Consolas" panose="020B0609020204030204" pitchFamily="49" charset="0"/>
                <a:cs typeface="Consolas" panose="020B0609020204030204" pitchFamily="49" charset="0"/>
              </a:rPr>
              <a:t>else</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 x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Good evening</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 }</a:t>
            </a:r>
            <a:endParaRPr lang="en-US" sz="1200" dirty="0" smtClean="0">
              <a:solidFill>
                <a:schemeClr val="bg1"/>
              </a:solidFill>
              <a:latin typeface="Consolas" panose="020B0609020204030204" pitchFamily="49" charset="0"/>
              <a:cs typeface="Consolas" panose="020B0609020204030204" pitchFamily="49" charset="0"/>
            </a:endParaRPr>
          </a:p>
        </p:txBody>
      </p:sp>
      <p:sp>
        <p:nvSpPr>
          <p:cNvPr id="10" name="Прямоугольник 9"/>
          <p:cNvSpPr/>
          <p:nvPr/>
        </p:nvSpPr>
        <p:spPr>
          <a:xfrm>
            <a:off x="401893" y="4509120"/>
            <a:ext cx="8208912" cy="30502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smtClean="0">
                <a:solidFill>
                  <a:srgbClr val="000066"/>
                </a:solidFill>
                <a:latin typeface="Consolas" panose="020B0609020204030204" pitchFamily="49" charset="0"/>
                <a:cs typeface="Consolas" panose="020B0609020204030204" pitchFamily="49" charset="0"/>
              </a:rPr>
              <a:t>var</a:t>
            </a:r>
            <a:r>
              <a:rPr lang="en-US" sz="1200" dirty="0" smtClean="0">
                <a:solidFill>
                  <a:srgbClr val="000066"/>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ea typeface="Times New Roman"/>
                <a:cs typeface="Consolas" panose="020B0609020204030204" pitchFamily="49" charset="0"/>
              </a:rPr>
              <a:t>status </a:t>
            </a:r>
            <a:r>
              <a:rPr lang="en-US" sz="1200" dirty="0">
                <a:solidFill>
                  <a:schemeClr val="bg1"/>
                </a:solidFill>
                <a:latin typeface="Consolas" panose="020B0609020204030204" pitchFamily="49" charset="0"/>
                <a:ea typeface="Times New Roman"/>
                <a:cs typeface="Consolas" panose="020B0609020204030204" pitchFamily="49" charset="0"/>
              </a:rPr>
              <a:t>= </a:t>
            </a:r>
            <a:r>
              <a:rPr lang="en-US" sz="1200" dirty="0">
                <a:solidFill>
                  <a:srgbClr val="999999"/>
                </a:solidFill>
                <a:latin typeface="Consolas" panose="020B0609020204030204" pitchFamily="49" charset="0"/>
                <a:ea typeface="Times New Roman"/>
                <a:cs typeface="Consolas" panose="020B0609020204030204" pitchFamily="49" charset="0"/>
              </a:rPr>
              <a:t>(</a:t>
            </a:r>
            <a:r>
              <a:rPr lang="en-US" sz="1200" dirty="0">
                <a:solidFill>
                  <a:srgbClr val="4D4E53"/>
                </a:solidFill>
                <a:latin typeface="Consolas" panose="020B0609020204030204" pitchFamily="49" charset="0"/>
                <a:ea typeface="Times New Roman"/>
                <a:cs typeface="Consolas" panose="020B0609020204030204" pitchFamily="49" charset="0"/>
              </a:rPr>
              <a:t>age</a:t>
            </a:r>
            <a:r>
              <a:rPr lang="en-US" sz="1200" dirty="0">
                <a:solidFill>
                  <a:schemeClr val="bg1"/>
                </a:solidFill>
                <a:latin typeface="Consolas" panose="020B0609020204030204" pitchFamily="49" charset="0"/>
                <a:ea typeface="Times New Roman"/>
                <a:cs typeface="Consolas" panose="020B0609020204030204" pitchFamily="49" charset="0"/>
              </a:rPr>
              <a:t> &gt;= </a:t>
            </a:r>
            <a:r>
              <a:rPr lang="en-US" sz="1200" dirty="0">
                <a:solidFill>
                  <a:srgbClr val="FF0000"/>
                </a:solidFill>
                <a:latin typeface="Consolas" panose="020B0609020204030204" pitchFamily="49" charset="0"/>
                <a:ea typeface="Times New Roman"/>
                <a:cs typeface="Consolas" panose="020B0609020204030204" pitchFamily="49" charset="0"/>
              </a:rPr>
              <a:t>18</a:t>
            </a:r>
            <a:r>
              <a:rPr lang="en-US" sz="1200" dirty="0">
                <a:solidFill>
                  <a:srgbClr val="999999"/>
                </a:solidFill>
                <a:latin typeface="Consolas" panose="020B0609020204030204" pitchFamily="49" charset="0"/>
                <a:ea typeface="Times New Roman"/>
                <a:cs typeface="Consolas" panose="020B0609020204030204" pitchFamily="49" charset="0"/>
              </a:rPr>
              <a:t>)</a:t>
            </a:r>
            <a:r>
              <a:rPr lang="en-US" sz="1200" dirty="0">
                <a:solidFill>
                  <a:srgbClr val="4D4E53"/>
                </a:solidFill>
                <a:latin typeface="Consolas" panose="020B0609020204030204" pitchFamily="49" charset="0"/>
                <a:ea typeface="Times New Roman"/>
                <a:cs typeface="Consolas" panose="020B0609020204030204" pitchFamily="49" charset="0"/>
              </a:rPr>
              <a:t> </a:t>
            </a:r>
            <a:r>
              <a:rPr lang="en-US" sz="1200" dirty="0">
                <a:solidFill>
                  <a:schemeClr val="bg1"/>
                </a:solidFill>
                <a:latin typeface="Consolas" panose="020B0609020204030204" pitchFamily="49" charset="0"/>
                <a:ea typeface="Times New Roman"/>
                <a:cs typeface="Consolas" panose="020B0609020204030204" pitchFamily="49" charset="0"/>
              </a:rPr>
              <a:t>?</a:t>
            </a:r>
            <a:r>
              <a:rPr lang="en-US" sz="1200" dirty="0">
                <a:solidFill>
                  <a:srgbClr val="4D4E53"/>
                </a:solidFill>
                <a:latin typeface="Consolas" panose="020B0609020204030204" pitchFamily="49" charset="0"/>
                <a:ea typeface="Times New Roman"/>
                <a:cs typeface="Consolas" panose="020B0609020204030204" pitchFamily="49" charset="0"/>
              </a:rPr>
              <a:t> </a:t>
            </a:r>
            <a:r>
              <a:rPr lang="ru-RU" sz="1200" dirty="0">
                <a:solidFill>
                  <a:schemeClr val="bg1">
                    <a:lumMod val="50000"/>
                    <a:lumOff val="50000"/>
                  </a:schemeClr>
                </a:solidFill>
                <a:latin typeface="Consolas" panose="020B0609020204030204" pitchFamily="49" charset="0"/>
                <a:cs typeface="Consolas" panose="020B0609020204030204" pitchFamily="49" charset="0"/>
              </a:rPr>
              <a:t>"</a:t>
            </a:r>
            <a:r>
              <a:rPr lang="ru-RU" sz="1200" dirty="0" err="1">
                <a:solidFill>
                  <a:schemeClr val="bg1">
                    <a:lumMod val="50000"/>
                    <a:lumOff val="50000"/>
                  </a:schemeClr>
                </a:solidFill>
                <a:latin typeface="Consolas" panose="020B0609020204030204" pitchFamily="49" charset="0"/>
                <a:cs typeface="Consolas" panose="020B0609020204030204" pitchFamily="49" charset="0"/>
              </a:rPr>
              <a:t>adult</a:t>
            </a:r>
            <a:r>
              <a:rPr lang="ru-RU" sz="1200" dirty="0">
                <a:solidFill>
                  <a:schemeClr val="bg1">
                    <a:lumMod val="50000"/>
                    <a:lumOff val="50000"/>
                  </a:schemeClr>
                </a:solidFill>
                <a:latin typeface="Consolas" panose="020B0609020204030204" pitchFamily="49" charset="0"/>
                <a:cs typeface="Consolas" panose="020B0609020204030204" pitchFamily="49" charset="0"/>
              </a:rPr>
              <a:t>" </a:t>
            </a:r>
            <a:r>
              <a:rPr lang="ru-RU" sz="1200" dirty="0">
                <a:solidFill>
                  <a:schemeClr val="bg1"/>
                </a:solidFill>
                <a:latin typeface="Consolas" panose="020B0609020204030204" pitchFamily="49" charset="0"/>
                <a:cs typeface="Consolas" panose="020B0609020204030204" pitchFamily="49" charset="0"/>
              </a:rPr>
              <a:t>:</a:t>
            </a:r>
            <a:r>
              <a:rPr lang="ru-RU" sz="1200" dirty="0">
                <a:solidFill>
                  <a:schemeClr val="bg1">
                    <a:lumMod val="50000"/>
                    <a:lumOff val="50000"/>
                  </a:schemeClr>
                </a:solidFill>
                <a:latin typeface="Consolas" panose="020B0609020204030204" pitchFamily="49" charset="0"/>
                <a:cs typeface="Consolas" panose="020B0609020204030204" pitchFamily="49" charset="0"/>
              </a:rPr>
              <a:t> "</a:t>
            </a:r>
            <a:r>
              <a:rPr lang="ru-RU" sz="1200" dirty="0" err="1">
                <a:solidFill>
                  <a:schemeClr val="bg1">
                    <a:lumMod val="50000"/>
                    <a:lumOff val="50000"/>
                  </a:schemeClr>
                </a:solidFill>
                <a:latin typeface="Consolas" panose="020B0609020204030204" pitchFamily="49" charset="0"/>
                <a:cs typeface="Consolas" panose="020B0609020204030204" pitchFamily="49" charset="0"/>
              </a:rPr>
              <a:t>minor</a:t>
            </a:r>
            <a:r>
              <a:rPr lang="ru-RU"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ru-RU" sz="1200" dirty="0" smtClean="0">
                <a:solidFill>
                  <a:schemeClr val="bg1"/>
                </a:solidFill>
                <a:latin typeface="Consolas" panose="020B0609020204030204" pitchFamily="49" charset="0"/>
                <a:cs typeface="Consolas" panose="020B0609020204030204" pitchFamily="49" charset="0"/>
              </a:rPr>
              <a:t>;</a:t>
            </a:r>
            <a:endParaRPr lang="en-US" sz="1200" dirty="0" smtClean="0">
              <a:solidFill>
                <a:schemeClr val="bg1"/>
              </a:solidFill>
              <a:latin typeface="Consolas" panose="020B0609020204030204" pitchFamily="49" charset="0"/>
              <a:cs typeface="Consolas" panose="020B0609020204030204" pitchFamily="49" charset="0"/>
            </a:endParaRPr>
          </a:p>
        </p:txBody>
      </p:sp>
      <p:sp>
        <p:nvSpPr>
          <p:cNvPr id="11" name="Прямоугольник 10"/>
          <p:cNvSpPr/>
          <p:nvPr/>
        </p:nvSpPr>
        <p:spPr>
          <a:xfrm>
            <a:off x="395536" y="1412776"/>
            <a:ext cx="8136904" cy="1569660"/>
          </a:xfrm>
          <a:prstGeom prst="rect">
            <a:avLst/>
          </a:prstGeom>
        </p:spPr>
        <p:txBody>
          <a:bodyPr wrap="square">
            <a:spAutoFit/>
          </a:bodyPr>
          <a:lstStyle/>
          <a:p>
            <a:r>
              <a:rPr lang="en-US" sz="1600" dirty="0"/>
              <a:t>In JavaScript we have the following conditional statements: </a:t>
            </a:r>
            <a:endParaRPr lang="en-US" sz="1600" dirty="0" smtClean="0"/>
          </a:p>
          <a:p>
            <a:pPr marL="285750" indent="-285750">
              <a:buFont typeface="Arial" panose="020B0604020202020204" pitchFamily="34" charset="0"/>
              <a:buChar char="•"/>
            </a:pPr>
            <a:r>
              <a:rPr lang="en-US" sz="1600" b="1" dirty="0" smtClean="0">
                <a:solidFill>
                  <a:srgbClr val="00B0F0"/>
                </a:solidFill>
              </a:rPr>
              <a:t>if</a:t>
            </a:r>
            <a:r>
              <a:rPr lang="en-US" sz="1600" b="1" dirty="0" smtClean="0"/>
              <a:t> </a:t>
            </a:r>
            <a:r>
              <a:rPr lang="en-US" sz="1600" dirty="0"/>
              <a:t> - use this statement to execute some code only if a specified condition is true</a:t>
            </a:r>
          </a:p>
          <a:p>
            <a:pPr marL="285750" indent="-285750">
              <a:buFont typeface="Arial" panose="020B0604020202020204" pitchFamily="34" charset="0"/>
              <a:buChar char="•"/>
            </a:pPr>
            <a:r>
              <a:rPr lang="en-US" sz="1600" b="1" dirty="0">
                <a:solidFill>
                  <a:srgbClr val="00B0F0"/>
                </a:solidFill>
              </a:rPr>
              <a:t>if...else </a:t>
            </a:r>
            <a:r>
              <a:rPr lang="en-US" sz="1600" dirty="0"/>
              <a:t> - use this statement to execute some code if the condition is true and another code if the condition is false</a:t>
            </a:r>
          </a:p>
          <a:p>
            <a:pPr marL="285750" indent="-285750">
              <a:buFont typeface="Arial" panose="020B0604020202020204" pitchFamily="34" charset="0"/>
              <a:buChar char="•"/>
            </a:pPr>
            <a:r>
              <a:rPr lang="en-US" sz="1600" b="1" dirty="0">
                <a:solidFill>
                  <a:srgbClr val="00B0F0"/>
                </a:solidFill>
              </a:rPr>
              <a:t>if...else if....else </a:t>
            </a:r>
            <a:r>
              <a:rPr lang="en-US" sz="1600" dirty="0"/>
              <a:t> - use this statement to select one of many blocks of code to be executed</a:t>
            </a:r>
          </a:p>
          <a:p>
            <a:pPr marL="285750" indent="-285750">
              <a:buFont typeface="Arial" panose="020B0604020202020204" pitchFamily="34" charset="0"/>
              <a:buChar char="•"/>
            </a:pPr>
            <a:r>
              <a:rPr lang="en-US" sz="1600" b="1" dirty="0">
                <a:solidFill>
                  <a:srgbClr val="00B0F0"/>
                </a:solidFill>
              </a:rPr>
              <a:t>switch</a:t>
            </a:r>
            <a:r>
              <a:rPr lang="en-US" sz="1600" b="1" dirty="0"/>
              <a:t> </a:t>
            </a:r>
            <a:r>
              <a:rPr lang="en-US" sz="1600" dirty="0"/>
              <a:t> - use this statement to select one of many blocks of code to be executed</a:t>
            </a:r>
          </a:p>
        </p:txBody>
      </p:sp>
    </p:spTree>
    <p:extLst>
      <p:ext uri="{BB962C8B-B14F-4D97-AF65-F5344CB8AC3E}">
        <p14:creationId xmlns:p14="http://schemas.microsoft.com/office/powerpoint/2010/main" val="3731110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1196752"/>
            <a:ext cx="8064896" cy="4524315"/>
          </a:xfrm>
          <a:prstGeom prst="rect">
            <a:avLst/>
          </a:prstGeom>
        </p:spPr>
        <p:txBody>
          <a:bodyPr wrap="square">
            <a:spAutoFit/>
          </a:bodyPr>
          <a:lstStyle/>
          <a:p>
            <a:endParaRPr lang="en-US" b="1" dirty="0" smtClean="0"/>
          </a:p>
          <a:p>
            <a:r>
              <a:rPr lang="en-US" b="1" dirty="0" smtClean="0">
                <a:solidFill>
                  <a:schemeClr val="accent1">
                    <a:lumMod val="60000"/>
                    <a:lumOff val="40000"/>
                  </a:schemeClr>
                </a:solidFill>
              </a:rPr>
              <a:t>Imperative </a:t>
            </a:r>
            <a:r>
              <a:rPr lang="en-US" b="1" dirty="0">
                <a:solidFill>
                  <a:schemeClr val="accent1">
                    <a:lumMod val="60000"/>
                    <a:lumOff val="40000"/>
                  </a:schemeClr>
                </a:solidFill>
              </a:rPr>
              <a:t>and </a:t>
            </a:r>
            <a:r>
              <a:rPr lang="en-US" b="1" dirty="0" smtClean="0">
                <a:solidFill>
                  <a:schemeClr val="accent1">
                    <a:lumMod val="60000"/>
                    <a:lumOff val="40000"/>
                  </a:schemeClr>
                </a:solidFill>
              </a:rPr>
              <a:t>structured</a:t>
            </a:r>
            <a:r>
              <a:rPr lang="en-US" dirty="0">
                <a:solidFill>
                  <a:schemeClr val="accent1">
                    <a:lumMod val="60000"/>
                    <a:lumOff val="40000"/>
                  </a:schemeClr>
                </a:solidFill>
              </a:rPr>
              <a:t>:</a:t>
            </a:r>
            <a:endParaRPr lang="en-US" dirty="0" smtClean="0">
              <a:solidFill>
                <a:schemeClr val="accent1">
                  <a:lumMod val="60000"/>
                  <a:lumOff val="40000"/>
                </a:schemeClr>
              </a:solidFill>
            </a:endParaRPr>
          </a:p>
          <a:p>
            <a:endParaRPr lang="en-US" b="1" dirty="0"/>
          </a:p>
          <a:p>
            <a:r>
              <a:rPr lang="en-US" dirty="0"/>
              <a:t>JavaScript supports much of the </a:t>
            </a:r>
            <a:r>
              <a:rPr lang="en-US" dirty="0">
                <a:hlinkClick r:id="rId2" tooltip="Structured programming"/>
              </a:rPr>
              <a:t>structured programming</a:t>
            </a:r>
            <a:r>
              <a:rPr lang="en-US" dirty="0"/>
              <a:t> syntax from </a:t>
            </a:r>
            <a:r>
              <a:rPr lang="en-US" dirty="0">
                <a:hlinkClick r:id="rId3" tooltip="C (computer language)"/>
              </a:rPr>
              <a:t>C</a:t>
            </a:r>
            <a:r>
              <a:rPr lang="en-US" dirty="0"/>
              <a:t> (e.g., </a:t>
            </a:r>
            <a:r>
              <a:rPr lang="en-US" b="1" dirty="0"/>
              <a:t>if</a:t>
            </a:r>
            <a:r>
              <a:rPr lang="en-US" dirty="0"/>
              <a:t> statements, </a:t>
            </a:r>
            <a:r>
              <a:rPr lang="en-US" b="1" dirty="0"/>
              <a:t>while</a:t>
            </a:r>
            <a:r>
              <a:rPr lang="en-US" dirty="0"/>
              <a:t> </a:t>
            </a:r>
            <a:r>
              <a:rPr lang="en-US" b="1" dirty="0"/>
              <a:t>loops</a:t>
            </a:r>
            <a:r>
              <a:rPr lang="en-US" dirty="0"/>
              <a:t>, </a:t>
            </a:r>
            <a:r>
              <a:rPr lang="en-US" b="1" dirty="0"/>
              <a:t>switch</a:t>
            </a:r>
            <a:r>
              <a:rPr lang="en-US" dirty="0"/>
              <a:t> statements, etc</a:t>
            </a:r>
            <a:r>
              <a:rPr lang="en-US" dirty="0" smtClean="0"/>
              <a:t>.).</a:t>
            </a:r>
          </a:p>
          <a:p>
            <a:endParaRPr lang="en-US" dirty="0" smtClean="0"/>
          </a:p>
          <a:p>
            <a:r>
              <a:rPr lang="en-US" b="1" dirty="0" smtClean="0">
                <a:solidFill>
                  <a:schemeClr val="accent1">
                    <a:lumMod val="60000"/>
                    <a:lumOff val="40000"/>
                  </a:schemeClr>
                </a:solidFill>
              </a:rPr>
              <a:t>Dynamic:</a:t>
            </a:r>
          </a:p>
          <a:p>
            <a:endParaRPr lang="en-US" b="1" i="1" dirty="0" smtClean="0"/>
          </a:p>
          <a:p>
            <a:r>
              <a:rPr lang="en-US" b="1" dirty="0" smtClean="0">
                <a:solidFill>
                  <a:schemeClr val="accent2">
                    <a:lumMod val="60000"/>
                    <a:lumOff val="40000"/>
                  </a:schemeClr>
                </a:solidFill>
              </a:rPr>
              <a:t>Dynamic typing</a:t>
            </a:r>
            <a:r>
              <a:rPr lang="en-US" dirty="0" smtClean="0">
                <a:solidFill>
                  <a:schemeClr val="accent2">
                    <a:lumMod val="60000"/>
                    <a:lumOff val="40000"/>
                  </a:schemeClr>
                </a:solidFill>
              </a:rPr>
              <a:t> </a:t>
            </a:r>
            <a:r>
              <a:rPr lang="en-US" dirty="0" smtClean="0"/>
              <a:t>- as in most </a:t>
            </a:r>
            <a:r>
              <a:rPr lang="en-US" dirty="0">
                <a:hlinkClick r:id="rId4" tooltip="Scripting language"/>
              </a:rPr>
              <a:t>scripting languages</a:t>
            </a:r>
            <a:r>
              <a:rPr lang="en-US" dirty="0" smtClean="0"/>
              <a:t>, </a:t>
            </a:r>
            <a:r>
              <a:rPr lang="en-US" dirty="0">
                <a:hlinkClick r:id="rId5" tooltip="Type system"/>
              </a:rPr>
              <a:t>types</a:t>
            </a:r>
            <a:r>
              <a:rPr lang="en-US" dirty="0" smtClean="0"/>
              <a:t> are associated with </a:t>
            </a:r>
            <a:r>
              <a:rPr lang="en-US" dirty="0">
                <a:hlinkClick r:id="rId6" tooltip="Value (computer science)"/>
              </a:rPr>
              <a:t>values</a:t>
            </a:r>
            <a:r>
              <a:rPr lang="en-US" dirty="0" smtClean="0"/>
              <a:t>, not with </a:t>
            </a:r>
            <a:r>
              <a:rPr lang="en-US" dirty="0">
                <a:hlinkClick r:id="rId7" tooltip="Variable (programming)"/>
              </a:rPr>
              <a:t>variables</a:t>
            </a:r>
            <a:r>
              <a:rPr lang="en-US" dirty="0" smtClean="0"/>
              <a:t>.</a:t>
            </a:r>
          </a:p>
          <a:p>
            <a:endParaRPr lang="en-US" dirty="0"/>
          </a:p>
          <a:p>
            <a:r>
              <a:rPr lang="en-US" b="1" dirty="0" smtClean="0">
                <a:solidFill>
                  <a:schemeClr val="accent2">
                    <a:lumMod val="60000"/>
                    <a:lumOff val="40000"/>
                  </a:schemeClr>
                </a:solidFill>
              </a:rPr>
              <a:t>Object-based</a:t>
            </a:r>
            <a:r>
              <a:rPr lang="en-US" dirty="0" smtClean="0"/>
              <a:t> - </a:t>
            </a:r>
            <a:r>
              <a:rPr lang="en-US" dirty="0" smtClean="0">
                <a:hlinkClick r:id="rId8" tooltip="Object (computer science)"/>
              </a:rPr>
              <a:t>objects</a:t>
            </a:r>
            <a:r>
              <a:rPr lang="en-US" dirty="0" smtClean="0"/>
              <a:t> are </a:t>
            </a:r>
            <a:r>
              <a:rPr lang="en-US" dirty="0">
                <a:hlinkClick r:id="rId9" tooltip="Associative array"/>
              </a:rPr>
              <a:t>associative arrays</a:t>
            </a:r>
            <a:r>
              <a:rPr lang="en-US" dirty="0" smtClean="0"/>
              <a:t>, augmented with prototypes.</a:t>
            </a:r>
          </a:p>
          <a:p>
            <a:endParaRPr lang="en-US" dirty="0"/>
          </a:p>
          <a:p>
            <a:r>
              <a:rPr lang="en-US" b="1" dirty="0" smtClean="0">
                <a:solidFill>
                  <a:schemeClr val="accent2">
                    <a:lumMod val="60000"/>
                    <a:lumOff val="40000"/>
                  </a:schemeClr>
                </a:solidFill>
              </a:rPr>
              <a:t>Run-time evaluation</a:t>
            </a:r>
            <a:r>
              <a:rPr lang="en-US" dirty="0" smtClean="0">
                <a:solidFill>
                  <a:schemeClr val="accent2">
                    <a:lumMod val="60000"/>
                    <a:lumOff val="40000"/>
                  </a:schemeClr>
                </a:solidFill>
              </a:rPr>
              <a:t> </a:t>
            </a:r>
            <a:r>
              <a:rPr lang="en-US" dirty="0" smtClean="0"/>
              <a:t>- JavaScript includes an </a:t>
            </a:r>
            <a:r>
              <a:rPr lang="en-US" dirty="0" err="1">
                <a:hlinkClick r:id="rId10" tooltip="Eval"/>
              </a:rPr>
              <a:t>eval</a:t>
            </a:r>
            <a:r>
              <a:rPr lang="en-US" dirty="0" smtClean="0"/>
              <a:t> function that can execute statements provided as strings at run-time.</a:t>
            </a:r>
            <a:endParaRPr lang="en-US" dirty="0"/>
          </a:p>
          <a:p>
            <a:r>
              <a:rPr lang="en-US" dirty="0" smtClean="0"/>
              <a:t> </a:t>
            </a:r>
            <a:endParaRPr lang="ru-RU" dirty="0"/>
          </a:p>
        </p:txBody>
      </p:sp>
      <p:sp>
        <p:nvSpPr>
          <p:cNvPr id="5" name="Заголовок 4"/>
          <p:cNvSpPr>
            <a:spLocks noGrp="1"/>
          </p:cNvSpPr>
          <p:nvPr>
            <p:ph type="title"/>
          </p:nvPr>
        </p:nvSpPr>
        <p:spPr>
          <a:xfrm>
            <a:off x="480060" y="548680"/>
            <a:ext cx="8183880" cy="648072"/>
          </a:xfrm>
        </p:spPr>
        <p:txBody>
          <a:bodyPr>
            <a:normAutofit/>
          </a:bodyPr>
          <a:lstStyle/>
          <a:p>
            <a:pPr algn="l"/>
            <a:r>
              <a:rPr lang="en-US" dirty="0" smtClean="0">
                <a:solidFill>
                  <a:srgbClr val="92D050"/>
                </a:solidFill>
              </a:rPr>
              <a:t>Features</a:t>
            </a:r>
            <a:endParaRPr lang="ru-RU" dirty="0">
              <a:solidFill>
                <a:srgbClr val="92D050"/>
              </a:solidFill>
            </a:endParaRPr>
          </a:p>
        </p:txBody>
      </p:sp>
    </p:spTree>
    <p:extLst>
      <p:ext uri="{BB962C8B-B14F-4D97-AF65-F5344CB8AC3E}">
        <p14:creationId xmlns:p14="http://schemas.microsoft.com/office/powerpoint/2010/main" val="133543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a:solidFill>
                  <a:srgbClr val="92D050"/>
                </a:solidFill>
              </a:rPr>
              <a:t>Conditional Statements</a:t>
            </a:r>
          </a:p>
        </p:txBody>
      </p:sp>
      <p:sp>
        <p:nvSpPr>
          <p:cNvPr id="3" name="Прямоугольник 2"/>
          <p:cNvSpPr/>
          <p:nvPr/>
        </p:nvSpPr>
        <p:spPr>
          <a:xfrm>
            <a:off x="395536" y="1268760"/>
            <a:ext cx="8136904" cy="369332"/>
          </a:xfrm>
          <a:prstGeom prst="rect">
            <a:avLst/>
          </a:prstGeom>
        </p:spPr>
        <p:txBody>
          <a:bodyPr wrap="square">
            <a:spAutoFit/>
          </a:bodyPr>
          <a:lstStyle/>
          <a:p>
            <a:r>
              <a:rPr lang="en-US" dirty="0">
                <a:solidFill>
                  <a:srgbClr val="00B0F0"/>
                </a:solidFill>
              </a:rPr>
              <a:t>Switch</a:t>
            </a:r>
            <a:r>
              <a:rPr lang="en-US" dirty="0"/>
              <a:t> </a:t>
            </a:r>
            <a:r>
              <a:rPr lang="en-US" dirty="0" smtClean="0"/>
              <a:t>Statement</a:t>
            </a:r>
            <a:endParaRPr lang="en-US" dirty="0"/>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Прямоугольник 5"/>
          <p:cNvSpPr/>
          <p:nvPr/>
        </p:nvSpPr>
        <p:spPr>
          <a:xfrm>
            <a:off x="398620" y="1700808"/>
            <a:ext cx="8208912" cy="470898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smtClean="0">
                <a:solidFill>
                  <a:srgbClr val="000066"/>
                </a:solidFill>
                <a:latin typeface="Consolas" panose="020B0609020204030204" pitchFamily="49" charset="0"/>
                <a:cs typeface="Consolas" panose="020B0609020204030204" pitchFamily="49" charset="0"/>
              </a:rPr>
              <a:t>var</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day = </a:t>
            </a:r>
            <a:r>
              <a:rPr lang="en-US" sz="1200" dirty="0">
                <a:solidFill>
                  <a:srgbClr val="000066"/>
                </a:solidFill>
                <a:latin typeface="Consolas" panose="020B0609020204030204" pitchFamily="49" charset="0"/>
                <a:cs typeface="Consolas" panose="020B0609020204030204" pitchFamily="49" charset="0"/>
              </a:rPr>
              <a:t>new</a:t>
            </a: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Date</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getDay</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a:solidFill>
                  <a:srgbClr val="000066"/>
                </a:solidFill>
                <a:latin typeface="Consolas" panose="020B0609020204030204" pitchFamily="49" charset="0"/>
                <a:cs typeface="Consolas" panose="020B0609020204030204" pitchFamily="49" charset="0"/>
              </a:rPr>
              <a:t>switch</a:t>
            </a:r>
            <a:r>
              <a:rPr lang="en-US" sz="1200" dirty="0">
                <a:latin typeface="Consolas" panose="020B0609020204030204" pitchFamily="49" charset="0"/>
                <a:cs typeface="Consolas" panose="020B0609020204030204" pitchFamily="49" charset="0"/>
              </a:rPr>
              <a:t> (day)</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a:solidFill>
                  <a:srgbClr val="000066"/>
                </a:solidFill>
                <a:latin typeface="Consolas" panose="020B0609020204030204" pitchFamily="49" charset="0"/>
                <a:cs typeface="Consolas" panose="020B0609020204030204" pitchFamily="49" charset="0"/>
              </a:rPr>
              <a:t>case</a:t>
            </a:r>
            <a:r>
              <a:rPr lang="en-US" sz="1200" dirty="0">
                <a:latin typeface="Consolas" panose="020B0609020204030204" pitchFamily="49" charset="0"/>
                <a:cs typeface="Consolas" panose="020B0609020204030204" pitchFamily="49" charset="0"/>
              </a:rPr>
              <a:t> </a:t>
            </a:r>
            <a:r>
              <a:rPr lang="en-US" sz="1200" dirty="0">
                <a:solidFill>
                  <a:srgbClr val="FF0000"/>
                </a:solidFill>
                <a:latin typeface="Consolas" panose="020B0609020204030204" pitchFamily="49" charset="0"/>
                <a:cs typeface="Consolas" panose="020B0609020204030204" pitchFamily="49" charset="0"/>
              </a:rPr>
              <a:t>0</a:t>
            </a:r>
            <a:r>
              <a:rPr lang="en-US" sz="1200" dirty="0" smtClean="0">
                <a:latin typeface="Consolas" panose="020B0609020204030204" pitchFamily="49" charset="0"/>
                <a:cs typeface="Consolas" panose="020B0609020204030204" pitchFamily="49" charset="0"/>
              </a:rPr>
              <a:t>: x </a:t>
            </a:r>
            <a:r>
              <a:rPr lang="en-US" sz="1200" dirty="0">
                <a:latin typeface="Consolas" panose="020B0609020204030204" pitchFamily="49" charset="0"/>
                <a:cs typeface="Consolas" panose="020B0609020204030204" pitchFamily="49" charset="0"/>
              </a:rPr>
              <a:t>= </a:t>
            </a:r>
            <a:r>
              <a:rPr lang="en-US" sz="1200" dirty="0">
                <a:solidFill>
                  <a:schemeClr val="bg1">
                    <a:lumMod val="50000"/>
                    <a:lumOff val="50000"/>
                  </a:schemeClr>
                </a:solidFill>
                <a:latin typeface="Consolas" panose="020B0609020204030204" pitchFamily="49" charset="0"/>
                <a:cs typeface="Consolas" panose="020B0609020204030204" pitchFamily="49" charset="0"/>
              </a:rPr>
              <a:t>"Today is Sunday</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
            </a:r>
            <a:br>
              <a:rPr lang="en-US" sz="1200" dirty="0">
                <a:solidFill>
                  <a:schemeClr val="bg1">
                    <a:lumMod val="50000"/>
                    <a:lumOff val="50000"/>
                  </a:schemeClr>
                </a:solidFill>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break</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a:solidFill>
                  <a:srgbClr val="000066"/>
                </a:solidFill>
                <a:latin typeface="Consolas" panose="020B0609020204030204" pitchFamily="49" charset="0"/>
                <a:cs typeface="Consolas" panose="020B0609020204030204" pitchFamily="49" charset="0"/>
              </a:rPr>
              <a:t>case</a:t>
            </a:r>
            <a:r>
              <a:rPr lang="en-US" sz="1200" dirty="0">
                <a:latin typeface="Consolas" panose="020B0609020204030204" pitchFamily="49" charset="0"/>
                <a:cs typeface="Consolas" panose="020B0609020204030204" pitchFamily="49" charset="0"/>
              </a:rPr>
              <a:t> </a:t>
            </a:r>
            <a:r>
              <a:rPr lang="en-US" sz="1200" dirty="0">
                <a:solidFill>
                  <a:srgbClr val="FF0000"/>
                </a:solidFill>
                <a:latin typeface="Consolas" panose="020B0609020204030204" pitchFamily="49" charset="0"/>
                <a:ea typeface="Times New Roman"/>
                <a:cs typeface="Consolas" panose="020B0609020204030204" pitchFamily="49" charset="0"/>
              </a:rPr>
              <a:t>1</a:t>
            </a:r>
            <a:r>
              <a:rPr lang="en-US" sz="1200" dirty="0" smtClean="0">
                <a:latin typeface="Consolas" panose="020B0609020204030204" pitchFamily="49" charset="0"/>
                <a:cs typeface="Consolas" panose="020B0609020204030204" pitchFamily="49" charset="0"/>
              </a:rPr>
              <a:t>: x</a:t>
            </a:r>
            <a:r>
              <a:rPr lang="en-US" sz="1200" dirty="0">
                <a:latin typeface="Consolas" panose="020B0609020204030204" pitchFamily="49" charset="0"/>
                <a:cs typeface="Consolas" panose="020B0609020204030204" pitchFamily="49" charset="0"/>
              </a:rPr>
              <a:t>= </a:t>
            </a:r>
            <a:r>
              <a:rPr lang="en-US" sz="1200" dirty="0">
                <a:solidFill>
                  <a:schemeClr val="bg1">
                    <a:lumMod val="50000"/>
                    <a:lumOff val="50000"/>
                  </a:schemeClr>
                </a:solidFill>
                <a:latin typeface="Consolas" panose="020B0609020204030204" pitchFamily="49" charset="0"/>
                <a:cs typeface="Consolas" panose="020B0609020204030204" pitchFamily="49" charset="0"/>
              </a:rPr>
              <a:t>"Today is Monday</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
            </a:r>
            <a:br>
              <a:rPr lang="en-US" sz="1200" dirty="0">
                <a:solidFill>
                  <a:schemeClr val="bg1">
                    <a:lumMod val="50000"/>
                    <a:lumOff val="50000"/>
                  </a:schemeClr>
                </a:solidFill>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break</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a:solidFill>
                  <a:srgbClr val="000066"/>
                </a:solidFill>
                <a:latin typeface="Consolas" panose="020B0609020204030204" pitchFamily="49" charset="0"/>
                <a:cs typeface="Consolas" panose="020B0609020204030204" pitchFamily="49" charset="0"/>
              </a:rPr>
              <a:t>case</a:t>
            </a:r>
            <a:r>
              <a:rPr lang="en-US" sz="1200" dirty="0">
                <a:latin typeface="Consolas" panose="020B0609020204030204" pitchFamily="49" charset="0"/>
                <a:cs typeface="Consolas" panose="020B0609020204030204" pitchFamily="49" charset="0"/>
              </a:rPr>
              <a:t> </a:t>
            </a:r>
            <a:r>
              <a:rPr lang="en-US" sz="1200" dirty="0">
                <a:solidFill>
                  <a:srgbClr val="FF0000"/>
                </a:solidFill>
                <a:latin typeface="Consolas" panose="020B0609020204030204" pitchFamily="49" charset="0"/>
                <a:ea typeface="Times New Roman"/>
                <a:cs typeface="Consolas" panose="020B0609020204030204" pitchFamily="49" charset="0"/>
              </a:rPr>
              <a:t>2</a:t>
            </a:r>
            <a:r>
              <a:rPr lang="en-US" sz="1200" dirty="0" smtClean="0">
                <a:latin typeface="Consolas" panose="020B0609020204030204" pitchFamily="49" charset="0"/>
                <a:cs typeface="Consolas" panose="020B0609020204030204" pitchFamily="49" charset="0"/>
              </a:rPr>
              <a:t>: x </a:t>
            </a:r>
            <a:r>
              <a:rPr lang="en-US" sz="1200" dirty="0">
                <a:latin typeface="Consolas" panose="020B0609020204030204" pitchFamily="49" charset="0"/>
                <a:cs typeface="Consolas" panose="020B0609020204030204" pitchFamily="49" charset="0"/>
              </a:rPr>
              <a:t>= </a:t>
            </a:r>
            <a:r>
              <a:rPr lang="en-US" sz="1200" dirty="0">
                <a:solidFill>
                  <a:schemeClr val="bg1">
                    <a:lumMod val="50000"/>
                    <a:lumOff val="50000"/>
                  </a:schemeClr>
                </a:solidFill>
                <a:latin typeface="Consolas" panose="020B0609020204030204" pitchFamily="49" charset="0"/>
                <a:cs typeface="Consolas" panose="020B0609020204030204" pitchFamily="49" charset="0"/>
              </a:rPr>
              <a:t>"Today is Tuesday</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
            </a:r>
            <a:br>
              <a:rPr lang="en-US" sz="1200" dirty="0">
                <a:solidFill>
                  <a:schemeClr val="bg1">
                    <a:lumMod val="50000"/>
                    <a:lumOff val="50000"/>
                  </a:schemeClr>
                </a:solidFill>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break</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a:solidFill>
                  <a:srgbClr val="000066"/>
                </a:solidFill>
                <a:latin typeface="Consolas" panose="020B0609020204030204" pitchFamily="49" charset="0"/>
                <a:cs typeface="Consolas" panose="020B0609020204030204" pitchFamily="49" charset="0"/>
              </a:rPr>
              <a:t>case</a:t>
            </a:r>
            <a:r>
              <a:rPr lang="en-US" sz="1200" dirty="0">
                <a:latin typeface="Consolas" panose="020B0609020204030204" pitchFamily="49" charset="0"/>
                <a:cs typeface="Consolas" panose="020B0609020204030204" pitchFamily="49" charset="0"/>
              </a:rPr>
              <a:t> </a:t>
            </a:r>
            <a:r>
              <a:rPr lang="en-US" sz="1200" dirty="0">
                <a:solidFill>
                  <a:srgbClr val="FF0000"/>
                </a:solidFill>
                <a:latin typeface="Consolas" panose="020B0609020204030204" pitchFamily="49" charset="0"/>
                <a:ea typeface="Times New Roman"/>
                <a:cs typeface="Consolas" panose="020B0609020204030204" pitchFamily="49" charset="0"/>
              </a:rPr>
              <a:t>3</a:t>
            </a:r>
            <a:r>
              <a:rPr lang="en-US" sz="1200" dirty="0" smtClean="0">
                <a:latin typeface="Consolas" panose="020B0609020204030204" pitchFamily="49" charset="0"/>
                <a:cs typeface="Consolas" panose="020B0609020204030204" pitchFamily="49" charset="0"/>
              </a:rPr>
              <a:t>: x </a:t>
            </a:r>
            <a:r>
              <a:rPr lang="en-US" sz="1200" dirty="0">
                <a:latin typeface="Consolas" panose="020B0609020204030204" pitchFamily="49" charset="0"/>
                <a:cs typeface="Consolas" panose="020B0609020204030204" pitchFamily="49" charset="0"/>
              </a:rPr>
              <a:t>= </a:t>
            </a:r>
            <a:r>
              <a:rPr lang="en-US" sz="1200" dirty="0">
                <a:solidFill>
                  <a:schemeClr val="bg1">
                    <a:lumMod val="50000"/>
                    <a:lumOff val="50000"/>
                  </a:schemeClr>
                </a:solidFill>
                <a:latin typeface="Consolas" panose="020B0609020204030204" pitchFamily="49" charset="0"/>
                <a:cs typeface="Consolas" panose="020B0609020204030204" pitchFamily="49" charset="0"/>
              </a:rPr>
              <a:t>"Today is Wednesday</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
            </a:r>
            <a:br>
              <a:rPr lang="en-US" sz="1200" dirty="0">
                <a:solidFill>
                  <a:schemeClr val="bg1">
                    <a:lumMod val="50000"/>
                    <a:lumOff val="50000"/>
                  </a:schemeClr>
                </a:solidFill>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break</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a:solidFill>
                  <a:srgbClr val="000066"/>
                </a:solidFill>
                <a:latin typeface="Consolas" panose="020B0609020204030204" pitchFamily="49" charset="0"/>
                <a:cs typeface="Consolas" panose="020B0609020204030204" pitchFamily="49" charset="0"/>
              </a:rPr>
              <a:t>case</a:t>
            </a:r>
            <a:r>
              <a:rPr lang="en-US" sz="1200" dirty="0">
                <a:latin typeface="Consolas" panose="020B0609020204030204" pitchFamily="49" charset="0"/>
                <a:cs typeface="Consolas" panose="020B0609020204030204" pitchFamily="49" charset="0"/>
              </a:rPr>
              <a:t> </a:t>
            </a:r>
            <a:r>
              <a:rPr lang="en-US" sz="1200" dirty="0">
                <a:solidFill>
                  <a:srgbClr val="FF0000"/>
                </a:solidFill>
                <a:latin typeface="Consolas" panose="020B0609020204030204" pitchFamily="49" charset="0"/>
                <a:ea typeface="Times New Roman"/>
                <a:cs typeface="Consolas" panose="020B0609020204030204" pitchFamily="49" charset="0"/>
              </a:rPr>
              <a:t>4</a:t>
            </a:r>
            <a:r>
              <a:rPr lang="en-US" sz="1200" dirty="0" smtClean="0">
                <a:latin typeface="Consolas" panose="020B0609020204030204" pitchFamily="49" charset="0"/>
                <a:cs typeface="Consolas" panose="020B0609020204030204" pitchFamily="49" charset="0"/>
              </a:rPr>
              <a:t>: x </a:t>
            </a:r>
            <a:r>
              <a:rPr lang="en-US" sz="1200" dirty="0">
                <a:latin typeface="Consolas" panose="020B0609020204030204" pitchFamily="49" charset="0"/>
                <a:cs typeface="Consolas" panose="020B0609020204030204" pitchFamily="49" charset="0"/>
              </a:rPr>
              <a:t>= </a:t>
            </a:r>
            <a:r>
              <a:rPr lang="en-US" sz="1200" dirty="0">
                <a:solidFill>
                  <a:schemeClr val="bg1">
                    <a:lumMod val="50000"/>
                    <a:lumOff val="50000"/>
                  </a:schemeClr>
                </a:solidFill>
                <a:latin typeface="Consolas" panose="020B0609020204030204" pitchFamily="49" charset="0"/>
                <a:cs typeface="Consolas" panose="020B0609020204030204" pitchFamily="49" charset="0"/>
              </a:rPr>
              <a:t>"Today is Thursday</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
            </a:r>
            <a:br>
              <a:rPr lang="en-US" sz="1200" dirty="0">
                <a:solidFill>
                  <a:schemeClr val="bg1">
                    <a:lumMod val="50000"/>
                    <a:lumOff val="50000"/>
                  </a:schemeClr>
                </a:solidFill>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break</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a:solidFill>
                  <a:srgbClr val="000066"/>
                </a:solidFill>
                <a:latin typeface="Consolas" panose="020B0609020204030204" pitchFamily="49" charset="0"/>
                <a:cs typeface="Consolas" panose="020B0609020204030204" pitchFamily="49" charset="0"/>
              </a:rPr>
              <a:t>case</a:t>
            </a:r>
            <a:r>
              <a:rPr lang="en-US" sz="1200" dirty="0">
                <a:latin typeface="Consolas" panose="020B0609020204030204" pitchFamily="49" charset="0"/>
                <a:cs typeface="Consolas" panose="020B0609020204030204" pitchFamily="49" charset="0"/>
              </a:rPr>
              <a:t> </a:t>
            </a:r>
            <a:r>
              <a:rPr lang="en-US" sz="1200" dirty="0">
                <a:solidFill>
                  <a:srgbClr val="FF0000"/>
                </a:solidFill>
                <a:latin typeface="Consolas" panose="020B0609020204030204" pitchFamily="49" charset="0"/>
                <a:ea typeface="Times New Roman"/>
                <a:cs typeface="Consolas" panose="020B0609020204030204" pitchFamily="49" charset="0"/>
              </a:rPr>
              <a:t>5</a:t>
            </a:r>
            <a:r>
              <a:rPr lang="en-US" sz="1200" dirty="0" smtClean="0">
                <a:latin typeface="Consolas" panose="020B0609020204030204" pitchFamily="49" charset="0"/>
                <a:cs typeface="Consolas" panose="020B0609020204030204" pitchFamily="49" charset="0"/>
              </a:rPr>
              <a:t>: x = </a:t>
            </a:r>
            <a:r>
              <a:rPr lang="en-US" sz="1200" dirty="0">
                <a:solidFill>
                  <a:schemeClr val="bg1">
                    <a:lumMod val="50000"/>
                    <a:lumOff val="50000"/>
                  </a:schemeClr>
                </a:solidFill>
                <a:latin typeface="Consolas" panose="020B0609020204030204" pitchFamily="49" charset="0"/>
                <a:cs typeface="Consolas" panose="020B0609020204030204" pitchFamily="49" charset="0"/>
              </a:rPr>
              <a:t>"Today is Friday</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
            </a:r>
            <a:br>
              <a:rPr lang="en-US" sz="1200" dirty="0">
                <a:solidFill>
                  <a:schemeClr val="bg1">
                    <a:lumMod val="50000"/>
                    <a:lumOff val="50000"/>
                  </a:schemeClr>
                </a:solidFill>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break</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a:solidFill>
                  <a:srgbClr val="000066"/>
                </a:solidFill>
                <a:latin typeface="Consolas" panose="020B0609020204030204" pitchFamily="49" charset="0"/>
                <a:cs typeface="Consolas" panose="020B0609020204030204" pitchFamily="49" charset="0"/>
              </a:rPr>
              <a:t>case</a:t>
            </a:r>
            <a:r>
              <a:rPr lang="en-US" sz="1200" dirty="0">
                <a:latin typeface="Consolas" panose="020B0609020204030204" pitchFamily="49" charset="0"/>
                <a:cs typeface="Consolas" panose="020B0609020204030204" pitchFamily="49" charset="0"/>
              </a:rPr>
              <a:t> </a:t>
            </a:r>
            <a:r>
              <a:rPr lang="en-US" sz="1200" dirty="0">
                <a:solidFill>
                  <a:srgbClr val="FF0000"/>
                </a:solidFill>
                <a:latin typeface="Consolas" panose="020B0609020204030204" pitchFamily="49" charset="0"/>
                <a:ea typeface="Times New Roman"/>
                <a:cs typeface="Consolas" panose="020B0609020204030204" pitchFamily="49" charset="0"/>
              </a:rPr>
              <a:t>6</a:t>
            </a:r>
            <a:r>
              <a:rPr lang="en-US" sz="1200" dirty="0" smtClean="0">
                <a:latin typeface="Consolas" panose="020B0609020204030204" pitchFamily="49" charset="0"/>
                <a:cs typeface="Consolas" panose="020B0609020204030204" pitchFamily="49" charset="0"/>
              </a:rPr>
              <a:t>: x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Today is Saturday"</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break</a:t>
            </a:r>
            <a:r>
              <a:rPr lang="en-US" sz="1200" dirty="0" smtClean="0">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66"/>
                </a:solidFill>
                <a:latin typeface="Consolas" panose="020B0609020204030204" pitchFamily="49" charset="0"/>
                <a:cs typeface="Consolas" panose="020B0609020204030204" pitchFamily="49" charset="0"/>
              </a:rPr>
              <a:t>default</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x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"Wrong day of week index"</a:t>
            </a:r>
            <a:r>
              <a:rPr lang="en-US" sz="1200" dirty="0" smtClean="0">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break</a:t>
            </a: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a:t>
            </a:r>
            <a:endParaRPr lang="en-US" sz="12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09059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a:solidFill>
                  <a:srgbClr val="92D050"/>
                </a:solidFill>
              </a:rPr>
              <a:t>Special operators</a:t>
            </a:r>
          </a:p>
        </p:txBody>
      </p:sp>
      <p:sp>
        <p:nvSpPr>
          <p:cNvPr id="3" name="Прямоугольник 2"/>
          <p:cNvSpPr/>
          <p:nvPr/>
        </p:nvSpPr>
        <p:spPr>
          <a:xfrm>
            <a:off x="395536" y="1196752"/>
            <a:ext cx="8136904" cy="1200329"/>
          </a:xfrm>
          <a:prstGeom prst="rect">
            <a:avLst/>
          </a:prstGeom>
        </p:spPr>
        <p:txBody>
          <a:bodyPr wrap="square">
            <a:spAutoFit/>
          </a:bodyPr>
          <a:lstStyle/>
          <a:p>
            <a:r>
              <a:rPr lang="en-US" dirty="0">
                <a:solidFill>
                  <a:srgbClr val="00B0F0"/>
                </a:solidFill>
              </a:rPr>
              <a:t>Comma operator</a:t>
            </a:r>
          </a:p>
          <a:p>
            <a:r>
              <a:rPr lang="en-US" dirty="0" smtClean="0"/>
              <a:t>The </a:t>
            </a:r>
            <a:r>
              <a:rPr lang="en-US" dirty="0"/>
              <a:t>comma operator (,) simply evaluates both of its operands and returns the value of the second operand. This operator is primarily used inside a </a:t>
            </a:r>
            <a:r>
              <a:rPr lang="en-US" dirty="0" smtClean="0"/>
              <a:t>for loop</a:t>
            </a:r>
            <a:r>
              <a:rPr lang="en-US" dirty="0"/>
              <a:t>, to allow multiple variables to be updated each time through the loop.</a:t>
            </a: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Прямоугольник 5"/>
          <p:cNvSpPr/>
          <p:nvPr/>
        </p:nvSpPr>
        <p:spPr>
          <a:xfrm>
            <a:off x="420582" y="2454579"/>
            <a:ext cx="8208912" cy="101566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n-NO" sz="1200" dirty="0" smtClean="0">
              <a:solidFill>
                <a:srgbClr val="000066"/>
              </a:solidFill>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n-NO" sz="1200" dirty="0" smtClean="0">
                <a:solidFill>
                  <a:srgbClr val="000066"/>
                </a:solidFill>
                <a:latin typeface="Consolas" panose="020B0609020204030204" pitchFamily="49" charset="0"/>
                <a:cs typeface="Consolas" panose="020B0609020204030204" pitchFamily="49" charset="0"/>
              </a:rPr>
              <a:t>for</a:t>
            </a:r>
            <a:r>
              <a:rPr lang="nn-NO" sz="1200" dirty="0" smtClean="0">
                <a:latin typeface="Consolas" panose="020B0609020204030204" pitchFamily="49" charset="0"/>
                <a:cs typeface="Consolas" panose="020B0609020204030204" pitchFamily="49" charset="0"/>
              </a:rPr>
              <a:t> </a:t>
            </a:r>
            <a:r>
              <a:rPr lang="nn-NO" sz="1200" dirty="0">
                <a:latin typeface="Consolas" panose="020B0609020204030204" pitchFamily="49" charset="0"/>
                <a:cs typeface="Consolas" panose="020B0609020204030204" pitchFamily="49" charset="0"/>
              </a:rPr>
              <a:t>(var i = </a:t>
            </a:r>
            <a:r>
              <a:rPr lang="nn-NO" sz="1200" dirty="0">
                <a:solidFill>
                  <a:srgbClr val="FF0000"/>
                </a:solidFill>
                <a:latin typeface="Consolas" panose="020B0609020204030204" pitchFamily="49" charset="0"/>
                <a:ea typeface="Times New Roman"/>
                <a:cs typeface="Consolas" panose="020B0609020204030204" pitchFamily="49" charset="0"/>
              </a:rPr>
              <a:t>0</a:t>
            </a:r>
            <a:r>
              <a:rPr lang="nn-NO" sz="1200" dirty="0">
                <a:latin typeface="Consolas" panose="020B0609020204030204" pitchFamily="49" charset="0"/>
                <a:cs typeface="Consolas" panose="020B0609020204030204" pitchFamily="49" charset="0"/>
              </a:rPr>
              <a:t>, j = </a:t>
            </a:r>
            <a:r>
              <a:rPr lang="nn-NO" sz="1200" dirty="0">
                <a:solidFill>
                  <a:srgbClr val="FF0000"/>
                </a:solidFill>
                <a:latin typeface="Consolas" panose="020B0609020204030204" pitchFamily="49" charset="0"/>
                <a:ea typeface="Times New Roman"/>
                <a:cs typeface="Consolas" panose="020B0609020204030204" pitchFamily="49" charset="0"/>
              </a:rPr>
              <a:t>9</a:t>
            </a:r>
            <a:r>
              <a:rPr lang="nn-NO" sz="1200" dirty="0">
                <a:latin typeface="Consolas" panose="020B0609020204030204" pitchFamily="49" charset="0"/>
                <a:cs typeface="Consolas" panose="020B0609020204030204" pitchFamily="49" charset="0"/>
              </a:rPr>
              <a:t>; i &lt;= </a:t>
            </a:r>
            <a:r>
              <a:rPr lang="nn-NO" sz="1200" dirty="0">
                <a:solidFill>
                  <a:srgbClr val="FF0000"/>
                </a:solidFill>
                <a:latin typeface="Consolas" panose="020B0609020204030204" pitchFamily="49" charset="0"/>
                <a:ea typeface="Times New Roman"/>
                <a:cs typeface="Consolas" panose="020B0609020204030204" pitchFamily="49" charset="0"/>
              </a:rPr>
              <a:t>9</a:t>
            </a:r>
            <a:r>
              <a:rPr lang="nn-NO" sz="1200" dirty="0">
                <a:latin typeface="Consolas" panose="020B0609020204030204" pitchFamily="49" charset="0"/>
                <a:cs typeface="Consolas" panose="020B0609020204030204" pitchFamily="49" charset="0"/>
              </a:rPr>
              <a:t>; i++, j-</a:t>
            </a:r>
            <a:r>
              <a:rPr lang="nn-NO" sz="1200" dirty="0" smtClean="0">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n-NO" sz="1200" dirty="0" smtClean="0">
                <a:latin typeface="Consolas" panose="020B0609020204030204" pitchFamily="49" charset="0"/>
                <a:cs typeface="Consolas" panose="020B0609020204030204" pitchFamily="49" charset="0"/>
              </a:rPr>
              <a:t>{</a:t>
            </a:r>
            <a:r>
              <a:rPr lang="nn-NO" sz="1200" dirty="0">
                <a:latin typeface="Consolas" panose="020B0609020204030204" pitchFamily="49" charset="0"/>
                <a:cs typeface="Consolas" panose="020B0609020204030204" pitchFamily="49" charset="0"/>
              </a:rPr>
              <a:t>	</a:t>
            </a:r>
            <a:r>
              <a:rPr lang="nn-NO" sz="1200" dirty="0" smtClean="0">
                <a:latin typeface="Consolas" panose="020B0609020204030204" pitchFamily="49" charset="0"/>
                <a:cs typeface="Consolas" panose="020B0609020204030204" pitchFamily="49" charset="0"/>
              </a:rPr>
              <a:t>document.writeln</a:t>
            </a:r>
            <a:r>
              <a:rPr lang="nn-NO" sz="1200" dirty="0">
                <a:latin typeface="Consolas" panose="020B0609020204030204" pitchFamily="49" charset="0"/>
                <a:cs typeface="Consolas" panose="020B0609020204030204" pitchFamily="49" charset="0"/>
              </a:rPr>
              <a:t>(</a:t>
            </a:r>
            <a:r>
              <a:rPr lang="nn-NO" sz="1200" dirty="0">
                <a:solidFill>
                  <a:schemeClr val="bg1">
                    <a:lumMod val="50000"/>
                    <a:lumOff val="50000"/>
                  </a:schemeClr>
                </a:solidFill>
                <a:latin typeface="Consolas" panose="020B0609020204030204" pitchFamily="49" charset="0"/>
                <a:cs typeface="Consolas" panose="020B0609020204030204" pitchFamily="49" charset="0"/>
              </a:rPr>
              <a:t>"a[" </a:t>
            </a:r>
            <a:r>
              <a:rPr lang="nn-NO" sz="1200" dirty="0">
                <a:latin typeface="Consolas" panose="020B0609020204030204" pitchFamily="49" charset="0"/>
                <a:cs typeface="Consolas" panose="020B0609020204030204" pitchFamily="49" charset="0"/>
              </a:rPr>
              <a:t>+ i + </a:t>
            </a:r>
            <a:r>
              <a:rPr lang="nn-NO" sz="1200" dirty="0">
                <a:solidFill>
                  <a:schemeClr val="bg1">
                    <a:lumMod val="50000"/>
                    <a:lumOff val="50000"/>
                  </a:schemeClr>
                </a:solidFill>
                <a:latin typeface="Consolas" panose="020B0609020204030204" pitchFamily="49" charset="0"/>
                <a:cs typeface="Consolas" panose="020B0609020204030204" pitchFamily="49" charset="0"/>
              </a:rPr>
              <a:t>"]["</a:t>
            </a:r>
            <a:r>
              <a:rPr lang="nn-NO" sz="1200" dirty="0">
                <a:latin typeface="Consolas" panose="020B0609020204030204" pitchFamily="49" charset="0"/>
                <a:cs typeface="Consolas" panose="020B0609020204030204" pitchFamily="49" charset="0"/>
              </a:rPr>
              <a:t> + j + </a:t>
            </a:r>
            <a:r>
              <a:rPr lang="nn-NO" sz="1200" dirty="0">
                <a:solidFill>
                  <a:schemeClr val="bg1">
                    <a:lumMod val="50000"/>
                    <a:lumOff val="50000"/>
                  </a:schemeClr>
                </a:solidFill>
                <a:latin typeface="Consolas" panose="020B0609020204030204" pitchFamily="49" charset="0"/>
                <a:cs typeface="Consolas" panose="020B0609020204030204" pitchFamily="49" charset="0"/>
              </a:rPr>
              <a:t>"]= "</a:t>
            </a:r>
            <a:r>
              <a:rPr lang="nn-NO" sz="1200" dirty="0">
                <a:latin typeface="Consolas" panose="020B0609020204030204" pitchFamily="49" charset="0"/>
                <a:cs typeface="Consolas" panose="020B0609020204030204" pitchFamily="49" charset="0"/>
              </a:rPr>
              <a:t> + a[i][j</a:t>
            </a:r>
            <a:r>
              <a:rPr lang="nn-NO" sz="1200" dirty="0" smtClean="0">
                <a:latin typeface="Consolas" panose="020B0609020204030204" pitchFamily="49" charset="0"/>
                <a:cs typeface="Consolas" panose="020B0609020204030204" pitchFamily="49" charset="0"/>
              </a:rPr>
              <a:t>]); }</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n-NO" sz="1200" dirty="0" smtClean="0">
              <a:latin typeface="Consolas" panose="020B0609020204030204" pitchFamily="49" charset="0"/>
              <a:cs typeface="Consolas" panose="020B0609020204030204" pitchFamily="49" charset="0"/>
            </a:endParaRPr>
          </a:p>
        </p:txBody>
      </p:sp>
      <p:sp>
        <p:nvSpPr>
          <p:cNvPr id="9" name="Прямоугольник 8"/>
          <p:cNvSpPr/>
          <p:nvPr/>
        </p:nvSpPr>
        <p:spPr>
          <a:xfrm>
            <a:off x="415786" y="3573016"/>
            <a:ext cx="8136904" cy="646331"/>
          </a:xfrm>
          <a:prstGeom prst="rect">
            <a:avLst/>
          </a:prstGeom>
        </p:spPr>
        <p:txBody>
          <a:bodyPr wrap="square">
            <a:spAutoFit/>
          </a:bodyPr>
          <a:lstStyle/>
          <a:p>
            <a:r>
              <a:rPr lang="en-US" dirty="0">
                <a:solidFill>
                  <a:srgbClr val="00B0F0"/>
                </a:solidFill>
              </a:rPr>
              <a:t>delete</a:t>
            </a:r>
          </a:p>
          <a:p>
            <a:r>
              <a:rPr lang="en-US" dirty="0" smtClean="0"/>
              <a:t>The delete operator delete property from an object.</a:t>
            </a:r>
            <a:endParaRPr lang="en-US" dirty="0"/>
          </a:p>
        </p:txBody>
      </p:sp>
      <p:sp>
        <p:nvSpPr>
          <p:cNvPr id="10" name="Прямоугольник 9"/>
          <p:cNvSpPr/>
          <p:nvPr/>
        </p:nvSpPr>
        <p:spPr>
          <a:xfrm>
            <a:off x="450467" y="4281770"/>
            <a:ext cx="8208912" cy="216982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Consolas" panose="020B0609020204030204" pitchFamily="49" charset="0"/>
                <a:cs typeface="Consolas" panose="020B0609020204030204" pitchFamily="49" charset="0"/>
              </a:rPr>
              <a:t>x = </a:t>
            </a:r>
            <a:r>
              <a:rPr lang="en-US" sz="1200" dirty="0">
                <a:solidFill>
                  <a:srgbClr val="FF0000"/>
                </a:solidFill>
                <a:latin typeface="Consolas" panose="020B0609020204030204" pitchFamily="49" charset="0"/>
                <a:cs typeface="Consolas" panose="020B0609020204030204" pitchFamily="49" charset="0"/>
              </a:rPr>
              <a:t>42</a:t>
            </a:r>
            <a:r>
              <a:rPr lang="en-US" sz="1200" dirty="0">
                <a:latin typeface="Consolas" panose="020B0609020204030204" pitchFamily="49" charset="0"/>
                <a:cs typeface="Consolas" panose="020B0609020204030204" pitchFamily="49" charset="0"/>
              </a:rPr>
              <a:t>; </a:t>
            </a:r>
            <a:endParaRPr lang="en-US" sz="1200" dirty="0" smtClean="0">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000066"/>
                </a:solidFill>
                <a:latin typeface="Consolas" panose="020B0609020204030204" pitchFamily="49" charset="0"/>
                <a:cs typeface="Consolas" panose="020B0609020204030204" pitchFamily="49" charset="0"/>
              </a:rPr>
              <a:t>var</a:t>
            </a:r>
            <a:r>
              <a:rPr lang="en-US" sz="1200" dirty="0">
                <a:solidFill>
                  <a:srgbClr val="000066"/>
                </a:solidFill>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y = </a:t>
            </a:r>
            <a:r>
              <a:rPr lang="en-US" sz="1200" dirty="0">
                <a:solidFill>
                  <a:srgbClr val="FF0000"/>
                </a:solidFill>
                <a:latin typeface="Consolas" panose="020B0609020204030204" pitchFamily="49" charset="0"/>
                <a:cs typeface="Consolas" panose="020B0609020204030204" pitchFamily="49" charset="0"/>
              </a:rPr>
              <a:t>43</a:t>
            </a:r>
            <a:r>
              <a:rPr lang="en-US" sz="1200" dirty="0">
                <a:latin typeface="Consolas" panose="020B0609020204030204" pitchFamily="49" charset="0"/>
                <a:cs typeface="Consolas" panose="020B0609020204030204" pitchFamily="49" charset="0"/>
              </a:rPr>
              <a:t>; </a:t>
            </a:r>
            <a:endParaRPr lang="en-US" sz="1200" dirty="0" smtClean="0">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smtClean="0">
                <a:latin typeface="Consolas" panose="020B0609020204030204" pitchFamily="49" charset="0"/>
                <a:cs typeface="Consolas" panose="020B0609020204030204" pitchFamily="49" charset="0"/>
              </a:rPr>
              <a:t>myobj</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new </a:t>
            </a:r>
            <a:r>
              <a:rPr lang="en-US" sz="1200" dirty="0">
                <a:latin typeface="Consolas" panose="020B0609020204030204" pitchFamily="49" charset="0"/>
                <a:cs typeface="Consolas" panose="020B0609020204030204" pitchFamily="49" charset="0"/>
              </a:rPr>
              <a:t>Number(); </a:t>
            </a:r>
            <a:endParaRPr lang="en-US" sz="1200" dirty="0" smtClean="0">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smtClean="0">
                <a:latin typeface="Consolas" panose="020B0609020204030204" pitchFamily="49" charset="0"/>
                <a:cs typeface="Consolas" panose="020B0609020204030204" pitchFamily="49" charset="0"/>
              </a:rPr>
              <a:t>myobj.h</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 </a:t>
            </a:r>
            <a:r>
              <a:rPr lang="en-US" sz="1200" dirty="0">
                <a:solidFill>
                  <a:srgbClr val="FF0000"/>
                </a:solidFill>
                <a:latin typeface="Consolas" panose="020B0609020204030204" pitchFamily="49" charset="0"/>
                <a:cs typeface="Consolas" panose="020B0609020204030204" pitchFamily="49" charset="0"/>
              </a:rPr>
              <a:t>4</a:t>
            </a:r>
            <a:r>
              <a:rPr lang="en-US" sz="1200" dirty="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create property h</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66"/>
                </a:solidFill>
                <a:latin typeface="Consolas" panose="020B0609020204030204" pitchFamily="49" charset="0"/>
                <a:cs typeface="Consolas" panose="020B0609020204030204" pitchFamily="49" charset="0"/>
              </a:rPr>
              <a:t>delete </a:t>
            </a:r>
            <a:r>
              <a:rPr lang="en-US" sz="1200" dirty="0">
                <a:latin typeface="Consolas" panose="020B0609020204030204" pitchFamily="49" charset="0"/>
                <a:cs typeface="Consolas" panose="020B0609020204030204" pitchFamily="49" charset="0"/>
              </a:rPr>
              <a:t>x; </a:t>
            </a:r>
            <a:r>
              <a:rPr lang="en-US" sz="1200" i="1" dirty="0">
                <a:solidFill>
                  <a:srgbClr val="006600"/>
                </a:solidFill>
                <a:latin typeface="Consolas" panose="020B0609020204030204" pitchFamily="49" charset="0"/>
                <a:ea typeface="Times New Roman"/>
                <a:cs typeface="Consolas" panose="020B0609020204030204" pitchFamily="49" charset="0"/>
              </a:rPr>
              <a:t>// returns true (can delete if declared implicitly)</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66"/>
                </a:solidFill>
                <a:latin typeface="Consolas" panose="020B0609020204030204" pitchFamily="49" charset="0"/>
                <a:cs typeface="Consolas" panose="020B0609020204030204" pitchFamily="49" charset="0"/>
              </a:rPr>
              <a:t>delete </a:t>
            </a:r>
            <a:r>
              <a:rPr lang="en-US" sz="1200" dirty="0" smtClean="0">
                <a:latin typeface="Consolas" panose="020B0609020204030204" pitchFamily="49" charset="0"/>
                <a:cs typeface="Consolas" panose="020B0609020204030204" pitchFamily="49" charset="0"/>
              </a:rPr>
              <a:t>y</a:t>
            </a:r>
            <a:r>
              <a:rPr lang="en-US" sz="1200" dirty="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returns false (cannot delete if declared with </a:t>
            </a:r>
            <a:r>
              <a:rPr lang="en-US" sz="1200" i="1" dirty="0" err="1">
                <a:solidFill>
                  <a:srgbClr val="006600"/>
                </a:solidFill>
                <a:latin typeface="Consolas" panose="020B0609020204030204" pitchFamily="49" charset="0"/>
                <a:ea typeface="Times New Roman"/>
                <a:cs typeface="Consolas" panose="020B0609020204030204" pitchFamily="49" charset="0"/>
              </a:rPr>
              <a:t>var</a:t>
            </a:r>
            <a:r>
              <a:rPr lang="en-US" sz="1200" i="1" dirty="0">
                <a:solidFill>
                  <a:srgbClr val="006600"/>
                </a:solidFill>
                <a:latin typeface="Consolas" panose="020B0609020204030204" pitchFamily="49" charset="0"/>
                <a:ea typeface="Times New Roman"/>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66"/>
                </a:solidFill>
                <a:latin typeface="Consolas" panose="020B0609020204030204" pitchFamily="49" charset="0"/>
                <a:cs typeface="Consolas" panose="020B0609020204030204" pitchFamily="49" charset="0"/>
              </a:rPr>
              <a:t>delete </a:t>
            </a:r>
            <a:r>
              <a:rPr lang="en-US" sz="1200" dirty="0" err="1" smtClean="0">
                <a:latin typeface="Consolas" panose="020B0609020204030204" pitchFamily="49" charset="0"/>
                <a:cs typeface="Consolas" panose="020B0609020204030204" pitchFamily="49" charset="0"/>
              </a:rPr>
              <a:t>Math.PI</a:t>
            </a:r>
            <a:r>
              <a:rPr lang="en-US" sz="1200" dirty="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returns false (cannot delete predefined properties)</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66"/>
                </a:solidFill>
                <a:latin typeface="Consolas" panose="020B0609020204030204" pitchFamily="49" charset="0"/>
                <a:cs typeface="Consolas" panose="020B0609020204030204" pitchFamily="49" charset="0"/>
              </a:rPr>
              <a:t>delete </a:t>
            </a:r>
            <a:r>
              <a:rPr lang="en-US" sz="1200" dirty="0" err="1" smtClean="0">
                <a:latin typeface="Consolas" panose="020B0609020204030204" pitchFamily="49" charset="0"/>
                <a:cs typeface="Consolas" panose="020B0609020204030204" pitchFamily="49" charset="0"/>
              </a:rPr>
              <a:t>myobj.h</a:t>
            </a:r>
            <a:r>
              <a:rPr lang="en-US" sz="1200" dirty="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returns true (can delete user-defined properties)</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66"/>
                </a:solidFill>
                <a:latin typeface="Consolas" panose="020B0609020204030204" pitchFamily="49" charset="0"/>
                <a:cs typeface="Consolas" panose="020B0609020204030204" pitchFamily="49" charset="0"/>
              </a:rPr>
              <a:t>delete </a:t>
            </a:r>
            <a:r>
              <a:rPr lang="en-US" sz="1200" dirty="0" err="1" smtClean="0">
                <a:latin typeface="Consolas" panose="020B0609020204030204" pitchFamily="49" charset="0"/>
                <a:cs typeface="Consolas" panose="020B0609020204030204" pitchFamily="49" charset="0"/>
              </a:rPr>
              <a:t>myobj</a:t>
            </a:r>
            <a:r>
              <a:rPr lang="en-US" sz="1200" dirty="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returns true (can delete if declared </a:t>
            </a:r>
            <a:r>
              <a:rPr lang="en-US" sz="1200" i="1" dirty="0" smtClean="0">
                <a:solidFill>
                  <a:srgbClr val="006600"/>
                </a:solidFill>
                <a:latin typeface="Consolas" panose="020B0609020204030204" pitchFamily="49" charset="0"/>
                <a:ea typeface="Times New Roman"/>
                <a:cs typeface="Consolas" panose="020B0609020204030204" pitchFamily="49" charset="0"/>
              </a:rPr>
              <a:t>implicitly)</a:t>
            </a:r>
            <a:endParaRPr lang="ru-RU" sz="1200" i="1" dirty="0">
              <a:solidFill>
                <a:srgbClr val="006600"/>
              </a:solidFill>
              <a:latin typeface="Consolas" panose="020B0609020204030204" pitchFamily="49" charset="0"/>
              <a:ea typeface="Times New Roman"/>
              <a:cs typeface="Consolas" panose="020B0609020204030204" pitchFamily="49" charset="0"/>
            </a:endParaRPr>
          </a:p>
        </p:txBody>
      </p:sp>
    </p:spTree>
    <p:extLst>
      <p:ext uri="{BB962C8B-B14F-4D97-AF65-F5344CB8AC3E}">
        <p14:creationId xmlns:p14="http://schemas.microsoft.com/office/powerpoint/2010/main" val="2969173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a:solidFill>
                  <a:srgbClr val="92D050"/>
                </a:solidFill>
              </a:rPr>
              <a:t>Special operators</a:t>
            </a:r>
          </a:p>
        </p:txBody>
      </p:sp>
      <p:sp>
        <p:nvSpPr>
          <p:cNvPr id="3" name="Прямоугольник 2"/>
          <p:cNvSpPr/>
          <p:nvPr/>
        </p:nvSpPr>
        <p:spPr>
          <a:xfrm>
            <a:off x="395536" y="1268760"/>
            <a:ext cx="8136904" cy="646331"/>
          </a:xfrm>
          <a:prstGeom prst="rect">
            <a:avLst/>
          </a:prstGeom>
        </p:spPr>
        <p:txBody>
          <a:bodyPr wrap="square">
            <a:spAutoFit/>
          </a:bodyPr>
          <a:lstStyle/>
          <a:p>
            <a:r>
              <a:rPr lang="en-US" dirty="0">
                <a:solidFill>
                  <a:srgbClr val="00B0F0"/>
                </a:solidFill>
              </a:rPr>
              <a:t>in</a:t>
            </a:r>
          </a:p>
          <a:p>
            <a:r>
              <a:rPr lang="en-US" dirty="0"/>
              <a:t>The in operator returns true if the specified property is in the specified object. </a:t>
            </a: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Прямоугольник 5"/>
          <p:cNvSpPr/>
          <p:nvPr/>
        </p:nvSpPr>
        <p:spPr>
          <a:xfrm>
            <a:off x="415786" y="2043860"/>
            <a:ext cx="8208912" cy="30502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latin typeface="Consolas" panose="020B0609020204030204" pitchFamily="49" charset="0"/>
                <a:cs typeface="Consolas" panose="020B0609020204030204" pitchFamily="49" charset="0"/>
              </a:rPr>
              <a:t>propNameOrNumber</a:t>
            </a: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in</a:t>
            </a:r>
            <a:r>
              <a:rPr lang="en-US" sz="1200" dirty="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objectName</a:t>
            </a:r>
            <a:endParaRPr lang="en-US" sz="1200" dirty="0" smtClean="0">
              <a:latin typeface="Consolas" panose="020B0609020204030204" pitchFamily="49" charset="0"/>
              <a:cs typeface="Consolas" panose="020B0609020204030204" pitchFamily="49" charset="0"/>
            </a:endParaRPr>
          </a:p>
        </p:txBody>
      </p:sp>
      <p:sp>
        <p:nvSpPr>
          <p:cNvPr id="10" name="Прямоугольник 9"/>
          <p:cNvSpPr/>
          <p:nvPr/>
        </p:nvSpPr>
        <p:spPr>
          <a:xfrm>
            <a:off x="395536" y="2564904"/>
            <a:ext cx="8208912" cy="309315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i="1" dirty="0">
                <a:solidFill>
                  <a:srgbClr val="006600"/>
                </a:solidFill>
                <a:latin typeface="Consolas" panose="020B0609020204030204" pitchFamily="49" charset="0"/>
                <a:ea typeface="Times New Roman"/>
                <a:cs typeface="Consolas" panose="020B0609020204030204" pitchFamily="49" charset="0"/>
              </a:rPr>
              <a:t>// Arrays</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000066"/>
                </a:solidFill>
                <a:latin typeface="Consolas" panose="020B0609020204030204" pitchFamily="49" charset="0"/>
                <a:cs typeface="Consolas" panose="020B0609020204030204" pitchFamily="49" charset="0"/>
              </a:rPr>
              <a:t>var</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trees = </a:t>
            </a:r>
            <a:r>
              <a:rPr lang="en-US" sz="1200" dirty="0">
                <a:solidFill>
                  <a:srgbClr val="000066"/>
                </a:solidFill>
                <a:latin typeface="Consolas" panose="020B0609020204030204" pitchFamily="49" charset="0"/>
                <a:cs typeface="Consolas" panose="020B0609020204030204" pitchFamily="49" charset="0"/>
              </a:rPr>
              <a:t>new</a:t>
            </a: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Array</a:t>
            </a:r>
            <a:r>
              <a:rPr lang="en-US" sz="1200" dirty="0">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"redwood"</a:t>
            </a:r>
            <a:r>
              <a:rPr lang="en-US" sz="1200" dirty="0">
                <a:latin typeface="Consolas" panose="020B0609020204030204" pitchFamily="49" charset="0"/>
                <a:cs typeface="Consolas" panose="020B0609020204030204" pitchFamily="49" charset="0"/>
              </a:rPr>
              <a:t>, </a:t>
            </a:r>
            <a:r>
              <a:rPr lang="en-US" sz="1200" dirty="0">
                <a:solidFill>
                  <a:schemeClr val="bg1">
                    <a:lumMod val="50000"/>
                    <a:lumOff val="50000"/>
                  </a:schemeClr>
                </a:solidFill>
                <a:latin typeface="Consolas" panose="020B0609020204030204" pitchFamily="49" charset="0"/>
                <a:cs typeface="Consolas" panose="020B0609020204030204" pitchFamily="49" charset="0"/>
              </a:rPr>
              <a:t>"bay"</a:t>
            </a:r>
            <a:r>
              <a:rPr lang="en-US" sz="1200" dirty="0">
                <a:latin typeface="Consolas" panose="020B0609020204030204" pitchFamily="49" charset="0"/>
                <a:cs typeface="Consolas" panose="020B0609020204030204" pitchFamily="49" charset="0"/>
              </a:rPr>
              <a:t>, </a:t>
            </a:r>
            <a:r>
              <a:rPr lang="en-US" sz="1200" dirty="0">
                <a:solidFill>
                  <a:schemeClr val="bg1">
                    <a:lumMod val="50000"/>
                    <a:lumOff val="50000"/>
                  </a:schemeClr>
                </a:solidFill>
                <a:latin typeface="Consolas" panose="020B0609020204030204" pitchFamily="49" charset="0"/>
                <a:cs typeface="Consolas" panose="020B0609020204030204" pitchFamily="49" charset="0"/>
              </a:rPr>
              <a:t>"cedar"</a:t>
            </a:r>
            <a:r>
              <a:rPr lang="en-US" sz="1200" dirty="0">
                <a:latin typeface="Consolas" panose="020B0609020204030204" pitchFamily="49" charset="0"/>
                <a:cs typeface="Consolas" panose="020B0609020204030204" pitchFamily="49" charset="0"/>
              </a:rPr>
              <a:t>, </a:t>
            </a:r>
            <a:r>
              <a:rPr lang="en-US" sz="1200" dirty="0">
                <a:solidFill>
                  <a:schemeClr val="bg1">
                    <a:lumMod val="50000"/>
                    <a:lumOff val="50000"/>
                  </a:schemeClr>
                </a:solidFill>
                <a:latin typeface="Consolas" panose="020B0609020204030204" pitchFamily="49" charset="0"/>
                <a:cs typeface="Consolas" panose="020B0609020204030204" pitchFamily="49" charset="0"/>
              </a:rPr>
              <a:t>"oak"</a:t>
            </a:r>
            <a:r>
              <a:rPr lang="en-US" sz="1200" dirty="0">
                <a:latin typeface="Consolas" panose="020B0609020204030204" pitchFamily="49" charset="0"/>
                <a:cs typeface="Consolas" panose="020B0609020204030204" pitchFamily="49" charset="0"/>
              </a:rPr>
              <a:t>, </a:t>
            </a:r>
            <a:r>
              <a:rPr lang="en-US" sz="1200" dirty="0">
                <a:solidFill>
                  <a:schemeClr val="bg1">
                    <a:lumMod val="50000"/>
                    <a:lumOff val="50000"/>
                  </a:schemeClr>
                </a:solidFill>
                <a:latin typeface="Consolas" panose="020B0609020204030204" pitchFamily="49" charset="0"/>
                <a:cs typeface="Consolas" panose="020B0609020204030204" pitchFamily="49" charset="0"/>
              </a:rPr>
              <a:t>"maple"</a:t>
            </a:r>
            <a:r>
              <a:rPr lang="en-US" sz="1200" dirty="0">
                <a:latin typeface="Consolas" panose="020B0609020204030204" pitchFamily="49" charset="0"/>
                <a:cs typeface="Consolas" panose="020B0609020204030204" pitchFamily="49" charset="0"/>
              </a:rPr>
              <a:t>); </a:t>
            </a:r>
            <a:endParaRPr lang="en-US" sz="1200" dirty="0" smtClean="0">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FF0000"/>
                </a:solidFill>
                <a:latin typeface="Consolas" panose="020B0609020204030204" pitchFamily="49" charset="0"/>
                <a:cs typeface="Consolas" panose="020B0609020204030204" pitchFamily="49" charset="0"/>
              </a:rPr>
              <a:t>0</a:t>
            </a:r>
            <a:r>
              <a:rPr lang="en-US" sz="1200" dirty="0" smtClean="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in</a:t>
            </a:r>
            <a:r>
              <a:rPr lang="en-US" sz="1200" dirty="0">
                <a:latin typeface="Consolas" panose="020B0609020204030204" pitchFamily="49" charset="0"/>
                <a:cs typeface="Consolas" panose="020B0609020204030204" pitchFamily="49" charset="0"/>
              </a:rPr>
              <a:t> trees; </a:t>
            </a:r>
            <a:r>
              <a:rPr lang="en-US" sz="1200" dirty="0" smtClean="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returns true</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FF0000"/>
                </a:solidFill>
                <a:latin typeface="Consolas" panose="020B0609020204030204" pitchFamily="49" charset="0"/>
                <a:cs typeface="Consolas" panose="020B0609020204030204" pitchFamily="49" charset="0"/>
              </a:rPr>
              <a:t>3</a:t>
            </a:r>
            <a:r>
              <a:rPr lang="en-US" sz="1200" dirty="0" smtClean="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in</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trees</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returns true</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FF0000"/>
                </a:solidFill>
                <a:latin typeface="Consolas" panose="020B0609020204030204" pitchFamily="49" charset="0"/>
                <a:cs typeface="Consolas" panose="020B0609020204030204" pitchFamily="49" charset="0"/>
              </a:rPr>
              <a:t>6</a:t>
            </a:r>
            <a:r>
              <a:rPr lang="en-US" sz="1200" dirty="0" smtClean="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in</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trees</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returns false</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"bay</a:t>
            </a:r>
            <a:r>
              <a:rPr lang="en-US" sz="1200" dirty="0">
                <a:solidFill>
                  <a:schemeClr val="bg1">
                    <a:lumMod val="50000"/>
                    <a:lumOff val="50000"/>
                  </a:schemeClr>
                </a:solidFill>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in</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trees;		</a:t>
            </a:r>
            <a:r>
              <a:rPr lang="en-US" sz="1200" i="1" dirty="0">
                <a:solidFill>
                  <a:srgbClr val="006600"/>
                </a:solidFill>
                <a:latin typeface="Consolas" panose="020B0609020204030204" pitchFamily="49" charset="0"/>
                <a:ea typeface="Times New Roman"/>
                <a:cs typeface="Consolas" panose="020B0609020204030204" pitchFamily="49" charset="0"/>
              </a:rPr>
              <a:t>// returns false (you must specify the index number, </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not the value at that index)</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length" </a:t>
            </a:r>
            <a:r>
              <a:rPr lang="en-US" sz="1200" dirty="0">
                <a:solidFill>
                  <a:srgbClr val="000066"/>
                </a:solidFill>
                <a:latin typeface="Consolas" panose="020B0609020204030204" pitchFamily="49" charset="0"/>
                <a:cs typeface="Consolas" panose="020B0609020204030204" pitchFamily="49" charset="0"/>
              </a:rPr>
              <a:t>in</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trees</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returns true (length is an Array property)</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i="1" dirty="0" smtClean="0">
                <a:solidFill>
                  <a:srgbClr val="006600"/>
                </a:solidFill>
                <a:latin typeface="Consolas" panose="020B0609020204030204" pitchFamily="49" charset="0"/>
                <a:ea typeface="Times New Roman"/>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Custom objects</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000066"/>
                </a:solidFill>
                <a:latin typeface="Consolas" panose="020B0609020204030204" pitchFamily="49" charset="0"/>
                <a:cs typeface="Consolas" panose="020B0609020204030204" pitchFamily="49" charset="0"/>
              </a:rPr>
              <a:t>var</a:t>
            </a:r>
            <a:r>
              <a:rPr lang="en-US" sz="1200" dirty="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mycar</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 {make: </a:t>
            </a:r>
            <a:r>
              <a:rPr lang="en-US" sz="1200" dirty="0">
                <a:solidFill>
                  <a:schemeClr val="bg1">
                    <a:lumMod val="50000"/>
                    <a:lumOff val="50000"/>
                  </a:schemeClr>
                </a:solidFill>
                <a:latin typeface="Consolas" panose="020B0609020204030204" pitchFamily="49" charset="0"/>
                <a:cs typeface="Consolas" panose="020B0609020204030204" pitchFamily="49" charset="0"/>
              </a:rPr>
              <a:t>"Honda"</a:t>
            </a:r>
            <a:r>
              <a:rPr lang="en-US" sz="1200" dirty="0">
                <a:latin typeface="Consolas" panose="020B0609020204030204" pitchFamily="49" charset="0"/>
                <a:cs typeface="Consolas" panose="020B0609020204030204" pitchFamily="49" charset="0"/>
              </a:rPr>
              <a:t>, model: </a:t>
            </a:r>
            <a:r>
              <a:rPr lang="en-US" sz="1200" dirty="0">
                <a:solidFill>
                  <a:schemeClr val="bg1">
                    <a:lumMod val="50000"/>
                    <a:lumOff val="50000"/>
                  </a:schemeClr>
                </a:solidFill>
                <a:latin typeface="Consolas" panose="020B0609020204030204" pitchFamily="49" charset="0"/>
                <a:cs typeface="Consolas" panose="020B0609020204030204" pitchFamily="49" charset="0"/>
              </a:rPr>
              <a:t>"Accord"</a:t>
            </a:r>
            <a:r>
              <a:rPr lang="en-US" sz="1200" dirty="0">
                <a:latin typeface="Consolas" panose="020B0609020204030204" pitchFamily="49" charset="0"/>
                <a:cs typeface="Consolas" panose="020B0609020204030204" pitchFamily="49" charset="0"/>
              </a:rPr>
              <a:t>, year: </a:t>
            </a:r>
            <a:r>
              <a:rPr lang="en-US" sz="1200" dirty="0">
                <a:solidFill>
                  <a:srgbClr val="FF0000"/>
                </a:solidFill>
                <a:latin typeface="Consolas" panose="020B0609020204030204" pitchFamily="49" charset="0"/>
                <a:cs typeface="Consolas" panose="020B0609020204030204" pitchFamily="49" charset="0"/>
              </a:rPr>
              <a:t>1998</a:t>
            </a:r>
            <a:r>
              <a:rPr lang="en-US" sz="1200" dirty="0" smtClean="0">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make" </a:t>
            </a:r>
            <a:r>
              <a:rPr lang="en-US" sz="1200" dirty="0">
                <a:latin typeface="Consolas" panose="020B0609020204030204" pitchFamily="49" charset="0"/>
                <a:cs typeface="Consolas" panose="020B0609020204030204" pitchFamily="49" charset="0"/>
              </a:rPr>
              <a:t>in </a:t>
            </a:r>
            <a:r>
              <a:rPr lang="en-US" sz="1200" dirty="0" err="1">
                <a:latin typeface="Consolas" panose="020B0609020204030204" pitchFamily="49" charset="0"/>
                <a:cs typeface="Consolas" panose="020B0609020204030204" pitchFamily="49" charset="0"/>
              </a:rPr>
              <a:t>mycar</a:t>
            </a:r>
            <a:r>
              <a:rPr lang="en-US" sz="1200" dirty="0" smtClean="0">
                <a:latin typeface="Consolas" panose="020B0609020204030204" pitchFamily="49" charset="0"/>
                <a:cs typeface="Consolas" panose="020B0609020204030204" pitchFamily="49" charset="0"/>
              </a:rPr>
              <a:t>;	</a:t>
            </a:r>
            <a:r>
              <a:rPr lang="en-US" sz="1200" i="1" dirty="0" smtClean="0">
                <a:solidFill>
                  <a:srgbClr val="006600"/>
                </a:solidFill>
                <a:latin typeface="Consolas" panose="020B0609020204030204" pitchFamily="49" charset="0"/>
                <a:ea typeface="Times New Roman"/>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returns true</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"model</a:t>
            </a:r>
            <a:r>
              <a:rPr lang="en-US" sz="1200" dirty="0">
                <a:solidFill>
                  <a:schemeClr val="bg1">
                    <a:lumMod val="50000"/>
                    <a:lumOff val="50000"/>
                  </a:schemeClr>
                </a:solidFill>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in </a:t>
            </a:r>
            <a:r>
              <a:rPr lang="en-US" sz="1200" dirty="0" err="1">
                <a:latin typeface="Consolas" panose="020B0609020204030204" pitchFamily="49" charset="0"/>
                <a:cs typeface="Consolas" panose="020B0609020204030204" pitchFamily="49" charset="0"/>
              </a:rPr>
              <a:t>mycar</a:t>
            </a:r>
            <a:r>
              <a:rPr lang="en-US" sz="1200" dirty="0" smtClean="0">
                <a:latin typeface="Consolas" panose="020B0609020204030204" pitchFamily="49" charset="0"/>
                <a:cs typeface="Consolas" panose="020B0609020204030204" pitchFamily="49" charset="0"/>
              </a:rPr>
              <a:t>;	</a:t>
            </a:r>
            <a:r>
              <a:rPr lang="en-US" sz="1200" i="1" dirty="0" smtClean="0">
                <a:solidFill>
                  <a:srgbClr val="006600"/>
                </a:solidFill>
                <a:latin typeface="Consolas" panose="020B0609020204030204" pitchFamily="49" charset="0"/>
                <a:ea typeface="Times New Roman"/>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returns true</a:t>
            </a:r>
          </a:p>
        </p:txBody>
      </p:sp>
    </p:spTree>
    <p:extLst>
      <p:ext uri="{BB962C8B-B14F-4D97-AF65-F5344CB8AC3E}">
        <p14:creationId xmlns:p14="http://schemas.microsoft.com/office/powerpoint/2010/main" val="593403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a:solidFill>
                  <a:srgbClr val="92D050"/>
                </a:solidFill>
              </a:rPr>
              <a:t>Special operators</a:t>
            </a: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Прямоугольник 7"/>
          <p:cNvSpPr/>
          <p:nvPr/>
        </p:nvSpPr>
        <p:spPr>
          <a:xfrm>
            <a:off x="403861" y="3161229"/>
            <a:ext cx="8136904" cy="923330"/>
          </a:xfrm>
          <a:prstGeom prst="rect">
            <a:avLst/>
          </a:prstGeom>
        </p:spPr>
        <p:txBody>
          <a:bodyPr wrap="square">
            <a:spAutoFit/>
          </a:bodyPr>
          <a:lstStyle/>
          <a:p>
            <a:r>
              <a:rPr lang="en-US" dirty="0" smtClean="0"/>
              <a:t>You </a:t>
            </a:r>
            <a:r>
              <a:rPr lang="en-US" dirty="0"/>
              <a:t>can use the </a:t>
            </a:r>
            <a:r>
              <a:rPr lang="en-US" dirty="0">
                <a:solidFill>
                  <a:srgbClr val="00B0F0"/>
                </a:solidFill>
              </a:rPr>
              <a:t> new </a:t>
            </a:r>
            <a:r>
              <a:rPr lang="en-US" dirty="0"/>
              <a:t> operator to create an instance of a user-defined object type or of one of the predefined </a:t>
            </a:r>
            <a:r>
              <a:rPr lang="en-US" dirty="0" smtClean="0"/>
              <a:t>object types</a:t>
            </a:r>
            <a:r>
              <a:rPr lang="en-US" dirty="0"/>
              <a:t> </a:t>
            </a:r>
            <a:r>
              <a:rPr lang="en-US" i="1" dirty="0" smtClean="0"/>
              <a:t>Array, Boolean, Date</a:t>
            </a:r>
            <a:r>
              <a:rPr lang="en-US" i="1" dirty="0"/>
              <a:t>, </a:t>
            </a:r>
            <a:r>
              <a:rPr lang="en-US" i="1" dirty="0" smtClean="0"/>
              <a:t>Function, Image, Number, Object,</a:t>
            </a:r>
            <a:r>
              <a:rPr lang="en-US" i="1" dirty="0"/>
              <a:t> </a:t>
            </a:r>
            <a:r>
              <a:rPr lang="en-US" i="1" dirty="0" smtClean="0"/>
              <a:t>Option, </a:t>
            </a:r>
            <a:r>
              <a:rPr lang="en-US" i="1" dirty="0" err="1" smtClean="0"/>
              <a:t>RegExp</a:t>
            </a:r>
            <a:r>
              <a:rPr lang="en-US" i="1" dirty="0" smtClean="0"/>
              <a:t> or</a:t>
            </a:r>
            <a:r>
              <a:rPr lang="en-US" i="1" dirty="0"/>
              <a:t> String</a:t>
            </a:r>
            <a:r>
              <a:rPr lang="en-US" dirty="0" smtClean="0"/>
              <a:t>.</a:t>
            </a:r>
            <a:endParaRPr lang="en-US" dirty="0"/>
          </a:p>
        </p:txBody>
      </p:sp>
      <p:sp>
        <p:nvSpPr>
          <p:cNvPr id="9" name="Прямоугольник 8"/>
          <p:cNvSpPr/>
          <p:nvPr/>
        </p:nvSpPr>
        <p:spPr>
          <a:xfrm>
            <a:off x="480060" y="4208314"/>
            <a:ext cx="8208912" cy="78483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solidFill>
                <a:srgbClr val="000066"/>
              </a:solidFill>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smtClean="0">
                <a:solidFill>
                  <a:srgbClr val="000066"/>
                </a:solidFill>
                <a:latin typeface="Consolas" panose="020B0609020204030204" pitchFamily="49" charset="0"/>
                <a:cs typeface="Consolas" panose="020B0609020204030204" pitchFamily="49" charset="0"/>
              </a:rPr>
              <a:t>var</a:t>
            </a:r>
            <a:r>
              <a:rPr lang="en-US" sz="1200" dirty="0" smtClean="0">
                <a:latin typeface="Consolas" panose="020B0609020204030204" pitchFamily="49" charset="0"/>
                <a:cs typeface="Consolas" panose="020B0609020204030204" pitchFamily="49" charset="0"/>
              </a:rPr>
              <a:t> </a:t>
            </a:r>
            <a:r>
              <a:rPr lang="pt-BR" sz="1200" dirty="0" smtClean="0">
                <a:latin typeface="Consolas" panose="020B0609020204030204" pitchFamily="49" charset="0"/>
                <a:cs typeface="Consolas" panose="020B0609020204030204" pitchFamily="49" charset="0"/>
              </a:rPr>
              <a:t>objectName </a:t>
            </a:r>
            <a:r>
              <a:rPr lang="pt-BR"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new</a:t>
            </a:r>
            <a:r>
              <a:rPr lang="en-US" sz="1200" dirty="0">
                <a:latin typeface="Consolas" panose="020B0609020204030204" pitchFamily="49" charset="0"/>
                <a:cs typeface="Consolas" panose="020B0609020204030204" pitchFamily="49" charset="0"/>
              </a:rPr>
              <a:t> </a:t>
            </a:r>
            <a:r>
              <a:rPr lang="pt-BR" sz="1200" dirty="0" smtClean="0">
                <a:latin typeface="Consolas" panose="020B0609020204030204" pitchFamily="49" charset="0"/>
                <a:cs typeface="Consolas" panose="020B0609020204030204" pitchFamily="49" charset="0"/>
              </a:rPr>
              <a:t>objectType</a:t>
            </a:r>
            <a:r>
              <a:rPr lang="pt-BR" sz="1200" dirty="0">
                <a:latin typeface="Consolas" panose="020B0609020204030204" pitchFamily="49" charset="0"/>
                <a:cs typeface="Consolas" panose="020B0609020204030204" pitchFamily="49" charset="0"/>
              </a:rPr>
              <a:t>([param1, param2, ..., paramN</a:t>
            </a:r>
            <a:r>
              <a:rPr lang="pt-BR" sz="1200" dirty="0" smtClean="0">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i="1" dirty="0">
              <a:solidFill>
                <a:srgbClr val="006600"/>
              </a:solidFill>
              <a:latin typeface="Consolas" panose="020B0609020204030204" pitchFamily="49" charset="0"/>
              <a:ea typeface="Times New Roman"/>
              <a:cs typeface="Consolas" panose="020B0609020204030204" pitchFamily="49" charset="0"/>
            </a:endParaRPr>
          </a:p>
        </p:txBody>
      </p:sp>
      <p:sp>
        <p:nvSpPr>
          <p:cNvPr id="11" name="Прямоугольник 2"/>
          <p:cNvSpPr/>
          <p:nvPr/>
        </p:nvSpPr>
        <p:spPr>
          <a:xfrm>
            <a:off x="419580" y="1196278"/>
            <a:ext cx="8136904" cy="646331"/>
          </a:xfrm>
          <a:prstGeom prst="rect">
            <a:avLst/>
          </a:prstGeom>
        </p:spPr>
        <p:txBody>
          <a:bodyPr wrap="square">
            <a:spAutoFit/>
          </a:bodyPr>
          <a:lstStyle/>
          <a:p>
            <a:r>
              <a:rPr lang="en-US" dirty="0" smtClean="0"/>
              <a:t>Use </a:t>
            </a:r>
            <a:r>
              <a:rPr lang="en-US" dirty="0"/>
              <a:t>the </a:t>
            </a:r>
            <a:r>
              <a:rPr lang="en-US" dirty="0" smtClean="0">
                <a:solidFill>
                  <a:srgbClr val="00B0F0"/>
                </a:solidFill>
              </a:rPr>
              <a:t>this </a:t>
            </a:r>
            <a:r>
              <a:rPr lang="en-US" dirty="0" smtClean="0"/>
              <a:t>keyword </a:t>
            </a:r>
            <a:r>
              <a:rPr lang="en-US" dirty="0"/>
              <a:t>to refer to the current object. In general, this refers to the calling object in a method</a:t>
            </a:r>
            <a:r>
              <a:rPr lang="en-US" dirty="0" smtClean="0"/>
              <a:t>.</a:t>
            </a:r>
            <a:endParaRPr lang="en-US" dirty="0"/>
          </a:p>
        </p:txBody>
      </p:sp>
      <p:sp>
        <p:nvSpPr>
          <p:cNvPr id="12" name="Прямоугольник 10"/>
          <p:cNvSpPr/>
          <p:nvPr/>
        </p:nvSpPr>
        <p:spPr>
          <a:xfrm>
            <a:off x="480060" y="1909281"/>
            <a:ext cx="8208912" cy="101566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solidFill>
                <a:srgbClr val="000066"/>
              </a:solidFill>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66"/>
                </a:solidFill>
                <a:latin typeface="Consolas" panose="020B0609020204030204" pitchFamily="49" charset="0"/>
                <a:cs typeface="Consolas" panose="020B0609020204030204" pitchFamily="49" charset="0"/>
              </a:rPr>
              <a:t>this</a:t>
            </a:r>
            <a:r>
              <a:rPr lang="en-US" sz="1200" dirty="0">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a:t>
            </a:r>
            <a:r>
              <a:rPr lang="en-US" sz="1200" dirty="0" err="1">
                <a:solidFill>
                  <a:schemeClr val="bg1">
                    <a:lumMod val="50000"/>
                    <a:lumOff val="50000"/>
                  </a:schemeClr>
                </a:solidFill>
                <a:latin typeface="Consolas" panose="020B0609020204030204" pitchFamily="49" charset="0"/>
                <a:cs typeface="Consolas" panose="020B0609020204030204" pitchFamily="49" charset="0"/>
              </a:rPr>
              <a:t>propertyName</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000066"/>
                </a:solidFill>
                <a:latin typeface="Consolas" panose="020B0609020204030204" pitchFamily="49" charset="0"/>
                <a:cs typeface="Consolas" panose="020B0609020204030204" pitchFamily="49" charset="0"/>
              </a:rPr>
              <a:t>this</a:t>
            </a:r>
            <a:r>
              <a:rPr lang="en-US" sz="1200" dirty="0" err="1">
                <a:solidFill>
                  <a:schemeClr val="bg1"/>
                </a:solidFill>
                <a:latin typeface="Consolas" panose="020B0609020204030204" pitchFamily="49" charset="0"/>
                <a:cs typeface="Consolas" panose="020B0609020204030204" pitchFamily="49" charset="0"/>
              </a:rPr>
              <a:t>.propertyName</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3136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a:solidFill>
                  <a:srgbClr val="92D050"/>
                </a:solidFill>
              </a:rPr>
              <a:t>Special operators</a:t>
            </a: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Прямоугольник 11"/>
          <p:cNvSpPr/>
          <p:nvPr/>
        </p:nvSpPr>
        <p:spPr>
          <a:xfrm>
            <a:off x="408080" y="1109329"/>
            <a:ext cx="8136904" cy="369332"/>
          </a:xfrm>
          <a:prstGeom prst="rect">
            <a:avLst/>
          </a:prstGeom>
        </p:spPr>
        <p:txBody>
          <a:bodyPr wrap="square">
            <a:spAutoFit/>
          </a:bodyPr>
          <a:lstStyle/>
          <a:p>
            <a:r>
              <a:rPr lang="en-US" dirty="0" smtClean="0"/>
              <a:t>The</a:t>
            </a:r>
            <a:r>
              <a:rPr lang="en-US" dirty="0"/>
              <a:t> </a:t>
            </a:r>
            <a:r>
              <a:rPr lang="en-US" dirty="0" err="1" smtClean="0">
                <a:solidFill>
                  <a:srgbClr val="00B0F0"/>
                </a:solidFill>
              </a:rPr>
              <a:t>typeof</a:t>
            </a:r>
            <a:r>
              <a:rPr lang="en-US" dirty="0"/>
              <a:t> operator is used in either of the following </a:t>
            </a:r>
            <a:r>
              <a:rPr lang="en-US" dirty="0" smtClean="0"/>
              <a:t>ways:</a:t>
            </a:r>
            <a:endParaRPr lang="en-US" dirty="0"/>
          </a:p>
        </p:txBody>
      </p:sp>
      <p:sp>
        <p:nvSpPr>
          <p:cNvPr id="14" name="Прямоугольник 13"/>
          <p:cNvSpPr/>
          <p:nvPr/>
        </p:nvSpPr>
        <p:spPr>
          <a:xfrm>
            <a:off x="408080" y="1547398"/>
            <a:ext cx="8208912" cy="46166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r>
              <a:rPr lang="en-US" sz="1200" dirty="0" err="1">
                <a:solidFill>
                  <a:srgbClr val="000066"/>
                </a:solidFill>
                <a:latin typeface="Consolas" panose="020B0609020204030204" pitchFamily="49" charset="0"/>
                <a:cs typeface="Consolas" panose="020B0609020204030204" pitchFamily="49" charset="0"/>
              </a:rPr>
              <a:t>typeof</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operand;</a:t>
            </a:r>
          </a:p>
          <a:p>
            <a:pPr lvl="1"/>
            <a:r>
              <a:rPr lang="en-US" sz="1200" dirty="0" err="1">
                <a:solidFill>
                  <a:srgbClr val="000066"/>
                </a:solidFill>
                <a:latin typeface="Consolas" panose="020B0609020204030204" pitchFamily="49" charset="0"/>
                <a:cs typeface="Consolas" panose="020B0609020204030204" pitchFamily="49" charset="0"/>
              </a:rPr>
              <a:t>typeof</a:t>
            </a:r>
            <a:r>
              <a:rPr lang="en-US" sz="1200" dirty="0">
                <a:solidFill>
                  <a:srgbClr val="000066"/>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operand);</a:t>
            </a:r>
          </a:p>
        </p:txBody>
      </p:sp>
      <p:sp>
        <p:nvSpPr>
          <p:cNvPr id="16" name="Прямоугольник 15"/>
          <p:cNvSpPr/>
          <p:nvPr/>
        </p:nvSpPr>
        <p:spPr>
          <a:xfrm>
            <a:off x="408080" y="2123271"/>
            <a:ext cx="8208912" cy="216982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000066"/>
                </a:solidFill>
                <a:latin typeface="Consolas" panose="020B0609020204030204" pitchFamily="49" charset="0"/>
                <a:cs typeface="Consolas" panose="020B0609020204030204" pitchFamily="49" charset="0"/>
              </a:rPr>
              <a:t>var</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myFun</a:t>
            </a:r>
            <a:r>
              <a:rPr lang="en-US" sz="1200" dirty="0">
                <a:latin typeface="Consolas" panose="020B0609020204030204" pitchFamily="49" charset="0"/>
                <a:cs typeface="Consolas" panose="020B0609020204030204" pitchFamily="49" charset="0"/>
              </a:rPr>
              <a:t> = </a:t>
            </a:r>
            <a:r>
              <a:rPr lang="en-US" sz="1200" dirty="0">
                <a:solidFill>
                  <a:srgbClr val="000066"/>
                </a:solidFill>
                <a:latin typeface="Consolas" panose="020B0609020204030204" pitchFamily="49" charset="0"/>
                <a:cs typeface="Consolas" panose="020B0609020204030204" pitchFamily="49" charset="0"/>
              </a:rPr>
              <a:t>new</a:t>
            </a: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Function</a:t>
            </a:r>
            <a:r>
              <a:rPr lang="en-US" sz="1200" dirty="0">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"5 + 2"</a:t>
            </a:r>
            <a:r>
              <a:rPr lang="en-US" sz="1200" dirty="0">
                <a:latin typeface="Consolas" panose="020B0609020204030204" pitchFamily="49" charset="0"/>
                <a:cs typeface="Consolas" panose="020B0609020204030204" pitchFamily="49" charset="0"/>
              </a:rPr>
              <a:t>); </a:t>
            </a:r>
            <a:endParaRPr lang="en-US" sz="1200" dirty="0" smtClean="0">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000066"/>
                </a:solidFill>
                <a:latin typeface="Consolas" panose="020B0609020204030204" pitchFamily="49" charset="0"/>
                <a:cs typeface="Consolas" panose="020B0609020204030204" pitchFamily="49" charset="0"/>
              </a:rPr>
              <a:t>var</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shape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"round"</a:t>
            </a:r>
            <a:r>
              <a:rPr lang="en-US" sz="1200" dirty="0" smtClean="0">
                <a:latin typeface="Consolas" panose="020B0609020204030204" pitchFamily="49" charset="0"/>
                <a:cs typeface="Consolas" panose="020B0609020204030204" pitchFamily="49" charset="0"/>
              </a:rPr>
              <a:t>; </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000066"/>
                </a:solidFill>
                <a:latin typeface="Consolas" panose="020B0609020204030204" pitchFamily="49" charset="0"/>
                <a:cs typeface="Consolas" panose="020B0609020204030204" pitchFamily="49" charset="0"/>
              </a:rPr>
              <a:t>var</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size </a:t>
            </a:r>
            <a:r>
              <a:rPr lang="en-US" sz="1200" dirty="0">
                <a:latin typeface="Consolas" panose="020B0609020204030204" pitchFamily="49" charset="0"/>
                <a:cs typeface="Consolas" panose="020B0609020204030204" pitchFamily="49" charset="0"/>
              </a:rPr>
              <a:t>= </a:t>
            </a:r>
            <a:r>
              <a:rPr lang="en-US" sz="1200" dirty="0" smtClean="0">
                <a:solidFill>
                  <a:srgbClr val="FF0000"/>
                </a:solidFill>
                <a:latin typeface="Consolas" panose="020B0609020204030204" pitchFamily="49" charset="0"/>
                <a:cs typeface="Consolas" panose="020B0609020204030204" pitchFamily="49" charset="0"/>
              </a:rPr>
              <a:t>1</a:t>
            </a:r>
            <a:r>
              <a:rPr lang="en-US" sz="1200" dirty="0" smtClean="0">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000066"/>
                </a:solidFill>
                <a:latin typeface="Consolas" panose="020B0609020204030204" pitchFamily="49" charset="0"/>
                <a:cs typeface="Consolas" panose="020B0609020204030204" pitchFamily="49" charset="0"/>
              </a:rPr>
              <a:t>var</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today </a:t>
            </a: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new</a:t>
            </a: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Date</a:t>
            </a:r>
            <a:r>
              <a:rPr lang="en-US" sz="1200" dirty="0" smtClean="0">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000066"/>
                </a:solidFill>
                <a:latin typeface="Consolas" panose="020B0609020204030204" pitchFamily="49" charset="0"/>
                <a:cs typeface="Consolas" panose="020B0609020204030204" pitchFamily="49" charset="0"/>
              </a:rPr>
              <a:t>typeof</a:t>
            </a: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myFun</a:t>
            </a:r>
            <a:r>
              <a:rPr lang="en-US" sz="1200" dirty="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returns "function“ </a:t>
            </a:r>
            <a:r>
              <a:rPr lang="en-US" sz="1200" i="1" dirty="0" smtClean="0">
                <a:solidFill>
                  <a:srgbClr val="006600"/>
                </a:solidFill>
                <a:latin typeface="Consolas" panose="020B0609020204030204" pitchFamily="49" charset="0"/>
                <a:ea typeface="Times New Roman"/>
                <a:cs typeface="Consolas" panose="020B0609020204030204" pitchFamily="49" charset="0"/>
              </a:rPr>
              <a:t>true</a:t>
            </a:r>
            <a:endParaRPr lang="en-US" sz="1200" dirty="0" smtClean="0">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000066"/>
                </a:solidFill>
                <a:latin typeface="Consolas" panose="020B0609020204030204" pitchFamily="49" charset="0"/>
                <a:cs typeface="Consolas" panose="020B0609020204030204" pitchFamily="49" charset="0"/>
              </a:rPr>
              <a:t>typeof</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shape</a:t>
            </a:r>
            <a:r>
              <a:rPr lang="en-US" sz="1200" dirty="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returns "string“</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000066"/>
                </a:solidFill>
                <a:latin typeface="Consolas" panose="020B0609020204030204" pitchFamily="49" charset="0"/>
                <a:cs typeface="Consolas" panose="020B0609020204030204" pitchFamily="49" charset="0"/>
              </a:rPr>
              <a:t>typeof</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size</a:t>
            </a:r>
            <a:r>
              <a:rPr lang="en-US" sz="1200" dirty="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returns "number“</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000066"/>
                </a:solidFill>
                <a:latin typeface="Consolas" panose="020B0609020204030204" pitchFamily="49" charset="0"/>
                <a:cs typeface="Consolas" panose="020B0609020204030204" pitchFamily="49" charset="0"/>
              </a:rPr>
              <a:t>typeof</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today</a:t>
            </a:r>
            <a:r>
              <a:rPr lang="en-US" sz="1200" dirty="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returns "object“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000066"/>
                </a:solidFill>
                <a:latin typeface="Consolas" panose="020B0609020204030204" pitchFamily="49" charset="0"/>
                <a:cs typeface="Consolas" panose="020B0609020204030204" pitchFamily="49" charset="0"/>
              </a:rPr>
              <a:t>typeof</a:t>
            </a:r>
            <a:r>
              <a:rPr lang="en-US" sz="1200" dirty="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dontExist</a:t>
            </a:r>
            <a:r>
              <a:rPr lang="en-US" sz="1200" dirty="0" smtClean="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 returns "undefined"</a:t>
            </a:r>
          </a:p>
        </p:txBody>
      </p:sp>
      <p:sp>
        <p:nvSpPr>
          <p:cNvPr id="10" name="Прямоугольник 2"/>
          <p:cNvSpPr/>
          <p:nvPr/>
        </p:nvSpPr>
        <p:spPr>
          <a:xfrm>
            <a:off x="407955" y="4401347"/>
            <a:ext cx="8136904" cy="646331"/>
          </a:xfrm>
          <a:prstGeom prst="rect">
            <a:avLst/>
          </a:prstGeom>
        </p:spPr>
        <p:txBody>
          <a:bodyPr wrap="square">
            <a:spAutoFit/>
          </a:bodyPr>
          <a:lstStyle/>
          <a:p>
            <a:r>
              <a:rPr lang="en-US" dirty="0" smtClean="0"/>
              <a:t>The</a:t>
            </a:r>
            <a:r>
              <a:rPr lang="en-US" dirty="0"/>
              <a:t> </a:t>
            </a:r>
            <a:r>
              <a:rPr lang="en-US" dirty="0" err="1" smtClean="0">
                <a:solidFill>
                  <a:srgbClr val="00B0F0"/>
                </a:solidFill>
              </a:rPr>
              <a:t>instanceof</a:t>
            </a:r>
            <a:r>
              <a:rPr lang="en-US" dirty="0" smtClean="0">
                <a:solidFill>
                  <a:srgbClr val="00B0F0"/>
                </a:solidFill>
              </a:rPr>
              <a:t> </a:t>
            </a:r>
            <a:r>
              <a:rPr lang="en-US" dirty="0" smtClean="0"/>
              <a:t>operator </a:t>
            </a:r>
            <a:r>
              <a:rPr lang="en-US" dirty="0"/>
              <a:t>returns true if the specified object is of the specified object </a:t>
            </a:r>
            <a:r>
              <a:rPr lang="en-US" dirty="0" smtClean="0"/>
              <a:t>type.</a:t>
            </a:r>
            <a:endParaRPr lang="en-US" dirty="0"/>
          </a:p>
        </p:txBody>
      </p:sp>
      <p:sp>
        <p:nvSpPr>
          <p:cNvPr id="13" name="Прямоугольник 5"/>
          <p:cNvSpPr/>
          <p:nvPr/>
        </p:nvSpPr>
        <p:spPr>
          <a:xfrm>
            <a:off x="408080" y="5126865"/>
            <a:ext cx="8208912" cy="32316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latin typeface="Consolas" panose="020B0609020204030204" pitchFamily="49" charset="0"/>
                <a:cs typeface="Consolas" panose="020B0609020204030204" pitchFamily="49" charset="0"/>
              </a:rPr>
              <a:t>objectName</a:t>
            </a:r>
            <a:r>
              <a:rPr lang="en-US" sz="1200" dirty="0">
                <a:latin typeface="Consolas" panose="020B0609020204030204" pitchFamily="49" charset="0"/>
                <a:cs typeface="Consolas" panose="020B0609020204030204" pitchFamily="49" charset="0"/>
              </a:rPr>
              <a:t> </a:t>
            </a:r>
            <a:r>
              <a:rPr lang="en-US" sz="1200" dirty="0" err="1">
                <a:solidFill>
                  <a:srgbClr val="000066"/>
                </a:solidFill>
                <a:latin typeface="Consolas" panose="020B0609020204030204" pitchFamily="49" charset="0"/>
                <a:cs typeface="Consolas" panose="020B0609020204030204" pitchFamily="49" charset="0"/>
              </a:rPr>
              <a:t>instanceof</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objectType</a:t>
            </a:r>
            <a:endParaRPr lang="en-US" sz="1200" dirty="0" smtClean="0">
              <a:latin typeface="Consolas" panose="020B0609020204030204" pitchFamily="49" charset="0"/>
              <a:cs typeface="Consolas" panose="020B0609020204030204" pitchFamily="49" charset="0"/>
            </a:endParaRPr>
          </a:p>
        </p:txBody>
      </p:sp>
      <p:sp>
        <p:nvSpPr>
          <p:cNvPr id="17" name="Прямоугольник 9"/>
          <p:cNvSpPr/>
          <p:nvPr/>
        </p:nvSpPr>
        <p:spPr>
          <a:xfrm>
            <a:off x="407955" y="5540359"/>
            <a:ext cx="8208912" cy="78483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smtClean="0">
                <a:solidFill>
                  <a:srgbClr val="000066"/>
                </a:solidFill>
                <a:latin typeface="Consolas" panose="020B0609020204030204" pitchFamily="49" charset="0"/>
                <a:cs typeface="Consolas" panose="020B0609020204030204" pitchFamily="49" charset="0"/>
              </a:rPr>
              <a:t>var</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theDay</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new</a:t>
            </a: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Date</a:t>
            </a:r>
            <a:r>
              <a:rPr lang="en-US" sz="1200" dirty="0">
                <a:solidFill>
                  <a:schemeClr val="bg1"/>
                </a:solidFill>
                <a:latin typeface="Consolas" panose="020B0609020204030204" pitchFamily="49" charset="0"/>
                <a:cs typeface="Consolas" panose="020B0609020204030204" pitchFamily="49" charset="0"/>
              </a:rPr>
              <a:t>(</a:t>
            </a:r>
            <a:r>
              <a:rPr lang="en-US" sz="1200" dirty="0">
                <a:solidFill>
                  <a:srgbClr val="FF0000"/>
                </a:solidFill>
                <a:latin typeface="Consolas" panose="020B0609020204030204" pitchFamily="49" charset="0"/>
                <a:cs typeface="Consolas" panose="020B0609020204030204" pitchFamily="49" charset="0"/>
              </a:rPr>
              <a:t>1995</a:t>
            </a:r>
            <a:r>
              <a:rPr lang="en-US" sz="1200" dirty="0">
                <a:latin typeface="Consolas" panose="020B0609020204030204" pitchFamily="49" charset="0"/>
                <a:cs typeface="Consolas" panose="020B0609020204030204" pitchFamily="49" charset="0"/>
              </a:rPr>
              <a:t>, </a:t>
            </a:r>
            <a:r>
              <a:rPr lang="en-US" sz="1200" dirty="0">
                <a:solidFill>
                  <a:srgbClr val="FF0000"/>
                </a:solidFill>
                <a:latin typeface="Consolas" panose="020B0609020204030204" pitchFamily="49" charset="0"/>
                <a:cs typeface="Consolas" panose="020B0609020204030204" pitchFamily="49" charset="0"/>
              </a:rPr>
              <a:t>12</a:t>
            </a:r>
            <a:r>
              <a:rPr lang="en-US" sz="1200" dirty="0">
                <a:latin typeface="Consolas" panose="020B0609020204030204" pitchFamily="49" charset="0"/>
                <a:cs typeface="Consolas" panose="020B0609020204030204" pitchFamily="49" charset="0"/>
              </a:rPr>
              <a:t>, </a:t>
            </a:r>
            <a:r>
              <a:rPr lang="en-US" sz="1200" dirty="0">
                <a:solidFill>
                  <a:srgbClr val="FF0000"/>
                </a:solidFill>
                <a:latin typeface="Consolas" panose="020B0609020204030204" pitchFamily="49" charset="0"/>
                <a:cs typeface="Consolas" panose="020B0609020204030204" pitchFamily="49" charset="0"/>
              </a:rPr>
              <a:t>17</a:t>
            </a:r>
            <a:r>
              <a:rPr lang="en-US" sz="1200" dirty="0" smtClean="0">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latin typeface="Consolas" panose="020B0609020204030204" pitchFamily="49" charset="0"/>
                <a:cs typeface="Consolas" panose="020B0609020204030204" pitchFamily="49" charset="0"/>
              </a:rPr>
              <a:t>if </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theDay</a:t>
            </a:r>
            <a:r>
              <a:rPr lang="en-US" sz="1200" dirty="0">
                <a:latin typeface="Consolas" panose="020B0609020204030204" pitchFamily="49" charset="0"/>
                <a:cs typeface="Consolas" panose="020B0609020204030204" pitchFamily="49" charset="0"/>
              </a:rPr>
              <a:t> </a:t>
            </a:r>
            <a:r>
              <a:rPr lang="en-US" sz="1200" dirty="0" err="1">
                <a:solidFill>
                  <a:srgbClr val="000066"/>
                </a:solidFill>
                <a:latin typeface="Consolas" panose="020B0609020204030204" pitchFamily="49" charset="0"/>
                <a:cs typeface="Consolas" panose="020B0609020204030204" pitchFamily="49" charset="0"/>
              </a:rPr>
              <a:t>instanceof</a:t>
            </a: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Date</a:t>
            </a:r>
            <a:r>
              <a:rPr lang="en-US" sz="1200" dirty="0" smtClean="0">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a:t>
            </a:r>
            <a:endParaRPr lang="en-US" sz="1200" i="1" dirty="0">
              <a:solidFill>
                <a:srgbClr val="006600"/>
              </a:solidFill>
              <a:latin typeface="Consolas" panose="020B0609020204030204" pitchFamily="49" charset="0"/>
              <a:ea typeface="Times New Roman"/>
              <a:cs typeface="Consolas" panose="020B0609020204030204" pitchFamily="49" charset="0"/>
            </a:endParaRPr>
          </a:p>
        </p:txBody>
      </p:sp>
    </p:spTree>
    <p:extLst>
      <p:ext uri="{BB962C8B-B14F-4D97-AF65-F5344CB8AC3E}">
        <p14:creationId xmlns:p14="http://schemas.microsoft.com/office/powerpoint/2010/main" val="5764109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smtClean="0">
                <a:solidFill>
                  <a:srgbClr val="92D050"/>
                </a:solidFill>
              </a:rPr>
              <a:t>JAVASCRIPT Loops</a:t>
            </a:r>
            <a:endParaRPr lang="en-US" dirty="0">
              <a:solidFill>
                <a:srgbClr val="92D050"/>
              </a:solidFill>
            </a:endParaRP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Прямоугольник 9"/>
          <p:cNvSpPr/>
          <p:nvPr/>
        </p:nvSpPr>
        <p:spPr>
          <a:xfrm>
            <a:off x="435759" y="1556792"/>
            <a:ext cx="8136904" cy="2308324"/>
          </a:xfrm>
          <a:prstGeom prst="rect">
            <a:avLst/>
          </a:prstGeom>
        </p:spPr>
        <p:txBody>
          <a:bodyPr wrap="square">
            <a:spAutoFit/>
          </a:bodyPr>
          <a:lstStyle/>
          <a:p>
            <a:r>
              <a:rPr lang="en-US" dirty="0"/>
              <a:t>Loops can execute a block of code a number of times</a:t>
            </a:r>
            <a:r>
              <a:rPr lang="en-US" dirty="0" smtClean="0"/>
              <a:t>.</a:t>
            </a:r>
          </a:p>
          <a:p>
            <a:endParaRPr lang="en-US" dirty="0" smtClean="0"/>
          </a:p>
          <a:p>
            <a:r>
              <a:rPr lang="en-US" dirty="0" smtClean="0"/>
              <a:t>JavaScript </a:t>
            </a:r>
            <a:r>
              <a:rPr lang="en-US" dirty="0"/>
              <a:t>supports different kinds of loops</a:t>
            </a:r>
            <a:r>
              <a:rPr lang="en-US" dirty="0" smtClean="0"/>
              <a:t>:</a:t>
            </a:r>
          </a:p>
          <a:p>
            <a:endParaRPr lang="en-US" dirty="0"/>
          </a:p>
          <a:p>
            <a:pPr lvl="1"/>
            <a:r>
              <a:rPr lang="en-US" b="1" dirty="0">
                <a:solidFill>
                  <a:srgbClr val="00B0F0"/>
                </a:solidFill>
              </a:rPr>
              <a:t>for</a:t>
            </a:r>
            <a:r>
              <a:rPr lang="en-US" b="1" dirty="0"/>
              <a:t> </a:t>
            </a:r>
            <a:r>
              <a:rPr lang="en-US" dirty="0"/>
              <a:t>- loops through a block of code a number of times</a:t>
            </a:r>
          </a:p>
          <a:p>
            <a:pPr lvl="1"/>
            <a:r>
              <a:rPr lang="en-US" b="1" dirty="0">
                <a:solidFill>
                  <a:srgbClr val="00B0F0"/>
                </a:solidFill>
              </a:rPr>
              <a:t>for/in </a:t>
            </a:r>
            <a:r>
              <a:rPr lang="en-US" dirty="0"/>
              <a:t>- loops through the properties of an object</a:t>
            </a:r>
          </a:p>
          <a:p>
            <a:pPr lvl="1"/>
            <a:r>
              <a:rPr lang="en-US" b="1" dirty="0">
                <a:solidFill>
                  <a:srgbClr val="00B0F0"/>
                </a:solidFill>
              </a:rPr>
              <a:t>while</a:t>
            </a:r>
            <a:r>
              <a:rPr lang="en-US" b="1" dirty="0"/>
              <a:t> </a:t>
            </a:r>
            <a:r>
              <a:rPr lang="en-US" dirty="0"/>
              <a:t>- loops through a block of code while a specified condition is true</a:t>
            </a:r>
          </a:p>
          <a:p>
            <a:pPr lvl="1"/>
            <a:r>
              <a:rPr lang="en-US" b="1" dirty="0">
                <a:solidFill>
                  <a:srgbClr val="00B0F0"/>
                </a:solidFill>
              </a:rPr>
              <a:t>do/while</a:t>
            </a:r>
            <a:r>
              <a:rPr lang="en-US" dirty="0"/>
              <a:t> - also loops through a block of code while a specified condition </a:t>
            </a:r>
            <a:r>
              <a:rPr lang="en-US" dirty="0" err="1"/>
              <a:t>i</a:t>
            </a:r>
            <a:endParaRPr lang="en-US" dirty="0"/>
          </a:p>
        </p:txBody>
      </p:sp>
    </p:spTree>
    <p:extLst>
      <p:ext uri="{BB962C8B-B14F-4D97-AF65-F5344CB8AC3E}">
        <p14:creationId xmlns:p14="http://schemas.microsoft.com/office/powerpoint/2010/main" val="22962325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a:solidFill>
                  <a:srgbClr val="92D050"/>
                </a:solidFill>
              </a:rPr>
              <a:t>JAVASCRIPT Loops</a:t>
            </a: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Прямоугольник 7"/>
          <p:cNvSpPr/>
          <p:nvPr/>
        </p:nvSpPr>
        <p:spPr>
          <a:xfrm>
            <a:off x="427847" y="1238317"/>
            <a:ext cx="8136904" cy="369332"/>
          </a:xfrm>
          <a:prstGeom prst="rect">
            <a:avLst/>
          </a:prstGeom>
        </p:spPr>
        <p:txBody>
          <a:bodyPr wrap="square">
            <a:spAutoFit/>
          </a:bodyPr>
          <a:lstStyle/>
          <a:p>
            <a:r>
              <a:rPr lang="en-US" dirty="0"/>
              <a:t>The </a:t>
            </a:r>
            <a:r>
              <a:rPr lang="en-US" dirty="0">
                <a:solidFill>
                  <a:srgbClr val="00B0F0"/>
                </a:solidFill>
              </a:rPr>
              <a:t>For</a:t>
            </a:r>
            <a:r>
              <a:rPr lang="en-US" dirty="0"/>
              <a:t> Loop</a:t>
            </a:r>
          </a:p>
        </p:txBody>
      </p:sp>
      <p:sp>
        <p:nvSpPr>
          <p:cNvPr id="12" name="Прямоугольник 11"/>
          <p:cNvSpPr/>
          <p:nvPr/>
        </p:nvSpPr>
        <p:spPr>
          <a:xfrm>
            <a:off x="435759" y="1649214"/>
            <a:ext cx="8208912" cy="145918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solidFill>
                <a:srgbClr val="000066"/>
              </a:solidFill>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66"/>
                </a:solidFill>
                <a:latin typeface="Consolas" panose="020B0609020204030204" pitchFamily="49" charset="0"/>
                <a:cs typeface="Consolas" panose="020B0609020204030204" pitchFamily="49" charset="0"/>
              </a:rPr>
              <a:t>for</a:t>
            </a:r>
            <a:r>
              <a:rPr lang="en-US" sz="1200" dirty="0" smtClean="0">
                <a:solidFill>
                  <a:srgbClr val="000000"/>
                </a:solidFill>
                <a:latin typeface="Consolas" panose="020B0609020204030204" pitchFamily="49" charset="0"/>
                <a:cs typeface="Consolas" panose="020B0609020204030204" pitchFamily="49" charset="0"/>
              </a:rPr>
              <a:t> (</a:t>
            </a:r>
            <a:r>
              <a:rPr lang="en-US" sz="1200" dirty="0" err="1">
                <a:solidFill>
                  <a:srgbClr val="000066"/>
                </a:solidFill>
                <a:latin typeface="Consolas" panose="020B0609020204030204" pitchFamily="49" charset="0"/>
                <a:cs typeface="Consolas" panose="020B0609020204030204" pitchFamily="49" charset="0"/>
              </a:rPr>
              <a:t>var</a:t>
            </a:r>
            <a:r>
              <a:rPr lang="en-US" sz="1200" dirty="0">
                <a:latin typeface="Consolas" panose="020B0609020204030204" pitchFamily="49" charset="0"/>
                <a:cs typeface="Consolas" panose="020B0609020204030204" pitchFamily="49" charset="0"/>
              </a:rPr>
              <a:t> </a:t>
            </a:r>
            <a:r>
              <a:rPr lang="en-US" sz="1200" dirty="0" err="1" smtClean="0">
                <a:solidFill>
                  <a:srgbClr val="000000"/>
                </a:solidFill>
                <a:latin typeface="Consolas" panose="020B0609020204030204" pitchFamily="49" charset="0"/>
                <a:cs typeface="Consolas" panose="020B0609020204030204" pitchFamily="49" charset="0"/>
              </a:rPr>
              <a:t>i</a:t>
            </a:r>
            <a:r>
              <a:rPr lang="en-US" sz="1200" dirty="0" smtClean="0">
                <a:solidFill>
                  <a:srgbClr val="000000"/>
                </a:solidFill>
                <a:latin typeface="Consolas" panose="020B0609020204030204" pitchFamily="49" charset="0"/>
                <a:cs typeface="Consolas" panose="020B0609020204030204" pitchFamily="49" charset="0"/>
              </a:rPr>
              <a:t>=0, </a:t>
            </a:r>
            <a:r>
              <a:rPr lang="en-US" sz="1200" dirty="0" err="1" smtClean="0">
                <a:solidFill>
                  <a:srgbClr val="000000"/>
                </a:solidFill>
                <a:latin typeface="Consolas" panose="020B0609020204030204" pitchFamily="49" charset="0"/>
                <a:cs typeface="Consolas" panose="020B0609020204030204" pitchFamily="49" charset="0"/>
              </a:rPr>
              <a:t>len</a:t>
            </a:r>
            <a:r>
              <a:rPr lang="en-US" sz="1200" dirty="0" smtClean="0">
                <a:solidFill>
                  <a:srgbClr val="000000"/>
                </a:solidFill>
                <a:latin typeface="Consolas" panose="020B0609020204030204" pitchFamily="49" charset="0"/>
                <a:cs typeface="Consolas" panose="020B0609020204030204" pitchFamily="49" charset="0"/>
              </a:rPr>
              <a:t>=</a:t>
            </a:r>
            <a:r>
              <a:rPr lang="en-US" sz="1200" dirty="0" err="1" smtClean="0">
                <a:solidFill>
                  <a:srgbClr val="000000"/>
                </a:solidFill>
                <a:latin typeface="Consolas" panose="020B0609020204030204" pitchFamily="49" charset="0"/>
                <a:cs typeface="Consolas" panose="020B0609020204030204" pitchFamily="49" charset="0"/>
              </a:rPr>
              <a:t>cars.length</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i</a:t>
            </a:r>
            <a:r>
              <a:rPr lang="en-US" sz="1200" dirty="0">
                <a:solidFill>
                  <a:srgbClr val="000000"/>
                </a:solidFill>
                <a:latin typeface="Consolas" panose="020B0609020204030204" pitchFamily="49" charset="0"/>
                <a:cs typeface="Consolas" panose="020B0609020204030204" pitchFamily="49" charset="0"/>
              </a:rPr>
              <a:t>&lt;</a:t>
            </a:r>
            <a:r>
              <a:rPr lang="en-US" sz="1200" dirty="0" err="1">
                <a:solidFill>
                  <a:srgbClr val="000000"/>
                </a:solidFill>
                <a:latin typeface="Consolas" panose="020B0609020204030204" pitchFamily="49" charset="0"/>
                <a:cs typeface="Consolas" panose="020B0609020204030204" pitchFamily="49" charset="0"/>
              </a:rPr>
              <a:t>len</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i</a:t>
            </a:r>
            <a:r>
              <a:rPr lang="en-US" sz="1200" dirty="0">
                <a:solidFill>
                  <a:srgbClr val="000000"/>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a:solidFill>
                  <a:srgbClr val="000000"/>
                </a:solidFill>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	</a:t>
            </a:r>
            <a:r>
              <a:rPr lang="en-US" sz="1200" dirty="0" err="1">
                <a:solidFill>
                  <a:srgbClr val="000066"/>
                </a:solidFill>
                <a:latin typeface="Consolas" panose="020B0609020204030204" pitchFamily="49" charset="0"/>
                <a:cs typeface="Consolas" panose="020B0609020204030204" pitchFamily="49" charset="0"/>
              </a:rPr>
              <a:t>document.write</a:t>
            </a:r>
            <a:r>
              <a:rPr lang="en-US" sz="1200" dirty="0">
                <a:solidFill>
                  <a:schemeClr val="bg1"/>
                </a:solidFill>
                <a:latin typeface="Consolas" panose="020B0609020204030204" pitchFamily="49" charset="0"/>
                <a:cs typeface="Consolas" panose="020B0609020204030204" pitchFamily="49" charset="0"/>
              </a:rPr>
              <a:t>(cars[</a:t>
            </a:r>
            <a:r>
              <a:rPr lang="en-US" sz="1200" dirty="0" err="1">
                <a:solidFill>
                  <a:schemeClr val="bg1"/>
                </a:solidFill>
                <a:latin typeface="Consolas" panose="020B0609020204030204" pitchFamily="49" charset="0"/>
                <a:cs typeface="Consolas" panose="020B0609020204030204" pitchFamily="49" charset="0"/>
              </a:rPr>
              <a:t>i</a:t>
            </a:r>
            <a:r>
              <a:rPr lang="en-US" sz="1200" dirty="0">
                <a:solidFill>
                  <a:schemeClr val="bg1"/>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chemeClr val="bg1">
                    <a:lumMod val="50000"/>
                    <a:lumOff val="50000"/>
                  </a:schemeClr>
                </a:solidFill>
                <a:latin typeface="Consolas" panose="020B0609020204030204" pitchFamily="49" charset="0"/>
                <a:cs typeface="Consolas" panose="020B0609020204030204" pitchFamily="49" charset="0"/>
              </a:rPr>
              <a:t>"&lt;</a:t>
            </a:r>
            <a:r>
              <a:rPr lang="en-US" sz="1200" dirty="0" err="1">
                <a:solidFill>
                  <a:schemeClr val="bg1">
                    <a:lumMod val="50000"/>
                    <a:lumOff val="50000"/>
                  </a:schemeClr>
                </a:solidFill>
                <a:latin typeface="Consolas" panose="020B0609020204030204" pitchFamily="49" charset="0"/>
                <a:cs typeface="Consolas" panose="020B0609020204030204" pitchFamily="49" charset="0"/>
              </a:rPr>
              <a:t>br</a:t>
            </a:r>
            <a:r>
              <a:rPr lang="en-US" sz="1200" dirty="0">
                <a:solidFill>
                  <a:schemeClr val="bg1">
                    <a:lumMod val="50000"/>
                    <a:lumOff val="50000"/>
                  </a:schemeClr>
                </a:solidFill>
                <a:latin typeface="Consolas" panose="020B0609020204030204" pitchFamily="49" charset="0"/>
                <a:cs typeface="Consolas" panose="020B0609020204030204" pitchFamily="49" charset="0"/>
              </a:rPr>
              <a:t>&gt;"</a:t>
            </a:r>
            <a:r>
              <a:rPr lang="en-US" sz="1200" dirty="0">
                <a:solidFill>
                  <a:srgbClr val="000000"/>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smtClean="0">
                <a:solidFill>
                  <a:srgbClr val="000000"/>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solidFill>
                <a:schemeClr val="bg1"/>
              </a:solidFill>
              <a:latin typeface="Consolas" panose="020B0609020204030204" pitchFamily="49" charset="0"/>
              <a:cs typeface="Consolas" panose="020B0609020204030204" pitchFamily="49" charset="0"/>
            </a:endParaRPr>
          </a:p>
        </p:txBody>
      </p:sp>
      <p:sp>
        <p:nvSpPr>
          <p:cNvPr id="11" name="Прямоугольник 10"/>
          <p:cNvSpPr/>
          <p:nvPr/>
        </p:nvSpPr>
        <p:spPr>
          <a:xfrm>
            <a:off x="427847" y="3387435"/>
            <a:ext cx="8136904" cy="369332"/>
          </a:xfrm>
          <a:prstGeom prst="rect">
            <a:avLst/>
          </a:prstGeom>
        </p:spPr>
        <p:txBody>
          <a:bodyPr wrap="square">
            <a:spAutoFit/>
          </a:bodyPr>
          <a:lstStyle/>
          <a:p>
            <a:r>
              <a:rPr lang="en-US" dirty="0"/>
              <a:t>The </a:t>
            </a:r>
            <a:r>
              <a:rPr lang="en-US" dirty="0" smtClean="0">
                <a:solidFill>
                  <a:srgbClr val="00B0F0"/>
                </a:solidFill>
              </a:rPr>
              <a:t>For/In</a:t>
            </a:r>
            <a:r>
              <a:rPr lang="en-US" dirty="0" smtClean="0"/>
              <a:t> </a:t>
            </a:r>
            <a:r>
              <a:rPr lang="en-US" dirty="0"/>
              <a:t>Loop</a:t>
            </a:r>
          </a:p>
        </p:txBody>
      </p:sp>
      <p:sp>
        <p:nvSpPr>
          <p:cNvPr id="14" name="Прямоугольник 13"/>
          <p:cNvSpPr/>
          <p:nvPr/>
        </p:nvSpPr>
        <p:spPr>
          <a:xfrm>
            <a:off x="427847" y="3798332"/>
            <a:ext cx="8216824" cy="215167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solidFill>
                <a:srgbClr val="000066"/>
              </a:solidFill>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smtClean="0">
                <a:solidFill>
                  <a:srgbClr val="000066"/>
                </a:solidFill>
                <a:latin typeface="Consolas" panose="020B0609020204030204" pitchFamily="49" charset="0"/>
                <a:cs typeface="Consolas" panose="020B0609020204030204" pitchFamily="49" charset="0"/>
              </a:rPr>
              <a:t>var</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txt=</a:t>
            </a:r>
            <a:r>
              <a:rPr lang="en-US" sz="1200" dirty="0">
                <a:solidFill>
                  <a:schemeClr val="bg1">
                    <a:lumMod val="50000"/>
                    <a:lumOff val="50000"/>
                  </a:schemeClr>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err="1">
                <a:solidFill>
                  <a:srgbClr val="000066"/>
                </a:solidFill>
                <a:latin typeface="Consolas" panose="020B0609020204030204" pitchFamily="49" charset="0"/>
                <a:cs typeface="Consolas" panose="020B0609020204030204" pitchFamily="49" charset="0"/>
              </a:rPr>
              <a:t>var</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person = { </a:t>
            </a:r>
            <a:r>
              <a:rPr lang="en-US" sz="1200" dirty="0" err="1" smtClean="0">
                <a:latin typeface="Consolas" panose="020B0609020204030204" pitchFamily="49" charset="0"/>
                <a:cs typeface="Consolas" panose="020B0609020204030204" pitchFamily="49" charset="0"/>
              </a:rPr>
              <a:t>fname</a:t>
            </a:r>
            <a:r>
              <a:rPr lang="en-US" sz="1200" dirty="0" smtClean="0">
                <a:latin typeface="Consolas" panose="020B0609020204030204" pitchFamily="49" charset="0"/>
                <a:cs typeface="Consolas" panose="020B0609020204030204" pitchFamily="49" charset="0"/>
              </a:rPr>
              <a:t>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John</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lname</a:t>
            </a:r>
            <a:r>
              <a:rPr lang="en-US" sz="1200" dirty="0" smtClean="0">
                <a:latin typeface="Consolas" panose="020B0609020204030204" pitchFamily="49" charset="0"/>
                <a:cs typeface="Consolas" panose="020B0609020204030204" pitchFamily="49" charset="0"/>
              </a:rPr>
              <a:t>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Doe</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 age : </a:t>
            </a:r>
            <a:r>
              <a:rPr lang="en-US" sz="1200" dirty="0" smtClean="0">
                <a:solidFill>
                  <a:srgbClr val="FF0000"/>
                </a:solidFill>
                <a:latin typeface="Consolas" panose="020B0609020204030204" pitchFamily="49" charset="0"/>
                <a:cs typeface="Consolas" panose="020B0609020204030204" pitchFamily="49" charset="0"/>
              </a:rPr>
              <a:t>25</a:t>
            </a:r>
            <a:r>
              <a:rPr lang="en-US" sz="1200" dirty="0">
                <a:latin typeface="Consolas" panose="020B0609020204030204" pitchFamily="49" charset="0"/>
                <a:cs typeface="Consolas" panose="020B0609020204030204" pitchFamily="49" charset="0"/>
              </a:rPr>
              <a:t>}; </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a:solidFill>
                  <a:srgbClr val="000066"/>
                </a:solidFill>
                <a:latin typeface="Consolas" panose="020B0609020204030204" pitchFamily="49" charset="0"/>
                <a:cs typeface="Consolas" panose="020B0609020204030204" pitchFamily="49" charset="0"/>
              </a:rPr>
              <a:t>for</a:t>
            </a:r>
            <a:r>
              <a:rPr lang="en-US" sz="1200" dirty="0">
                <a:latin typeface="Consolas" panose="020B0609020204030204" pitchFamily="49" charset="0"/>
                <a:cs typeface="Consolas" panose="020B0609020204030204" pitchFamily="49" charset="0"/>
              </a:rPr>
              <a:t> (</a:t>
            </a:r>
            <a:r>
              <a:rPr lang="en-US" sz="1200" dirty="0" err="1">
                <a:solidFill>
                  <a:srgbClr val="000066"/>
                </a:solidFill>
                <a:latin typeface="Consolas" panose="020B0609020204030204" pitchFamily="49" charset="0"/>
                <a:cs typeface="Consolas" panose="020B0609020204030204" pitchFamily="49" charset="0"/>
              </a:rPr>
              <a:t>var</a:t>
            </a:r>
            <a:r>
              <a:rPr lang="en-US" sz="1200" dirty="0">
                <a:latin typeface="Consolas" panose="020B0609020204030204" pitchFamily="49" charset="0"/>
                <a:cs typeface="Consolas" panose="020B0609020204030204" pitchFamily="49" charset="0"/>
              </a:rPr>
              <a:t> x </a:t>
            </a:r>
            <a:r>
              <a:rPr lang="en-US" sz="1200" dirty="0">
                <a:solidFill>
                  <a:srgbClr val="000066"/>
                </a:solidFill>
                <a:latin typeface="Consolas" panose="020B0609020204030204" pitchFamily="49" charset="0"/>
                <a:cs typeface="Consolas" panose="020B0609020204030204" pitchFamily="49" charset="0"/>
              </a:rPr>
              <a:t>in</a:t>
            </a:r>
            <a:r>
              <a:rPr lang="en-US" sz="1200" dirty="0">
                <a:latin typeface="Consolas" panose="020B0609020204030204" pitchFamily="49" charset="0"/>
                <a:cs typeface="Consolas" panose="020B0609020204030204" pitchFamily="49" charset="0"/>
              </a:rPr>
              <a:t> person)</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txt += person[x</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09796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a:solidFill>
                  <a:srgbClr val="92D050"/>
                </a:solidFill>
              </a:rPr>
              <a:t>JAVASCRIPT Loops</a:t>
            </a: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Прямоугольник 7"/>
          <p:cNvSpPr/>
          <p:nvPr/>
        </p:nvSpPr>
        <p:spPr>
          <a:xfrm>
            <a:off x="410871" y="1228110"/>
            <a:ext cx="8136904" cy="369332"/>
          </a:xfrm>
          <a:prstGeom prst="rect">
            <a:avLst/>
          </a:prstGeom>
        </p:spPr>
        <p:txBody>
          <a:bodyPr wrap="square">
            <a:spAutoFit/>
          </a:bodyPr>
          <a:lstStyle/>
          <a:p>
            <a:r>
              <a:rPr lang="en-US" dirty="0" smtClean="0"/>
              <a:t>The </a:t>
            </a:r>
            <a:r>
              <a:rPr lang="en-US" dirty="0" smtClean="0">
                <a:solidFill>
                  <a:srgbClr val="00B0F0"/>
                </a:solidFill>
              </a:rPr>
              <a:t>while </a:t>
            </a:r>
            <a:r>
              <a:rPr lang="en-US" dirty="0"/>
              <a:t>loop loops through a block of code as long as a specified condition is true.</a:t>
            </a:r>
          </a:p>
        </p:txBody>
      </p:sp>
      <p:sp>
        <p:nvSpPr>
          <p:cNvPr id="12" name="Прямоугольник 11"/>
          <p:cNvSpPr/>
          <p:nvPr/>
        </p:nvSpPr>
        <p:spPr>
          <a:xfrm>
            <a:off x="435759" y="1628800"/>
            <a:ext cx="8208912" cy="170816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solidFill>
                <a:srgbClr val="000066"/>
              </a:solidFill>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66"/>
                </a:solidFill>
                <a:latin typeface="Consolas" panose="020B0609020204030204" pitchFamily="49" charset="0"/>
                <a:cs typeface="Consolas" panose="020B0609020204030204" pitchFamily="49" charset="0"/>
              </a:rPr>
              <a:t>while</a:t>
            </a:r>
            <a:r>
              <a:rPr lang="en-US" sz="1200" dirty="0" smtClean="0">
                <a:latin typeface="Consolas" panose="020B0609020204030204" pitchFamily="49" charset="0"/>
                <a:cs typeface="Consolas" panose="020B0609020204030204" pitchFamily="49" charset="0"/>
              </a:rPr>
              <a:t> ( </a:t>
            </a:r>
            <a:r>
              <a:rPr lang="en-US" sz="1200" dirty="0" err="1" smtClean="0">
                <a:latin typeface="Consolas" panose="020B0609020204030204" pitchFamily="49" charset="0"/>
                <a:cs typeface="Consolas" panose="020B0609020204030204" pitchFamily="49" charset="0"/>
              </a:rPr>
              <a:t>i</a:t>
            </a:r>
            <a:r>
              <a:rPr lang="en-US" sz="1200" dirty="0" smtClean="0">
                <a:latin typeface="Consolas" panose="020B0609020204030204" pitchFamily="49" charset="0"/>
                <a:cs typeface="Consolas" panose="020B0609020204030204" pitchFamily="49" charset="0"/>
              </a:rPr>
              <a:t>&lt;5 )</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x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The number is "</a:t>
            </a:r>
            <a:r>
              <a:rPr lang="en-US" sz="1200" dirty="0">
                <a:latin typeface="Consolas" panose="020B0609020204030204" pitchFamily="49" charset="0"/>
                <a:cs typeface="Consolas" panose="020B0609020204030204" pitchFamily="49" charset="0"/>
              </a:rPr>
              <a:t> + </a:t>
            </a:r>
            <a:r>
              <a:rPr lang="en-US" sz="1200" dirty="0" err="1" smtClean="0">
                <a:latin typeface="Consolas" panose="020B0609020204030204" pitchFamily="49" charset="0"/>
                <a:cs typeface="Consolas" panose="020B0609020204030204" pitchFamily="49" charset="0"/>
              </a:rPr>
              <a:t>i</a:t>
            </a:r>
            <a:r>
              <a:rPr lang="en-US" sz="1200" dirty="0" smtClean="0">
                <a:latin typeface="Consolas" panose="020B0609020204030204" pitchFamily="49" charset="0"/>
                <a:cs typeface="Consolas" panose="020B0609020204030204" pitchFamily="49" charset="0"/>
              </a:rPr>
              <a:t>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"&lt;</a:t>
            </a:r>
            <a:r>
              <a:rPr lang="en-US" sz="1200" dirty="0" err="1" smtClean="0">
                <a:solidFill>
                  <a:schemeClr val="bg1">
                    <a:lumMod val="50000"/>
                    <a:lumOff val="50000"/>
                  </a:schemeClr>
                </a:solidFill>
                <a:latin typeface="Consolas" panose="020B0609020204030204" pitchFamily="49" charset="0"/>
                <a:cs typeface="Consolas" panose="020B0609020204030204" pitchFamily="49" charset="0"/>
              </a:rPr>
              <a:t>br</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&gt;"</a:t>
            </a: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solidFill>
                <a:schemeClr val="bg1"/>
              </a:solidFill>
              <a:latin typeface="Consolas" panose="020B0609020204030204" pitchFamily="49" charset="0"/>
              <a:cs typeface="Consolas" panose="020B0609020204030204" pitchFamily="49" charset="0"/>
            </a:endParaRPr>
          </a:p>
        </p:txBody>
      </p:sp>
      <p:sp>
        <p:nvSpPr>
          <p:cNvPr id="11" name="Прямоугольник 10"/>
          <p:cNvSpPr/>
          <p:nvPr/>
        </p:nvSpPr>
        <p:spPr>
          <a:xfrm>
            <a:off x="410871" y="3425371"/>
            <a:ext cx="8136904" cy="923330"/>
          </a:xfrm>
          <a:prstGeom prst="rect">
            <a:avLst/>
          </a:prstGeom>
        </p:spPr>
        <p:txBody>
          <a:bodyPr wrap="square">
            <a:spAutoFit/>
          </a:bodyPr>
          <a:lstStyle/>
          <a:p>
            <a:r>
              <a:rPr lang="en-US" dirty="0" smtClean="0"/>
              <a:t>The </a:t>
            </a:r>
            <a:r>
              <a:rPr lang="en-US" dirty="0" smtClean="0">
                <a:solidFill>
                  <a:srgbClr val="00B0F0"/>
                </a:solidFill>
              </a:rPr>
              <a:t>do/while</a:t>
            </a:r>
            <a:r>
              <a:rPr lang="en-US" dirty="0" smtClean="0"/>
              <a:t> </a:t>
            </a:r>
            <a:r>
              <a:rPr lang="en-US" dirty="0"/>
              <a:t>loop is a variant of the while loop. This loop will execute the code block once, before checking if the condition is true, then it will repeat the loop as long as the condition is true.</a:t>
            </a:r>
          </a:p>
        </p:txBody>
      </p:sp>
      <p:sp>
        <p:nvSpPr>
          <p:cNvPr id="14" name="Прямоугольник 13"/>
          <p:cNvSpPr/>
          <p:nvPr/>
        </p:nvSpPr>
        <p:spPr>
          <a:xfrm>
            <a:off x="410871" y="4437112"/>
            <a:ext cx="8208912" cy="192084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solidFill>
                <a:srgbClr val="000066"/>
              </a:solidFill>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66"/>
                </a:solidFill>
                <a:latin typeface="Consolas" panose="020B0609020204030204" pitchFamily="49" charset="0"/>
                <a:cs typeface="Consolas" panose="020B0609020204030204" pitchFamily="49" charset="0"/>
              </a:rPr>
              <a:t>do</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x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The number is "</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 </a:t>
            </a:r>
            <a:r>
              <a:rPr lang="en-US" sz="1200" dirty="0">
                <a:solidFill>
                  <a:schemeClr val="bg1">
                    <a:lumMod val="50000"/>
                    <a:lumOff val="50000"/>
                  </a:schemeClr>
                </a:solidFill>
                <a:latin typeface="Consolas" panose="020B0609020204030204" pitchFamily="49" charset="0"/>
                <a:cs typeface="Consolas" panose="020B0609020204030204" pitchFamily="49" charset="0"/>
              </a:rPr>
              <a:t>"&lt;</a:t>
            </a:r>
            <a:r>
              <a:rPr lang="en-US" sz="1200" dirty="0" err="1">
                <a:solidFill>
                  <a:schemeClr val="bg1">
                    <a:lumMod val="50000"/>
                    <a:lumOff val="50000"/>
                  </a:schemeClr>
                </a:solidFill>
                <a:latin typeface="Consolas" panose="020B0609020204030204" pitchFamily="49" charset="0"/>
                <a:cs typeface="Consolas" panose="020B0609020204030204" pitchFamily="49" charset="0"/>
              </a:rPr>
              <a:t>br</a:t>
            </a:r>
            <a:r>
              <a:rPr lang="en-US" sz="1200" dirty="0">
                <a:solidFill>
                  <a:schemeClr val="bg1">
                    <a:lumMod val="50000"/>
                    <a:lumOff val="50000"/>
                  </a:schemeClr>
                </a:solidFill>
                <a:latin typeface="Consolas" panose="020B0609020204030204" pitchFamily="49" charset="0"/>
                <a:cs typeface="Consolas" panose="020B0609020204030204" pitchFamily="49" charset="0"/>
              </a:rPr>
              <a:t>&gt;"</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a:solidFill>
                  <a:srgbClr val="000066"/>
                </a:solidFill>
                <a:latin typeface="Consolas" panose="020B0609020204030204" pitchFamily="49" charset="0"/>
                <a:cs typeface="Consolas" panose="020B0609020204030204" pitchFamily="49" charset="0"/>
              </a:rPr>
              <a:t>while</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i</a:t>
            </a:r>
            <a:r>
              <a:rPr lang="en-US" sz="1200" dirty="0" smtClean="0">
                <a:latin typeface="Consolas" panose="020B0609020204030204" pitchFamily="49" charset="0"/>
                <a:cs typeface="Consolas" panose="020B0609020204030204" pitchFamily="49" charset="0"/>
              </a:rPr>
              <a:t>&lt;5 );</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15514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a:solidFill>
                  <a:srgbClr val="92D050"/>
                </a:solidFill>
              </a:rPr>
              <a:t>JAVASCRIPT Loops</a:t>
            </a: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Прямоугольник 7"/>
          <p:cNvSpPr/>
          <p:nvPr/>
        </p:nvSpPr>
        <p:spPr>
          <a:xfrm>
            <a:off x="378625" y="1247186"/>
            <a:ext cx="8255592" cy="369332"/>
          </a:xfrm>
          <a:prstGeom prst="rect">
            <a:avLst/>
          </a:prstGeom>
        </p:spPr>
        <p:txBody>
          <a:bodyPr wrap="square">
            <a:spAutoFit/>
          </a:bodyPr>
          <a:lstStyle/>
          <a:p>
            <a:r>
              <a:rPr lang="en-US" dirty="0" smtClean="0"/>
              <a:t>The</a:t>
            </a:r>
            <a:r>
              <a:rPr lang="en-US" dirty="0"/>
              <a:t> </a:t>
            </a:r>
            <a:r>
              <a:rPr lang="en-US" dirty="0">
                <a:solidFill>
                  <a:srgbClr val="00B0F0"/>
                </a:solidFill>
              </a:rPr>
              <a:t>break</a:t>
            </a:r>
            <a:r>
              <a:rPr lang="en-US" dirty="0"/>
              <a:t> statement breaks the loop and continues executing the code after the </a:t>
            </a:r>
            <a:r>
              <a:rPr lang="en-US" dirty="0" smtClean="0"/>
              <a:t>loop.</a:t>
            </a:r>
            <a:endParaRPr lang="en-US" dirty="0"/>
          </a:p>
        </p:txBody>
      </p:sp>
      <p:sp>
        <p:nvSpPr>
          <p:cNvPr id="12" name="Прямоугольник 11"/>
          <p:cNvSpPr/>
          <p:nvPr/>
        </p:nvSpPr>
        <p:spPr>
          <a:xfrm>
            <a:off x="435759" y="1666978"/>
            <a:ext cx="8208912" cy="169001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solidFill>
                <a:srgbClr val="000066"/>
              </a:solidFill>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66"/>
                </a:solidFill>
                <a:latin typeface="Consolas" panose="020B0609020204030204" pitchFamily="49" charset="0"/>
                <a:cs typeface="Consolas" panose="020B0609020204030204" pitchFamily="49" charset="0"/>
              </a:rPr>
              <a:t>for</a:t>
            </a:r>
            <a:r>
              <a:rPr lang="en-US" sz="1200" dirty="0" smtClean="0">
                <a:latin typeface="Consolas" panose="020B0609020204030204" pitchFamily="49" charset="0"/>
                <a:cs typeface="Consolas" panose="020B0609020204030204" pitchFamily="49" charset="0"/>
              </a:rPr>
              <a:t> ( </a:t>
            </a:r>
            <a:r>
              <a:rPr lang="en-US" sz="1200" dirty="0" err="1" smtClean="0">
                <a:latin typeface="Consolas" panose="020B0609020204030204" pitchFamily="49" charset="0"/>
                <a:cs typeface="Consolas" panose="020B0609020204030204" pitchFamily="49" charset="0"/>
              </a:rPr>
              <a:t>i</a:t>
            </a:r>
            <a:r>
              <a:rPr lang="en-US" sz="1200" dirty="0" smtClean="0">
                <a:latin typeface="Consolas" panose="020B0609020204030204" pitchFamily="49" charset="0"/>
                <a:cs typeface="Consolas" panose="020B0609020204030204" pitchFamily="49" charset="0"/>
              </a:rPr>
              <a:t>=0; </a:t>
            </a:r>
            <a:r>
              <a:rPr lang="en-US" sz="1200" dirty="0" err="1" smtClean="0">
                <a:latin typeface="Consolas" panose="020B0609020204030204" pitchFamily="49" charset="0"/>
                <a:cs typeface="Consolas" panose="020B0609020204030204" pitchFamily="49" charset="0"/>
              </a:rPr>
              <a:t>i</a:t>
            </a:r>
            <a:r>
              <a:rPr lang="en-US" sz="1200" dirty="0" smtClean="0">
                <a:latin typeface="Consolas" panose="020B0609020204030204" pitchFamily="49" charset="0"/>
                <a:cs typeface="Consolas" panose="020B0609020204030204" pitchFamily="49" charset="0"/>
              </a:rPr>
              <a:t>&lt;10; </a:t>
            </a:r>
            <a:r>
              <a:rPr lang="en-US" sz="1200" dirty="0" err="1" smtClean="0">
                <a:latin typeface="Consolas" panose="020B0609020204030204" pitchFamily="49" charset="0"/>
                <a:cs typeface="Consolas" panose="020B0609020204030204" pitchFamily="49" charset="0"/>
              </a:rPr>
              <a:t>i</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if</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3 ) </a:t>
            </a:r>
            <a:r>
              <a:rPr lang="en-US" sz="1200" dirty="0" smtClean="0">
                <a:solidFill>
                  <a:srgbClr val="000066"/>
                </a:solidFill>
                <a:latin typeface="Consolas" panose="020B0609020204030204" pitchFamily="49" charset="0"/>
                <a:cs typeface="Consolas" panose="020B0609020204030204" pitchFamily="49" charset="0"/>
              </a:rPr>
              <a:t>break</a:t>
            </a: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x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The number is "</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 </a:t>
            </a:r>
            <a:r>
              <a:rPr lang="en-US" sz="1200" dirty="0">
                <a:solidFill>
                  <a:schemeClr val="bg1">
                    <a:lumMod val="50000"/>
                    <a:lumOff val="50000"/>
                  </a:schemeClr>
                </a:solidFill>
                <a:latin typeface="Consolas" panose="020B0609020204030204" pitchFamily="49" charset="0"/>
                <a:cs typeface="Consolas" panose="020B0609020204030204" pitchFamily="49" charset="0"/>
              </a:rPr>
              <a:t>"&lt;</a:t>
            </a:r>
            <a:r>
              <a:rPr lang="en-US" sz="1200" dirty="0" err="1">
                <a:solidFill>
                  <a:schemeClr val="bg1">
                    <a:lumMod val="50000"/>
                    <a:lumOff val="50000"/>
                  </a:schemeClr>
                </a:solidFill>
                <a:latin typeface="Consolas" panose="020B0609020204030204" pitchFamily="49" charset="0"/>
                <a:cs typeface="Consolas" panose="020B0609020204030204" pitchFamily="49" charset="0"/>
              </a:rPr>
              <a:t>br</a:t>
            </a:r>
            <a:r>
              <a:rPr lang="en-US" sz="1200" dirty="0">
                <a:solidFill>
                  <a:schemeClr val="bg1">
                    <a:lumMod val="50000"/>
                    <a:lumOff val="50000"/>
                  </a:schemeClr>
                </a:solidFill>
                <a:latin typeface="Consolas" panose="020B0609020204030204" pitchFamily="49" charset="0"/>
                <a:cs typeface="Consolas" panose="020B0609020204030204" pitchFamily="49" charset="0"/>
              </a:rPr>
              <a:t>&gt;"</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solidFill>
                <a:schemeClr val="bg1"/>
              </a:solidFill>
              <a:latin typeface="Consolas" panose="020B0609020204030204" pitchFamily="49" charset="0"/>
              <a:cs typeface="Consolas" panose="020B0609020204030204" pitchFamily="49" charset="0"/>
            </a:endParaRPr>
          </a:p>
        </p:txBody>
      </p:sp>
      <p:sp>
        <p:nvSpPr>
          <p:cNvPr id="11" name="Прямоугольник 10"/>
          <p:cNvSpPr/>
          <p:nvPr/>
        </p:nvSpPr>
        <p:spPr>
          <a:xfrm>
            <a:off x="389079" y="3592092"/>
            <a:ext cx="8136904" cy="646331"/>
          </a:xfrm>
          <a:prstGeom prst="rect">
            <a:avLst/>
          </a:prstGeom>
        </p:spPr>
        <p:txBody>
          <a:bodyPr wrap="square">
            <a:spAutoFit/>
          </a:bodyPr>
          <a:lstStyle/>
          <a:p>
            <a:r>
              <a:rPr lang="en-US" dirty="0"/>
              <a:t>The </a:t>
            </a:r>
            <a:r>
              <a:rPr lang="en-US" dirty="0">
                <a:solidFill>
                  <a:srgbClr val="00B0F0"/>
                </a:solidFill>
              </a:rPr>
              <a:t>continue</a:t>
            </a:r>
            <a:r>
              <a:rPr lang="en-US" dirty="0"/>
              <a:t> statement breaks one iteration (in the loop), if a specified condition occurs, and continues with the next iteration in the loop.</a:t>
            </a:r>
          </a:p>
        </p:txBody>
      </p:sp>
      <p:sp>
        <p:nvSpPr>
          <p:cNvPr id="14" name="Прямоугольник 13"/>
          <p:cNvSpPr/>
          <p:nvPr/>
        </p:nvSpPr>
        <p:spPr>
          <a:xfrm>
            <a:off x="410871" y="4241120"/>
            <a:ext cx="8208912" cy="170816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solidFill>
                <a:srgbClr val="000066"/>
              </a:solidFill>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66"/>
                </a:solidFill>
                <a:latin typeface="Consolas" panose="020B0609020204030204" pitchFamily="49" charset="0"/>
                <a:cs typeface="Consolas" panose="020B0609020204030204" pitchFamily="49" charset="0"/>
              </a:rPr>
              <a:t>for</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i</a:t>
            </a:r>
            <a:r>
              <a:rPr lang="en-US" sz="1200" dirty="0" smtClean="0">
                <a:latin typeface="Consolas" panose="020B0609020204030204" pitchFamily="49" charset="0"/>
                <a:cs typeface="Consolas" panose="020B0609020204030204" pitchFamily="49" charset="0"/>
              </a:rPr>
              <a:t>=0; </a:t>
            </a:r>
            <a:r>
              <a:rPr lang="en-US" sz="1200" dirty="0" err="1" smtClean="0">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&lt;=10</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i</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if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3 ) </a:t>
            </a:r>
            <a:r>
              <a:rPr lang="en-US" sz="1200" dirty="0">
                <a:solidFill>
                  <a:srgbClr val="000066"/>
                </a:solidFill>
                <a:latin typeface="Consolas" panose="020B0609020204030204" pitchFamily="49" charset="0"/>
                <a:cs typeface="Consolas" panose="020B0609020204030204" pitchFamily="49" charset="0"/>
              </a:rPr>
              <a:t>continue</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x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The number is "</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 </a:t>
            </a:r>
            <a:r>
              <a:rPr lang="en-US" sz="1200" dirty="0">
                <a:solidFill>
                  <a:schemeClr val="bg1">
                    <a:lumMod val="50000"/>
                    <a:lumOff val="50000"/>
                  </a:schemeClr>
                </a:solidFill>
                <a:latin typeface="Consolas" panose="020B0609020204030204" pitchFamily="49" charset="0"/>
                <a:cs typeface="Consolas" panose="020B0609020204030204" pitchFamily="49" charset="0"/>
              </a:rPr>
              <a:t>"&lt;</a:t>
            </a:r>
            <a:r>
              <a:rPr lang="en-US" sz="1200" dirty="0" err="1">
                <a:solidFill>
                  <a:schemeClr val="bg1">
                    <a:lumMod val="50000"/>
                    <a:lumOff val="50000"/>
                  </a:schemeClr>
                </a:solidFill>
                <a:latin typeface="Consolas" panose="020B0609020204030204" pitchFamily="49" charset="0"/>
                <a:cs typeface="Consolas" panose="020B0609020204030204" pitchFamily="49" charset="0"/>
              </a:rPr>
              <a:t>br</a:t>
            </a:r>
            <a:r>
              <a:rPr lang="en-US" sz="1200" dirty="0">
                <a:solidFill>
                  <a:schemeClr val="bg1">
                    <a:lumMod val="50000"/>
                    <a:lumOff val="50000"/>
                  </a:schemeClr>
                </a:solidFill>
                <a:latin typeface="Consolas" panose="020B0609020204030204" pitchFamily="49" charset="0"/>
                <a:cs typeface="Consolas" panose="020B0609020204030204" pitchFamily="49" charset="0"/>
              </a:rPr>
              <a:t>&gt;"</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310062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smtClean="0">
                <a:solidFill>
                  <a:srgbClr val="92D050"/>
                </a:solidFill>
              </a:rPr>
              <a:t>JAVASCRIPT Functions</a:t>
            </a:r>
            <a:endParaRPr lang="en-US" dirty="0">
              <a:solidFill>
                <a:srgbClr val="92D050"/>
              </a:solidFill>
            </a:endParaRPr>
          </a:p>
        </p:txBody>
      </p:sp>
      <p:sp>
        <p:nvSpPr>
          <p:cNvPr id="3" name="Прямоугольник 2"/>
          <p:cNvSpPr/>
          <p:nvPr/>
        </p:nvSpPr>
        <p:spPr>
          <a:xfrm>
            <a:off x="435759" y="3068960"/>
            <a:ext cx="8136904" cy="369332"/>
          </a:xfrm>
          <a:prstGeom prst="rect">
            <a:avLst/>
          </a:prstGeom>
        </p:spPr>
        <p:txBody>
          <a:bodyPr wrap="square">
            <a:spAutoFit/>
          </a:bodyPr>
          <a:lstStyle/>
          <a:p>
            <a:r>
              <a:rPr lang="en-US" dirty="0">
                <a:hlinkClick r:id="rId2" tooltip="Anonymous function"/>
              </a:rPr>
              <a:t>Anonymous function</a:t>
            </a:r>
            <a:r>
              <a:rPr lang="en-US" dirty="0"/>
              <a:t> </a:t>
            </a:r>
            <a:r>
              <a:rPr lang="en-US" dirty="0" smtClean="0"/>
              <a:t>syntax </a:t>
            </a:r>
            <a:r>
              <a:rPr lang="en-US" dirty="0"/>
              <a:t>and </a:t>
            </a:r>
            <a:r>
              <a:rPr lang="en-US" dirty="0" smtClean="0">
                <a:hlinkClick r:id="rId3" tooltip="Closure (Computer Science)"/>
              </a:rPr>
              <a:t>closure</a:t>
            </a:r>
            <a:r>
              <a:rPr lang="en-US" dirty="0" smtClean="0"/>
              <a:t>:</a:t>
            </a:r>
            <a:endParaRPr lang="en-US" dirty="0"/>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Прямоугольник 10"/>
          <p:cNvSpPr/>
          <p:nvPr/>
        </p:nvSpPr>
        <p:spPr>
          <a:xfrm>
            <a:off x="435759" y="1678449"/>
            <a:ext cx="8208912" cy="124649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66"/>
                </a:solidFill>
                <a:latin typeface="Consolas" panose="020B0609020204030204" pitchFamily="49" charset="0"/>
                <a:cs typeface="Consolas" panose="020B0609020204030204" pitchFamily="49" charset="0"/>
              </a:rPr>
              <a:t>function</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factorial</a:t>
            </a:r>
            <a:r>
              <a:rPr lang="en-US" sz="1200" dirty="0">
                <a:solidFill>
                  <a:schemeClr val="bg1"/>
                </a:solidFill>
                <a:latin typeface="Consolas" panose="020B0609020204030204" pitchFamily="49" charset="0"/>
                <a:cs typeface="Consolas" panose="020B0609020204030204" pitchFamily="49" charset="0"/>
              </a:rPr>
              <a:t>(n) </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rgbClr val="000066"/>
                </a:solidFill>
                <a:latin typeface="Consolas" panose="020B0609020204030204" pitchFamily="49" charset="0"/>
                <a:cs typeface="Consolas" panose="020B0609020204030204" pitchFamily="49" charset="0"/>
              </a:rPr>
              <a:t>if</a:t>
            </a:r>
            <a:r>
              <a:rPr lang="en-US" sz="1200" dirty="0" smtClean="0">
                <a:latin typeface="Consolas" panose="020B0609020204030204" pitchFamily="49" charset="0"/>
                <a:cs typeface="Consolas" panose="020B0609020204030204" pitchFamily="49" charset="0"/>
              </a:rPr>
              <a:t> </a:t>
            </a:r>
            <a:r>
              <a:rPr lang="en-US" sz="1200" dirty="0">
                <a:solidFill>
                  <a:schemeClr val="bg1"/>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n </a:t>
            </a:r>
            <a:r>
              <a:rPr lang="en-US" sz="1200" dirty="0">
                <a:solidFill>
                  <a:schemeClr val="bg1"/>
                </a:solidFill>
                <a:latin typeface="Consolas" panose="020B0609020204030204" pitchFamily="49" charset="0"/>
                <a:cs typeface="Consolas" panose="020B0609020204030204" pitchFamily="49" charset="0"/>
              </a:rPr>
              <a:t>=== </a:t>
            </a:r>
            <a:r>
              <a:rPr lang="en-US" sz="1200" dirty="0">
                <a:solidFill>
                  <a:srgbClr val="CC0000"/>
                </a:solidFill>
                <a:latin typeface="Consolas" panose="020B0609020204030204" pitchFamily="49" charset="0"/>
                <a:cs typeface="Consolas" panose="020B0609020204030204" pitchFamily="49" charset="0"/>
              </a:rPr>
              <a:t>0</a:t>
            </a:r>
            <a:r>
              <a:rPr lang="en-US" sz="1200" dirty="0">
                <a:solidFill>
                  <a:schemeClr val="bg1"/>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9900"/>
                </a:solidFill>
                <a:latin typeface="Consolas" panose="020B0609020204030204" pitchFamily="49" charset="0"/>
                <a:cs typeface="Consolas" panose="020B0609020204030204" pitchFamily="49" charset="0"/>
              </a:rPr>
              <a:t>	 </a:t>
            </a:r>
            <a:r>
              <a:rPr lang="en-US" sz="1200" dirty="0" smtClean="0">
                <a:solidFill>
                  <a:srgbClr val="009900"/>
                </a:solidFill>
                <a:latin typeface="Consolas" panose="020B0609020204030204" pitchFamily="49" charset="0"/>
                <a:cs typeface="Consolas" panose="020B0609020204030204" pitchFamily="49" charset="0"/>
              </a:rPr>
              <a:t> </a:t>
            </a:r>
            <a:r>
              <a:rPr lang="en-US" sz="1200" dirty="0" smtClean="0">
                <a:solidFill>
                  <a:srgbClr val="000066"/>
                </a:solidFill>
                <a:latin typeface="Consolas" panose="020B0609020204030204" pitchFamily="49" charset="0"/>
                <a:cs typeface="Consolas" panose="020B0609020204030204" pitchFamily="49" charset="0"/>
              </a:rPr>
              <a:t>return</a:t>
            </a:r>
            <a:r>
              <a:rPr lang="en-US" sz="1200" dirty="0" smtClean="0">
                <a:latin typeface="Consolas" panose="020B0609020204030204" pitchFamily="49" charset="0"/>
                <a:cs typeface="Consolas" panose="020B0609020204030204" pitchFamily="49" charset="0"/>
              </a:rPr>
              <a:t> </a:t>
            </a:r>
            <a:r>
              <a:rPr lang="en-US" sz="1200" dirty="0">
                <a:solidFill>
                  <a:srgbClr val="CC0000"/>
                </a:solidFill>
                <a:latin typeface="Consolas" panose="020B0609020204030204" pitchFamily="49" charset="0"/>
                <a:cs typeface="Consolas" panose="020B0609020204030204" pitchFamily="49" charset="0"/>
              </a:rPr>
              <a:t>1</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9900"/>
                </a:solidFill>
                <a:latin typeface="Consolas" panose="020B0609020204030204" pitchFamily="49" charset="0"/>
                <a:cs typeface="Consolas" panose="020B0609020204030204" pitchFamily="49" charset="0"/>
              </a:rPr>
              <a:t> </a:t>
            </a:r>
            <a:r>
              <a:rPr lang="en-US" sz="1200" dirty="0" smtClean="0">
                <a:solidFill>
                  <a:srgbClr val="009900"/>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return</a:t>
            </a:r>
            <a:r>
              <a:rPr lang="en-US" sz="1200" dirty="0">
                <a:latin typeface="Consolas" panose="020B0609020204030204" pitchFamily="49" charset="0"/>
                <a:cs typeface="Consolas" panose="020B0609020204030204" pitchFamily="49" charset="0"/>
              </a:rPr>
              <a:t> n</a:t>
            </a:r>
            <a:r>
              <a:rPr lang="en-US" sz="1200" dirty="0">
                <a:solidFill>
                  <a:schemeClr val="bg1"/>
                </a:solidFill>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factorial</a:t>
            </a:r>
            <a:r>
              <a:rPr lang="en-US" sz="1200" dirty="0">
                <a:solidFill>
                  <a:schemeClr val="bg1"/>
                </a:solidFill>
                <a:latin typeface="Consolas" panose="020B0609020204030204" pitchFamily="49" charset="0"/>
                <a:cs typeface="Consolas" panose="020B0609020204030204" pitchFamily="49" charset="0"/>
              </a:rPr>
              <a:t>(n - </a:t>
            </a:r>
            <a:r>
              <a:rPr lang="en-US" sz="1200" dirty="0">
                <a:solidFill>
                  <a:srgbClr val="CC0000"/>
                </a:solidFill>
                <a:latin typeface="Consolas" panose="020B0609020204030204" pitchFamily="49" charset="0"/>
                <a:cs typeface="Consolas" panose="020B0609020204030204" pitchFamily="49" charset="0"/>
              </a:rPr>
              <a:t>1</a:t>
            </a:r>
            <a:r>
              <a:rPr lang="en-US" sz="1200" dirty="0">
                <a:solidFill>
                  <a:schemeClr val="bg1"/>
                </a:solidFill>
                <a:latin typeface="Consolas" panose="020B0609020204030204" pitchFamily="49" charset="0"/>
                <a:cs typeface="Consolas" panose="020B0609020204030204" pitchFamily="49" charset="0"/>
              </a:rPr>
              <a:t>); </a:t>
            </a:r>
            <a:endParaRPr lang="en-US" sz="1200" dirty="0" smtClean="0">
              <a:solidFill>
                <a:schemeClr val="bg1"/>
              </a:solidFill>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bg1"/>
                </a:solidFill>
                <a:latin typeface="Consolas" panose="020B0609020204030204" pitchFamily="49" charset="0"/>
                <a:cs typeface="Consolas" panose="020B0609020204030204" pitchFamily="49" charset="0"/>
              </a:rPr>
              <a:t>}</a:t>
            </a:r>
          </a:p>
        </p:txBody>
      </p:sp>
      <p:sp>
        <p:nvSpPr>
          <p:cNvPr id="10" name="Прямоугольник 9"/>
          <p:cNvSpPr/>
          <p:nvPr/>
        </p:nvSpPr>
        <p:spPr>
          <a:xfrm>
            <a:off x="435759" y="1268760"/>
            <a:ext cx="8136904" cy="369332"/>
          </a:xfrm>
          <a:prstGeom prst="rect">
            <a:avLst/>
          </a:prstGeom>
        </p:spPr>
        <p:txBody>
          <a:bodyPr wrap="square">
            <a:spAutoFit/>
          </a:bodyPr>
          <a:lstStyle/>
          <a:p>
            <a:r>
              <a:rPr lang="en-US" dirty="0" smtClean="0"/>
              <a:t>A</a:t>
            </a:r>
            <a:r>
              <a:rPr lang="en-US" dirty="0"/>
              <a:t> </a:t>
            </a:r>
            <a:r>
              <a:rPr lang="en-US" dirty="0">
                <a:hlinkClick r:id="rId4" tooltip="Recursion (computer science)"/>
              </a:rPr>
              <a:t>recursive</a:t>
            </a:r>
            <a:r>
              <a:rPr lang="en-US" dirty="0"/>
              <a:t> function:</a:t>
            </a:r>
          </a:p>
        </p:txBody>
      </p:sp>
      <p:sp>
        <p:nvSpPr>
          <p:cNvPr id="13" name="Прямоугольник 12"/>
          <p:cNvSpPr/>
          <p:nvPr/>
        </p:nvSpPr>
        <p:spPr>
          <a:xfrm>
            <a:off x="435759" y="3501008"/>
            <a:ext cx="8208912" cy="240065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smtClean="0">
                <a:solidFill>
                  <a:srgbClr val="000066"/>
                </a:solidFill>
                <a:latin typeface="Consolas" panose="020B0609020204030204" pitchFamily="49" charset="0"/>
                <a:cs typeface="Consolas" panose="020B0609020204030204" pitchFamily="49" charset="0"/>
              </a:rPr>
              <a:t>var</a:t>
            </a: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displayClosure</a:t>
            </a:r>
            <a:r>
              <a:rPr lang="en-US" sz="1200" dirty="0">
                <a:latin typeface="Consolas" panose="020B0609020204030204" pitchFamily="49" charset="0"/>
                <a:cs typeface="Consolas" panose="020B0609020204030204" pitchFamily="49" charset="0"/>
              </a:rPr>
              <a:t> </a:t>
            </a:r>
            <a:r>
              <a:rPr lang="en-US" sz="1200" dirty="0">
                <a:solidFill>
                  <a:srgbClr val="339933"/>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function</a:t>
            </a:r>
            <a:r>
              <a:rPr lang="en-US" sz="1200" dirty="0">
                <a:solidFill>
                  <a:schemeClr val="bg1"/>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66"/>
                </a:solidFill>
                <a:latin typeface="Consolas" panose="020B0609020204030204" pitchFamily="49" charset="0"/>
                <a:cs typeface="Consolas" panose="020B0609020204030204" pitchFamily="49" charset="0"/>
              </a:rPr>
              <a:t>	</a:t>
            </a:r>
            <a:r>
              <a:rPr lang="en-US" sz="1200" dirty="0" err="1" smtClean="0">
                <a:solidFill>
                  <a:srgbClr val="000066"/>
                </a:solidFill>
                <a:latin typeface="Consolas" panose="020B0609020204030204" pitchFamily="49" charset="0"/>
                <a:cs typeface="Consolas" panose="020B0609020204030204" pitchFamily="49" charset="0"/>
              </a:rPr>
              <a:t>var</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count </a:t>
            </a:r>
            <a:r>
              <a:rPr lang="en-US" sz="1200" dirty="0">
                <a:solidFill>
                  <a:schemeClr val="bg1"/>
                </a:solidFill>
                <a:latin typeface="Consolas" panose="020B0609020204030204" pitchFamily="49" charset="0"/>
                <a:cs typeface="Consolas" panose="020B0609020204030204" pitchFamily="49" charset="0"/>
              </a:rPr>
              <a:t>= </a:t>
            </a:r>
            <a:r>
              <a:rPr lang="en-US" sz="1200" dirty="0" smtClean="0">
                <a:solidFill>
                  <a:srgbClr val="CC0000"/>
                </a:solidFill>
                <a:latin typeface="Consolas" panose="020B0609020204030204" pitchFamily="49" charset="0"/>
                <a:cs typeface="Consolas" panose="020B0609020204030204" pitchFamily="49" charset="0"/>
              </a:rPr>
              <a:t>0</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9933"/>
                </a:solidFill>
                <a:latin typeface="Consolas" panose="020B0609020204030204" pitchFamily="49" charset="0"/>
                <a:cs typeface="Consolas" panose="020B0609020204030204" pitchFamily="49" charset="0"/>
              </a:rPr>
              <a:t>	</a:t>
            </a:r>
            <a:r>
              <a:rPr lang="en-US" sz="1200" dirty="0" smtClean="0">
                <a:solidFill>
                  <a:srgbClr val="000066"/>
                </a:solidFill>
                <a:latin typeface="Consolas" panose="020B0609020204030204" pitchFamily="49" charset="0"/>
                <a:cs typeface="Consolas" panose="020B0609020204030204" pitchFamily="49" charset="0"/>
              </a:rPr>
              <a:t>return</a:t>
            </a:r>
            <a:r>
              <a:rPr lang="en-US" sz="1200" dirty="0" smtClean="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function</a:t>
            </a:r>
            <a:r>
              <a:rPr lang="en-US" sz="1200" dirty="0">
                <a:latin typeface="Consolas" panose="020B0609020204030204" pitchFamily="49" charset="0"/>
                <a:cs typeface="Consolas" panose="020B0609020204030204" pitchFamily="49" charset="0"/>
              </a:rPr>
              <a:t> </a:t>
            </a:r>
            <a:r>
              <a:rPr lang="en-US" sz="1200" dirty="0">
                <a:solidFill>
                  <a:schemeClr val="bg1"/>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9900"/>
                </a:solidFill>
                <a:latin typeface="Consolas" panose="020B0609020204030204" pitchFamily="49" charset="0"/>
                <a:cs typeface="Consolas" panose="020B0609020204030204" pitchFamily="49" charset="0"/>
              </a:rPr>
              <a:t>	 </a:t>
            </a:r>
            <a:r>
              <a:rPr lang="en-US" sz="1200" dirty="0" smtClean="0">
                <a:solidFill>
                  <a:srgbClr val="009900"/>
                </a:solidFill>
                <a:latin typeface="Consolas" panose="020B0609020204030204" pitchFamily="49" charset="0"/>
                <a:cs typeface="Consolas" panose="020B0609020204030204" pitchFamily="49" charset="0"/>
              </a:rPr>
              <a:t> </a:t>
            </a:r>
            <a:r>
              <a:rPr lang="en-US" sz="1200" dirty="0" smtClean="0">
                <a:solidFill>
                  <a:srgbClr val="000066"/>
                </a:solidFill>
                <a:latin typeface="Consolas" panose="020B0609020204030204" pitchFamily="49" charset="0"/>
                <a:cs typeface="Consolas" panose="020B0609020204030204" pitchFamily="49" charset="0"/>
              </a:rPr>
              <a:t>return</a:t>
            </a:r>
            <a:r>
              <a:rPr lang="en-US" sz="1200" dirty="0" smtClean="0">
                <a:latin typeface="Consolas" panose="020B0609020204030204" pitchFamily="49" charset="0"/>
                <a:cs typeface="Consolas" panose="020B0609020204030204" pitchFamily="49" charset="0"/>
              </a:rPr>
              <a:t> </a:t>
            </a:r>
            <a:r>
              <a:rPr lang="en-US" sz="1200" dirty="0">
                <a:solidFill>
                  <a:schemeClr val="bg1"/>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count</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 };</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smtClean="0">
                <a:solidFill>
                  <a:srgbClr val="000066"/>
                </a:solidFill>
                <a:latin typeface="Consolas" panose="020B0609020204030204" pitchFamily="49" charset="0"/>
                <a:cs typeface="Consolas" panose="020B0609020204030204" pitchFamily="49" charset="0"/>
              </a:rPr>
              <a:t>var</a:t>
            </a: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inc</a:t>
            </a:r>
            <a:r>
              <a:rPr lang="en-US" sz="1200" dirty="0">
                <a:latin typeface="Consolas" panose="020B0609020204030204" pitchFamily="49" charset="0"/>
                <a:cs typeface="Consolas" panose="020B0609020204030204" pitchFamily="49" charset="0"/>
              </a:rPr>
              <a:t> </a:t>
            </a:r>
            <a:r>
              <a:rPr lang="en-US" sz="1200" dirty="0">
                <a:solidFill>
                  <a:schemeClr val="bg1"/>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displayClosure</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smtClean="0">
                <a:latin typeface="Consolas" panose="020B0609020204030204" pitchFamily="49" charset="0"/>
                <a:cs typeface="Consolas" panose="020B0609020204030204" pitchFamily="49" charset="0"/>
              </a:rPr>
              <a:t>inc</a:t>
            </a:r>
            <a:r>
              <a:rPr lang="en-US" sz="1200" dirty="0" smtClean="0">
                <a:solidFill>
                  <a:schemeClr val="bg1"/>
                </a:solidFill>
                <a:latin typeface="Consolas" panose="020B0609020204030204" pitchFamily="49" charset="0"/>
                <a:cs typeface="Consolas" panose="020B0609020204030204" pitchFamily="49" charset="0"/>
              </a:rPr>
              <a:t>();</a:t>
            </a:r>
            <a:r>
              <a:rPr lang="en-US" sz="1200" dirty="0" smtClean="0">
                <a:solidFill>
                  <a:srgbClr val="339933"/>
                </a:solidFill>
                <a:latin typeface="Consolas" panose="020B0609020204030204" pitchFamily="49" charset="0"/>
                <a:cs typeface="Consolas" panose="020B0609020204030204" pitchFamily="49" charset="0"/>
              </a:rPr>
              <a:t> </a:t>
            </a:r>
            <a:r>
              <a:rPr lang="en-US" sz="1200" i="1" dirty="0" smtClean="0">
                <a:solidFill>
                  <a:srgbClr val="006600"/>
                </a:solidFill>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cs typeface="Consolas" panose="020B0609020204030204" pitchFamily="49" charset="0"/>
              </a:rPr>
              <a:t>returns </a:t>
            </a:r>
            <a:r>
              <a:rPr lang="en-US" sz="1200" i="1" dirty="0" smtClean="0">
                <a:solidFill>
                  <a:srgbClr val="006600"/>
                </a:solidFill>
                <a:latin typeface="Consolas" panose="020B0609020204030204" pitchFamily="49" charset="0"/>
                <a:cs typeface="Consolas" panose="020B0609020204030204" pitchFamily="49" charset="0"/>
              </a:rPr>
              <a:t>1</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latin typeface="Consolas" panose="020B0609020204030204" pitchFamily="49" charset="0"/>
                <a:cs typeface="Consolas" panose="020B0609020204030204" pitchFamily="49" charset="0"/>
              </a:rPr>
              <a:t>inc</a:t>
            </a:r>
            <a:r>
              <a:rPr lang="en-US" sz="1200" dirty="0">
                <a:solidFill>
                  <a:schemeClr val="bg1"/>
                </a:solidFill>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cs typeface="Consolas" panose="020B0609020204030204" pitchFamily="49" charset="0"/>
              </a:rPr>
              <a:t>// returns </a:t>
            </a:r>
            <a:r>
              <a:rPr lang="en-US" sz="1200" i="1" dirty="0" smtClean="0">
                <a:solidFill>
                  <a:srgbClr val="006600"/>
                </a:solidFill>
                <a:latin typeface="Consolas" panose="020B0609020204030204" pitchFamily="49" charset="0"/>
                <a:cs typeface="Consolas" panose="020B0609020204030204" pitchFamily="49" charset="0"/>
              </a:rPr>
              <a:t>2</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latin typeface="Consolas" panose="020B0609020204030204" pitchFamily="49" charset="0"/>
                <a:cs typeface="Consolas" panose="020B0609020204030204" pitchFamily="49" charset="0"/>
              </a:rPr>
              <a:t>inc</a:t>
            </a:r>
            <a:r>
              <a:rPr lang="en-US" sz="1200" dirty="0">
                <a:solidFill>
                  <a:schemeClr val="bg1"/>
                </a:solidFill>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cs typeface="Consolas" panose="020B0609020204030204" pitchFamily="49" charset="0"/>
              </a:rPr>
              <a:t>// returns 3</a:t>
            </a:r>
            <a:endParaRPr lang="en-US" sz="1200" dirty="0" smtClean="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78251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1196752"/>
            <a:ext cx="8064896" cy="1200329"/>
          </a:xfrm>
          <a:prstGeom prst="rect">
            <a:avLst/>
          </a:prstGeom>
        </p:spPr>
        <p:txBody>
          <a:bodyPr wrap="square">
            <a:spAutoFit/>
          </a:bodyPr>
          <a:lstStyle/>
          <a:p>
            <a:endParaRPr lang="en-US" b="1" dirty="0" smtClean="0"/>
          </a:p>
          <a:p>
            <a:r>
              <a:rPr lang="en-US" b="1" dirty="0" smtClean="0">
                <a:solidFill>
                  <a:schemeClr val="accent1">
                    <a:lumMod val="60000"/>
                    <a:lumOff val="40000"/>
                  </a:schemeClr>
                </a:solidFill>
              </a:rPr>
              <a:t>Functional:</a:t>
            </a:r>
            <a:endParaRPr lang="en-US" dirty="0" smtClean="0">
              <a:solidFill>
                <a:schemeClr val="accent1">
                  <a:lumMod val="60000"/>
                  <a:lumOff val="40000"/>
                </a:schemeClr>
              </a:solidFill>
            </a:endParaRPr>
          </a:p>
          <a:p>
            <a:endParaRPr lang="en-US" b="1" dirty="0" smtClean="0"/>
          </a:p>
          <a:p>
            <a:r>
              <a:rPr lang="en-US" b="1" dirty="0" smtClean="0"/>
              <a:t>First-class functions </a:t>
            </a:r>
            <a:r>
              <a:rPr lang="en-US" dirty="0" smtClean="0"/>
              <a:t>- </a:t>
            </a:r>
            <a:r>
              <a:rPr lang="en-US" dirty="0" smtClean="0">
                <a:hlinkClick r:id="rId2" tooltip="Subroutine"/>
              </a:rPr>
              <a:t>functions</a:t>
            </a:r>
            <a:r>
              <a:rPr lang="en-US" dirty="0" smtClean="0"/>
              <a:t> are </a:t>
            </a:r>
            <a:r>
              <a:rPr lang="en-US" dirty="0">
                <a:hlinkClick r:id="rId3" tooltip="First-class function"/>
              </a:rPr>
              <a:t>first-class</a:t>
            </a:r>
            <a:r>
              <a:rPr lang="en-US" dirty="0" smtClean="0"/>
              <a:t>; they are objects themselves. </a:t>
            </a:r>
            <a:endParaRPr lang="en-US" dirty="0"/>
          </a:p>
        </p:txBody>
      </p:sp>
      <p:sp>
        <p:nvSpPr>
          <p:cNvPr id="5" name="Заголовок 4"/>
          <p:cNvSpPr>
            <a:spLocks noGrp="1"/>
          </p:cNvSpPr>
          <p:nvPr>
            <p:ph type="title"/>
          </p:nvPr>
        </p:nvSpPr>
        <p:spPr>
          <a:xfrm>
            <a:off x="480060" y="548680"/>
            <a:ext cx="8183880" cy="648072"/>
          </a:xfrm>
        </p:spPr>
        <p:txBody>
          <a:bodyPr>
            <a:normAutofit/>
          </a:bodyPr>
          <a:lstStyle/>
          <a:p>
            <a:pPr algn="l"/>
            <a:r>
              <a:rPr lang="en-US" dirty="0" smtClean="0">
                <a:solidFill>
                  <a:srgbClr val="92D050"/>
                </a:solidFill>
              </a:rPr>
              <a:t>Features</a:t>
            </a:r>
            <a:endParaRPr lang="ru-RU" dirty="0">
              <a:solidFill>
                <a:srgbClr val="92D050"/>
              </a:solidFill>
            </a:endParaRPr>
          </a:p>
        </p:txBody>
      </p:sp>
      <p:sp>
        <p:nvSpPr>
          <p:cNvPr id="2" name="Прямоугольник 1"/>
          <p:cNvSpPr/>
          <p:nvPr/>
        </p:nvSpPr>
        <p:spPr>
          <a:xfrm>
            <a:off x="547688" y="2492896"/>
            <a:ext cx="8064896" cy="152862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fontAlgn="t">
              <a:lnSpc>
                <a:spcPts val="144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i="1" dirty="0" smtClean="0">
              <a:solidFill>
                <a:srgbClr val="006600"/>
              </a:solidFill>
              <a:effectLst/>
              <a:latin typeface="Courier New"/>
              <a:ea typeface="Times New Roman"/>
              <a:cs typeface="Times New Roman"/>
            </a:endParaRPr>
          </a:p>
          <a:p>
            <a:pPr lvl="1" fontAlgn="t">
              <a:lnSpc>
                <a:spcPts val="144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i="1" dirty="0" smtClean="0">
                <a:solidFill>
                  <a:srgbClr val="006600"/>
                </a:solidFill>
                <a:effectLst/>
                <a:latin typeface="Consolas" panose="020B0609020204030204" pitchFamily="49" charset="0"/>
                <a:ea typeface="Times New Roman"/>
                <a:cs typeface="Consolas" panose="020B0609020204030204" pitchFamily="49" charset="0"/>
              </a:rPr>
              <a:t>// Return a list of all books with at least 'threshold' copies sold.</a:t>
            </a:r>
            <a:endParaRPr lang="ru-RU" sz="1200" dirty="0" smtClean="0">
              <a:effectLst/>
              <a:latin typeface="Consolas" panose="020B0609020204030204" pitchFamily="49" charset="0"/>
              <a:ea typeface="Calibri"/>
              <a:cs typeface="Consolas" panose="020B0609020204030204" pitchFamily="49" charset="0"/>
            </a:endParaRPr>
          </a:p>
          <a:p>
            <a:pPr lvl="1" fontAlgn="t">
              <a:lnSpc>
                <a:spcPts val="144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66"/>
                </a:solidFill>
                <a:effectLst/>
                <a:latin typeface="Consolas" panose="020B0609020204030204" pitchFamily="49" charset="0"/>
                <a:ea typeface="Times New Roman"/>
                <a:cs typeface="Consolas" panose="020B0609020204030204" pitchFamily="49" charset="0"/>
              </a:rPr>
              <a:t>function</a:t>
            </a:r>
            <a:r>
              <a:rPr lang="en-US" sz="1200" dirty="0" smtClean="0">
                <a:solidFill>
                  <a:srgbClr val="000000"/>
                </a:solidFill>
                <a:effectLst/>
                <a:latin typeface="Consolas" panose="020B0609020204030204" pitchFamily="49" charset="0"/>
                <a:ea typeface="Times New Roman"/>
                <a:cs typeface="Consolas" panose="020B0609020204030204" pitchFamily="49" charset="0"/>
              </a:rPr>
              <a:t> </a:t>
            </a:r>
            <a:r>
              <a:rPr lang="en-US" sz="1200" dirty="0" err="1" smtClean="0">
                <a:solidFill>
                  <a:schemeClr val="bg1"/>
                </a:solidFill>
                <a:effectLst/>
                <a:latin typeface="Consolas" panose="020B0609020204030204" pitchFamily="49" charset="0"/>
                <a:ea typeface="Times New Roman"/>
                <a:cs typeface="Consolas" panose="020B0609020204030204" pitchFamily="49" charset="0"/>
              </a:rPr>
              <a:t>bestSellingBooks</a:t>
            </a:r>
            <a:r>
              <a:rPr lang="en-US" sz="1200" dirty="0" smtClean="0">
                <a:solidFill>
                  <a:schemeClr val="bg1"/>
                </a:solidFill>
                <a:effectLst/>
                <a:latin typeface="Consolas" panose="020B0609020204030204" pitchFamily="49" charset="0"/>
                <a:ea typeface="Times New Roman"/>
                <a:cs typeface="Consolas" panose="020B0609020204030204" pitchFamily="49" charset="0"/>
              </a:rPr>
              <a:t>(threshold) {</a:t>
            </a:r>
            <a:endParaRPr lang="ru-RU" sz="1200" dirty="0" smtClean="0">
              <a:solidFill>
                <a:schemeClr val="bg1"/>
              </a:solidFill>
              <a:effectLst/>
              <a:latin typeface="Consolas" panose="020B0609020204030204" pitchFamily="49" charset="0"/>
              <a:ea typeface="Calibri"/>
              <a:cs typeface="Consolas" panose="020B0609020204030204" pitchFamily="49" charset="0"/>
            </a:endParaRPr>
          </a:p>
          <a:p>
            <a:pPr lvl="1" fontAlgn="t">
              <a:lnSpc>
                <a:spcPts val="144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00"/>
                </a:solidFill>
                <a:effectLst/>
                <a:latin typeface="Consolas" panose="020B0609020204030204" pitchFamily="49" charset="0"/>
                <a:ea typeface="Times New Roman"/>
                <a:cs typeface="Consolas" panose="020B0609020204030204" pitchFamily="49" charset="0"/>
              </a:rPr>
              <a:t>  </a:t>
            </a:r>
            <a:r>
              <a:rPr lang="en-US" sz="1200" dirty="0" smtClean="0">
                <a:solidFill>
                  <a:srgbClr val="000066"/>
                </a:solidFill>
                <a:effectLst/>
                <a:latin typeface="Consolas" panose="020B0609020204030204" pitchFamily="49" charset="0"/>
                <a:ea typeface="Times New Roman"/>
                <a:cs typeface="Consolas" panose="020B0609020204030204" pitchFamily="49" charset="0"/>
              </a:rPr>
              <a:t>return</a:t>
            </a:r>
            <a:r>
              <a:rPr lang="en-US" sz="1200" dirty="0" smtClean="0">
                <a:solidFill>
                  <a:srgbClr val="000000"/>
                </a:solidFill>
                <a:effectLst/>
                <a:latin typeface="Consolas" panose="020B0609020204030204" pitchFamily="49" charset="0"/>
                <a:ea typeface="Times New Roman"/>
                <a:cs typeface="Consolas" panose="020B0609020204030204" pitchFamily="49" charset="0"/>
              </a:rPr>
              <a:t> </a:t>
            </a:r>
            <a:r>
              <a:rPr lang="en-US" sz="1200" dirty="0" err="1" smtClean="0">
                <a:solidFill>
                  <a:srgbClr val="000000"/>
                </a:solidFill>
                <a:effectLst/>
                <a:latin typeface="Consolas" panose="020B0609020204030204" pitchFamily="49" charset="0"/>
                <a:ea typeface="Times New Roman"/>
                <a:cs typeface="Consolas" panose="020B0609020204030204" pitchFamily="49" charset="0"/>
              </a:rPr>
              <a:t>bookList.</a:t>
            </a:r>
            <a:r>
              <a:rPr lang="en-US" sz="1200" dirty="0" err="1" smtClean="0">
                <a:solidFill>
                  <a:srgbClr val="660066"/>
                </a:solidFill>
                <a:effectLst/>
                <a:latin typeface="Consolas" panose="020B0609020204030204" pitchFamily="49" charset="0"/>
                <a:ea typeface="Times New Roman"/>
                <a:cs typeface="Consolas" panose="020B0609020204030204" pitchFamily="49" charset="0"/>
              </a:rPr>
              <a:t>filter</a:t>
            </a:r>
            <a:r>
              <a:rPr lang="en-US" sz="1200" dirty="0" smtClean="0">
                <a:solidFill>
                  <a:schemeClr val="bg1"/>
                </a:solidFill>
                <a:effectLst/>
                <a:latin typeface="Consolas" panose="020B0609020204030204" pitchFamily="49" charset="0"/>
                <a:ea typeface="Times New Roman"/>
                <a:cs typeface="Consolas" panose="020B0609020204030204" pitchFamily="49" charset="0"/>
              </a:rPr>
              <a:t>(</a:t>
            </a:r>
            <a:endParaRPr lang="ru-RU" sz="1200" dirty="0" smtClean="0">
              <a:solidFill>
                <a:schemeClr val="bg1"/>
              </a:solidFill>
              <a:effectLst/>
              <a:latin typeface="Consolas" panose="020B0609020204030204" pitchFamily="49" charset="0"/>
              <a:ea typeface="Calibri"/>
              <a:cs typeface="Consolas" panose="020B0609020204030204" pitchFamily="49" charset="0"/>
            </a:endParaRPr>
          </a:p>
          <a:p>
            <a:pPr lvl="1" fontAlgn="t">
              <a:lnSpc>
                <a:spcPts val="144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00"/>
                </a:solidFill>
                <a:effectLst/>
                <a:latin typeface="Consolas" panose="020B0609020204030204" pitchFamily="49" charset="0"/>
                <a:ea typeface="Times New Roman"/>
                <a:cs typeface="Consolas" panose="020B0609020204030204" pitchFamily="49" charset="0"/>
              </a:rPr>
              <a:t>      </a:t>
            </a:r>
            <a:r>
              <a:rPr lang="en-US" sz="1200" dirty="0" smtClean="0">
                <a:solidFill>
                  <a:srgbClr val="000066"/>
                </a:solidFill>
                <a:effectLst/>
                <a:latin typeface="Consolas" panose="020B0609020204030204" pitchFamily="49" charset="0"/>
                <a:ea typeface="Times New Roman"/>
                <a:cs typeface="Consolas" panose="020B0609020204030204" pitchFamily="49" charset="0"/>
              </a:rPr>
              <a:t>function</a:t>
            </a:r>
            <a:r>
              <a:rPr lang="en-US" sz="1200" dirty="0" smtClean="0">
                <a:solidFill>
                  <a:srgbClr val="000000"/>
                </a:solidFill>
                <a:effectLst/>
                <a:latin typeface="Consolas" panose="020B0609020204030204" pitchFamily="49" charset="0"/>
                <a:ea typeface="Times New Roman"/>
                <a:cs typeface="Consolas" panose="020B0609020204030204" pitchFamily="49" charset="0"/>
              </a:rPr>
              <a:t> </a:t>
            </a:r>
            <a:r>
              <a:rPr lang="en-US" sz="1200" dirty="0" smtClean="0">
                <a:solidFill>
                  <a:schemeClr val="bg1"/>
                </a:solidFill>
                <a:effectLst/>
                <a:latin typeface="Consolas" panose="020B0609020204030204" pitchFamily="49" charset="0"/>
                <a:ea typeface="Times New Roman"/>
                <a:cs typeface="Consolas" panose="020B0609020204030204" pitchFamily="49" charset="0"/>
              </a:rPr>
              <a:t>(</a:t>
            </a:r>
            <a:r>
              <a:rPr lang="en-US" sz="1200" dirty="0" smtClean="0">
                <a:solidFill>
                  <a:srgbClr val="000000"/>
                </a:solidFill>
                <a:effectLst/>
                <a:latin typeface="Consolas" panose="020B0609020204030204" pitchFamily="49" charset="0"/>
                <a:ea typeface="Times New Roman"/>
                <a:cs typeface="Consolas" panose="020B0609020204030204" pitchFamily="49" charset="0"/>
              </a:rPr>
              <a:t>book</a:t>
            </a:r>
            <a:r>
              <a:rPr lang="en-US" sz="1200" dirty="0" smtClean="0">
                <a:solidFill>
                  <a:schemeClr val="bg1"/>
                </a:solidFill>
                <a:effectLst/>
                <a:latin typeface="Consolas" panose="020B0609020204030204" pitchFamily="49" charset="0"/>
                <a:ea typeface="Times New Roman"/>
                <a:cs typeface="Consolas" panose="020B0609020204030204" pitchFamily="49" charset="0"/>
              </a:rPr>
              <a:t>) { </a:t>
            </a:r>
            <a:r>
              <a:rPr lang="en-US" sz="1200" dirty="0" smtClean="0">
                <a:solidFill>
                  <a:srgbClr val="000066"/>
                </a:solidFill>
                <a:effectLst/>
                <a:latin typeface="Consolas" panose="020B0609020204030204" pitchFamily="49" charset="0"/>
                <a:ea typeface="Times New Roman"/>
                <a:cs typeface="Consolas" panose="020B0609020204030204" pitchFamily="49" charset="0"/>
              </a:rPr>
              <a:t>return</a:t>
            </a:r>
            <a:r>
              <a:rPr lang="en-US" sz="1200" dirty="0" smtClean="0">
                <a:solidFill>
                  <a:srgbClr val="000000"/>
                </a:solidFill>
                <a:effectLst/>
                <a:latin typeface="Consolas" panose="020B0609020204030204" pitchFamily="49" charset="0"/>
                <a:ea typeface="Times New Roman"/>
                <a:cs typeface="Consolas" panose="020B0609020204030204" pitchFamily="49" charset="0"/>
              </a:rPr>
              <a:t> </a:t>
            </a:r>
            <a:r>
              <a:rPr lang="en-US" sz="1200" dirty="0" err="1" smtClean="0">
                <a:solidFill>
                  <a:srgbClr val="000000"/>
                </a:solidFill>
                <a:effectLst/>
                <a:latin typeface="Consolas" panose="020B0609020204030204" pitchFamily="49" charset="0"/>
                <a:ea typeface="Times New Roman"/>
                <a:cs typeface="Consolas" panose="020B0609020204030204" pitchFamily="49" charset="0"/>
              </a:rPr>
              <a:t>book.</a:t>
            </a:r>
            <a:r>
              <a:rPr lang="en-US" sz="1200" dirty="0" err="1" smtClean="0">
                <a:solidFill>
                  <a:srgbClr val="660066"/>
                </a:solidFill>
                <a:effectLst/>
                <a:latin typeface="Consolas" panose="020B0609020204030204" pitchFamily="49" charset="0"/>
                <a:ea typeface="Times New Roman"/>
                <a:cs typeface="Consolas" panose="020B0609020204030204" pitchFamily="49" charset="0"/>
              </a:rPr>
              <a:t>sales</a:t>
            </a:r>
            <a:r>
              <a:rPr lang="en-US" sz="1200" dirty="0" smtClean="0">
                <a:solidFill>
                  <a:schemeClr val="bg1"/>
                </a:solidFill>
                <a:effectLst/>
                <a:latin typeface="Consolas" panose="020B0609020204030204" pitchFamily="49" charset="0"/>
                <a:ea typeface="Times New Roman"/>
                <a:cs typeface="Consolas" panose="020B0609020204030204" pitchFamily="49" charset="0"/>
              </a:rPr>
              <a:t> &gt;= </a:t>
            </a:r>
            <a:r>
              <a:rPr lang="en-US" sz="1200" dirty="0" smtClean="0">
                <a:solidFill>
                  <a:srgbClr val="000000"/>
                </a:solidFill>
                <a:effectLst/>
                <a:latin typeface="Consolas" panose="020B0609020204030204" pitchFamily="49" charset="0"/>
                <a:ea typeface="Times New Roman"/>
                <a:cs typeface="Consolas" panose="020B0609020204030204" pitchFamily="49" charset="0"/>
              </a:rPr>
              <a:t>threshold</a:t>
            </a:r>
            <a:r>
              <a:rPr lang="en-US" sz="1200" dirty="0" smtClean="0">
                <a:solidFill>
                  <a:schemeClr val="bg1"/>
                </a:solidFill>
                <a:effectLst/>
                <a:latin typeface="Consolas" panose="020B0609020204030204" pitchFamily="49" charset="0"/>
                <a:ea typeface="Times New Roman"/>
                <a:cs typeface="Consolas" panose="020B0609020204030204" pitchFamily="49" charset="0"/>
              </a:rPr>
              <a:t>; }</a:t>
            </a:r>
            <a:endParaRPr lang="ru-RU" sz="1200" dirty="0" smtClean="0">
              <a:solidFill>
                <a:schemeClr val="bg1"/>
              </a:solidFill>
              <a:effectLst/>
              <a:latin typeface="Consolas" panose="020B0609020204030204" pitchFamily="49" charset="0"/>
              <a:ea typeface="Calibri"/>
              <a:cs typeface="Consolas" panose="020B0609020204030204" pitchFamily="49" charset="0"/>
            </a:endParaRPr>
          </a:p>
          <a:p>
            <a:pPr lvl="1" fontAlgn="t">
              <a:lnSpc>
                <a:spcPts val="144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bg1"/>
                </a:solidFill>
                <a:effectLst/>
                <a:latin typeface="Consolas" panose="020B0609020204030204" pitchFamily="49" charset="0"/>
                <a:ea typeface="Times New Roman"/>
                <a:cs typeface="Consolas" panose="020B0609020204030204" pitchFamily="49" charset="0"/>
              </a:rPr>
              <a:t>    </a:t>
            </a:r>
            <a:r>
              <a:rPr lang="ru-RU" sz="1200" dirty="0" smtClean="0">
                <a:solidFill>
                  <a:schemeClr val="bg1"/>
                </a:solidFill>
                <a:effectLst/>
                <a:latin typeface="Consolas" panose="020B0609020204030204" pitchFamily="49" charset="0"/>
                <a:ea typeface="Times New Roman"/>
                <a:cs typeface="Consolas" panose="020B0609020204030204" pitchFamily="49" charset="0"/>
              </a:rPr>
              <a:t>);</a:t>
            </a:r>
            <a:endParaRPr lang="ru-RU" sz="1200" dirty="0" smtClean="0">
              <a:solidFill>
                <a:schemeClr val="bg1"/>
              </a:solidFill>
              <a:effectLst/>
              <a:latin typeface="Consolas" panose="020B0609020204030204" pitchFamily="49" charset="0"/>
              <a:ea typeface="Calibri"/>
              <a:cs typeface="Consolas" panose="020B0609020204030204" pitchFamily="49" charset="0"/>
            </a:endParaRPr>
          </a:p>
          <a:p>
            <a:pPr lvl="1" fontAlgn="t">
              <a:lnSpc>
                <a:spcPts val="144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200" dirty="0" smtClean="0">
                <a:solidFill>
                  <a:schemeClr val="bg1"/>
                </a:solidFill>
                <a:effectLst/>
                <a:latin typeface="Consolas" panose="020B0609020204030204" pitchFamily="49" charset="0"/>
                <a:ea typeface="Times New Roman"/>
                <a:cs typeface="Consolas" panose="020B0609020204030204" pitchFamily="49" charset="0"/>
              </a:rPr>
              <a:t>}</a:t>
            </a:r>
            <a:endParaRPr lang="en-US" sz="1200" dirty="0" smtClean="0">
              <a:solidFill>
                <a:schemeClr val="bg1"/>
              </a:solidFill>
              <a:effectLst/>
              <a:latin typeface="Consolas" panose="020B0609020204030204" pitchFamily="49" charset="0"/>
              <a:ea typeface="Times New Roman"/>
              <a:cs typeface="Consolas" panose="020B0609020204030204" pitchFamily="49" charset="0"/>
            </a:endParaRPr>
          </a:p>
          <a:p>
            <a:pPr fontAlgn="t">
              <a:lnSpc>
                <a:spcPts val="144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ru-RU" sz="1400" dirty="0">
              <a:effectLst/>
              <a:latin typeface="Calibri"/>
              <a:ea typeface="Calibri"/>
              <a:cs typeface="Times New Roman"/>
            </a:endParaRPr>
          </a:p>
        </p:txBody>
      </p:sp>
    </p:spTree>
    <p:extLst>
      <p:ext uri="{BB962C8B-B14F-4D97-AF65-F5344CB8AC3E}">
        <p14:creationId xmlns:p14="http://schemas.microsoft.com/office/powerpoint/2010/main" val="904458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a:solidFill>
                  <a:srgbClr val="92D050"/>
                </a:solidFill>
              </a:rPr>
              <a:t>JAVASCRIPT Functions</a:t>
            </a: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Прямоугольник 10"/>
          <p:cNvSpPr/>
          <p:nvPr/>
        </p:nvSpPr>
        <p:spPr>
          <a:xfrm>
            <a:off x="435759" y="1672967"/>
            <a:ext cx="8208912" cy="170816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smtClean="0">
                <a:solidFill>
                  <a:srgbClr val="000066"/>
                </a:solidFill>
                <a:latin typeface="Consolas" panose="020B0609020204030204" pitchFamily="49" charset="0"/>
                <a:cs typeface="Consolas" panose="020B0609020204030204" pitchFamily="49" charset="0"/>
              </a:rPr>
              <a:t>var</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sum </a:t>
            </a:r>
            <a:r>
              <a:rPr lang="en-US" sz="1200" dirty="0">
                <a:solidFill>
                  <a:schemeClr val="bg1"/>
                </a:solidFill>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function</a:t>
            </a:r>
            <a:r>
              <a:rPr lang="en-US" sz="1200" dirty="0">
                <a:solidFill>
                  <a:schemeClr val="bg1"/>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66"/>
                </a:solidFill>
                <a:latin typeface="Consolas" panose="020B0609020204030204" pitchFamily="49" charset="0"/>
                <a:cs typeface="Consolas" panose="020B0609020204030204" pitchFamily="49" charset="0"/>
              </a:rPr>
              <a:t>	</a:t>
            </a:r>
            <a:r>
              <a:rPr lang="en-US" sz="1200" dirty="0" err="1" smtClean="0">
                <a:solidFill>
                  <a:srgbClr val="000066"/>
                </a:solidFill>
                <a:latin typeface="Consolas" panose="020B0609020204030204" pitchFamily="49" charset="0"/>
                <a:cs typeface="Consolas" panose="020B0609020204030204" pitchFamily="49" charset="0"/>
              </a:rPr>
              <a:t>var</a:t>
            </a: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a:t>
            </a:r>
            <a:r>
              <a:rPr lang="en-US" sz="1200" dirty="0">
                <a:solidFill>
                  <a:schemeClr val="bg1"/>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x </a:t>
            </a:r>
            <a:r>
              <a:rPr lang="en-US" sz="1200" dirty="0">
                <a:solidFill>
                  <a:schemeClr val="bg1"/>
                </a:solidFill>
                <a:latin typeface="Consolas" panose="020B0609020204030204" pitchFamily="49" charset="0"/>
                <a:cs typeface="Consolas" panose="020B0609020204030204" pitchFamily="49" charset="0"/>
              </a:rPr>
              <a:t>= </a:t>
            </a:r>
            <a:r>
              <a:rPr lang="en-US" sz="1200" dirty="0" smtClean="0">
                <a:solidFill>
                  <a:srgbClr val="CC0000"/>
                </a:solidFill>
                <a:latin typeface="Consolas" panose="020B0609020204030204" pitchFamily="49" charset="0"/>
                <a:cs typeface="Consolas" panose="020B0609020204030204" pitchFamily="49" charset="0"/>
              </a:rPr>
              <a:t>0</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9933"/>
                </a:solidFill>
                <a:latin typeface="Consolas" panose="020B0609020204030204" pitchFamily="49" charset="0"/>
                <a:cs typeface="Consolas" panose="020B0609020204030204" pitchFamily="49" charset="0"/>
              </a:rPr>
              <a:t>	</a:t>
            </a:r>
            <a:r>
              <a:rPr lang="en-US" sz="1200" dirty="0" smtClean="0">
                <a:solidFill>
                  <a:srgbClr val="000066"/>
                </a:solidFill>
                <a:latin typeface="Consolas" panose="020B0609020204030204" pitchFamily="49" charset="0"/>
                <a:cs typeface="Consolas" panose="020B0609020204030204" pitchFamily="49" charset="0"/>
              </a:rPr>
              <a:t>for</a:t>
            </a:r>
            <a:r>
              <a:rPr lang="en-US" sz="1200" dirty="0" smtClean="0">
                <a:latin typeface="Consolas" panose="020B0609020204030204" pitchFamily="49" charset="0"/>
                <a:cs typeface="Consolas" panose="020B0609020204030204" pitchFamily="49" charset="0"/>
              </a:rPr>
              <a:t> </a:t>
            </a:r>
            <a:r>
              <a:rPr lang="en-US" sz="1200" dirty="0">
                <a:solidFill>
                  <a:schemeClr val="bg1"/>
                </a:solidFill>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a:t>
            </a:r>
            <a:r>
              <a:rPr lang="en-US" sz="1200" dirty="0">
                <a:solidFill>
                  <a:schemeClr val="bg1"/>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t>
            </a:r>
            <a:r>
              <a:rPr lang="en-US" sz="1200" dirty="0">
                <a:solidFill>
                  <a:srgbClr val="CC0000"/>
                </a:solidFill>
                <a:latin typeface="Consolas" panose="020B0609020204030204" pitchFamily="49" charset="0"/>
                <a:cs typeface="Consolas" panose="020B0609020204030204" pitchFamily="49" charset="0"/>
              </a:rPr>
              <a:t>0</a:t>
            </a:r>
            <a:r>
              <a:rPr lang="en-US" sz="1200" dirty="0">
                <a:solidFill>
                  <a:schemeClr val="bg1"/>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a:t>
            </a:r>
            <a:r>
              <a:rPr lang="en-US" sz="1200" dirty="0">
                <a:solidFill>
                  <a:schemeClr val="bg1"/>
                </a:solidFill>
                <a:latin typeface="Consolas" panose="020B0609020204030204" pitchFamily="49" charset="0"/>
                <a:cs typeface="Consolas" panose="020B0609020204030204" pitchFamily="49" charset="0"/>
              </a:rPr>
              <a:t>&lt;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arguments.</a:t>
            </a:r>
            <a:r>
              <a:rPr lang="en-US" sz="1200" dirty="0" err="1">
                <a:solidFill>
                  <a:srgbClr val="660066"/>
                </a:solidFill>
                <a:latin typeface="Consolas" panose="020B0609020204030204" pitchFamily="49" charset="0"/>
                <a:cs typeface="Consolas" panose="020B0609020204030204" pitchFamily="49" charset="0"/>
              </a:rPr>
              <a:t>length</a:t>
            </a:r>
            <a:r>
              <a:rPr lang="en-US" sz="1200" dirty="0">
                <a:solidFill>
                  <a:schemeClr val="bg1"/>
                </a:solidFill>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a:t>
            </a:r>
            <a:r>
              <a:rPr lang="en-US" sz="1200" dirty="0">
                <a:solidFill>
                  <a:schemeClr val="bg1"/>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9900"/>
                </a:solidFill>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x </a:t>
            </a:r>
            <a:r>
              <a:rPr lang="en-US" sz="1200" dirty="0">
                <a:solidFill>
                  <a:schemeClr val="bg1"/>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arguments</a:t>
            </a:r>
            <a:r>
              <a:rPr lang="en-US" sz="1200" dirty="0">
                <a:solidFill>
                  <a:schemeClr val="bg1"/>
                </a:solidFill>
                <a:latin typeface="Consolas" panose="020B0609020204030204" pitchFamily="49" charset="0"/>
                <a:cs typeface="Consolas" panose="020B0609020204030204" pitchFamily="49" charset="0"/>
              </a:rPr>
              <a:t>[</a:t>
            </a:r>
            <a:r>
              <a:rPr lang="en-US" sz="1200" dirty="0" err="1">
                <a:solidFill>
                  <a:schemeClr val="bg1"/>
                </a:solidFill>
                <a:latin typeface="Consolas" panose="020B0609020204030204" pitchFamily="49" charset="0"/>
                <a:cs typeface="Consolas" panose="020B0609020204030204" pitchFamily="49" charset="0"/>
              </a:rPr>
              <a:t>i</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return</a:t>
            </a:r>
            <a:r>
              <a:rPr lang="en-US" sz="1200" dirty="0">
                <a:latin typeface="Consolas" panose="020B0609020204030204" pitchFamily="49" charset="0"/>
                <a:cs typeface="Consolas" panose="020B0609020204030204" pitchFamily="49" charset="0"/>
              </a:rPr>
              <a:t> x</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latin typeface="Consolas" panose="020B0609020204030204" pitchFamily="49" charset="0"/>
                <a:cs typeface="Consolas" panose="020B0609020204030204" pitchFamily="49" charset="0"/>
              </a:rPr>
              <a:t>sum</a:t>
            </a:r>
            <a:r>
              <a:rPr lang="en-US" sz="1200" dirty="0" smtClean="0">
                <a:solidFill>
                  <a:schemeClr val="bg1"/>
                </a:solidFill>
                <a:latin typeface="Consolas" panose="020B0609020204030204" pitchFamily="49" charset="0"/>
                <a:cs typeface="Consolas" panose="020B0609020204030204" pitchFamily="49" charset="0"/>
              </a:rPr>
              <a:t>(</a:t>
            </a:r>
            <a:r>
              <a:rPr lang="en-US" sz="1200" dirty="0" smtClean="0">
                <a:solidFill>
                  <a:srgbClr val="CC0000"/>
                </a:solidFill>
                <a:latin typeface="Consolas" panose="020B0609020204030204" pitchFamily="49" charset="0"/>
                <a:cs typeface="Consolas" panose="020B0609020204030204" pitchFamily="49" charset="0"/>
              </a:rPr>
              <a:t>1</a:t>
            </a:r>
            <a:r>
              <a:rPr lang="en-US" sz="1200" dirty="0">
                <a:solidFill>
                  <a:schemeClr val="bg1"/>
                </a:solidFill>
                <a:latin typeface="Consolas" panose="020B0609020204030204" pitchFamily="49" charset="0"/>
                <a:cs typeface="Consolas" panose="020B0609020204030204" pitchFamily="49" charset="0"/>
              </a:rPr>
              <a:t>, </a:t>
            </a:r>
            <a:r>
              <a:rPr lang="en-US" sz="1200" dirty="0">
                <a:solidFill>
                  <a:srgbClr val="CC0000"/>
                </a:solidFill>
                <a:latin typeface="Consolas" panose="020B0609020204030204" pitchFamily="49" charset="0"/>
                <a:cs typeface="Consolas" panose="020B0609020204030204" pitchFamily="49" charset="0"/>
              </a:rPr>
              <a:t>2</a:t>
            </a:r>
            <a:r>
              <a:rPr lang="en-US" sz="1200" dirty="0">
                <a:solidFill>
                  <a:schemeClr val="bg1"/>
                </a:solidFill>
                <a:latin typeface="Consolas" panose="020B0609020204030204" pitchFamily="49" charset="0"/>
                <a:cs typeface="Consolas" panose="020B0609020204030204" pitchFamily="49" charset="0"/>
              </a:rPr>
              <a:t>, </a:t>
            </a:r>
            <a:r>
              <a:rPr lang="en-US" sz="1200" dirty="0">
                <a:solidFill>
                  <a:srgbClr val="CC0000"/>
                </a:solidFill>
                <a:latin typeface="Consolas" panose="020B0609020204030204" pitchFamily="49" charset="0"/>
                <a:cs typeface="Consolas" panose="020B0609020204030204" pitchFamily="49" charset="0"/>
              </a:rPr>
              <a:t>3</a:t>
            </a:r>
            <a:r>
              <a:rPr lang="en-US" sz="1200" dirty="0">
                <a:solidFill>
                  <a:schemeClr val="bg1"/>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cs typeface="Consolas" panose="020B0609020204030204" pitchFamily="49" charset="0"/>
              </a:rPr>
              <a:t>// returns 6</a:t>
            </a:r>
            <a:endParaRPr lang="en-US" sz="1200" dirty="0" smtClean="0">
              <a:solidFill>
                <a:schemeClr val="bg1"/>
              </a:solidFill>
              <a:latin typeface="Consolas" panose="020B0609020204030204" pitchFamily="49" charset="0"/>
              <a:cs typeface="Consolas" panose="020B0609020204030204" pitchFamily="49" charset="0"/>
            </a:endParaRPr>
          </a:p>
        </p:txBody>
      </p:sp>
      <p:sp>
        <p:nvSpPr>
          <p:cNvPr id="10" name="Прямоугольник 9"/>
          <p:cNvSpPr/>
          <p:nvPr/>
        </p:nvSpPr>
        <p:spPr>
          <a:xfrm>
            <a:off x="435759" y="1268760"/>
            <a:ext cx="8136904" cy="369332"/>
          </a:xfrm>
          <a:prstGeom prst="rect">
            <a:avLst/>
          </a:prstGeom>
        </p:spPr>
        <p:txBody>
          <a:bodyPr wrap="square">
            <a:spAutoFit/>
          </a:bodyPr>
          <a:lstStyle/>
          <a:p>
            <a:r>
              <a:rPr lang="en-US" dirty="0" err="1">
                <a:hlinkClick r:id="rId2" tooltip="Variadic function"/>
              </a:rPr>
              <a:t>Variadic</a:t>
            </a:r>
            <a:r>
              <a:rPr lang="en-US" dirty="0">
                <a:hlinkClick r:id="rId2" tooltip="Variadic function"/>
              </a:rPr>
              <a:t> function</a:t>
            </a:r>
            <a:r>
              <a:rPr lang="en-US" dirty="0"/>
              <a:t> </a:t>
            </a:r>
            <a:r>
              <a:rPr lang="en-US" dirty="0" smtClean="0"/>
              <a:t>(</a:t>
            </a:r>
            <a:r>
              <a:rPr lang="en-US" dirty="0"/>
              <a:t>arguments is a special variable).</a:t>
            </a:r>
          </a:p>
        </p:txBody>
      </p:sp>
      <p:sp>
        <p:nvSpPr>
          <p:cNvPr id="8" name="Прямоугольник 7"/>
          <p:cNvSpPr/>
          <p:nvPr/>
        </p:nvSpPr>
        <p:spPr>
          <a:xfrm>
            <a:off x="408062" y="3501008"/>
            <a:ext cx="8136904" cy="369332"/>
          </a:xfrm>
          <a:prstGeom prst="rect">
            <a:avLst/>
          </a:prstGeom>
        </p:spPr>
        <p:txBody>
          <a:bodyPr wrap="square">
            <a:spAutoFit/>
          </a:bodyPr>
          <a:lstStyle/>
          <a:p>
            <a:r>
              <a:rPr lang="en-US" u="sng" dirty="0">
                <a:hlinkClick r:id="rId3" tooltip="Immediately-invoked function expression"/>
              </a:rPr>
              <a:t>Immediately-invoked function </a:t>
            </a:r>
            <a:r>
              <a:rPr lang="en-US" u="sng" dirty="0" smtClean="0">
                <a:hlinkClick r:id="rId3" tooltip="Immediately-invoked function expression"/>
              </a:rPr>
              <a:t>expressions</a:t>
            </a:r>
            <a:r>
              <a:rPr lang="en-US" dirty="0" smtClean="0"/>
              <a:t>.</a:t>
            </a:r>
            <a:endParaRPr lang="en-US" dirty="0"/>
          </a:p>
        </p:txBody>
      </p:sp>
      <p:sp>
        <p:nvSpPr>
          <p:cNvPr id="9" name="Прямоугольник 8"/>
          <p:cNvSpPr/>
          <p:nvPr/>
        </p:nvSpPr>
        <p:spPr>
          <a:xfrm>
            <a:off x="408062" y="3944116"/>
            <a:ext cx="8208912" cy="263149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000066"/>
                </a:solidFill>
                <a:latin typeface="Consolas" panose="020B0609020204030204" pitchFamily="49" charset="0"/>
                <a:cs typeface="Consolas" panose="020B0609020204030204" pitchFamily="49" charset="0"/>
              </a:rPr>
              <a:t>var</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v</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bg1"/>
                </a:solidFill>
                <a:latin typeface="Consolas" panose="020B0609020204030204" pitchFamily="49" charset="0"/>
                <a:cs typeface="Consolas" panose="020B0609020204030204" pitchFamily="49" charset="0"/>
              </a:rPr>
              <a:t>v </a:t>
            </a:r>
            <a:r>
              <a:rPr lang="en-US" sz="1200" dirty="0">
                <a:solidFill>
                  <a:schemeClr val="bg1"/>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t>
            </a:r>
            <a:r>
              <a:rPr lang="en-US" sz="1200" dirty="0" smtClean="0">
                <a:solidFill>
                  <a:srgbClr val="CC0000"/>
                </a:solidFill>
                <a:latin typeface="Consolas" panose="020B0609020204030204" pitchFamily="49" charset="0"/>
                <a:cs typeface="Consolas" panose="020B0609020204030204" pitchFamily="49" charset="0"/>
              </a:rPr>
              <a:t>1</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solidFill>
                <a:schemeClr val="bg1"/>
              </a:solidFill>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smtClean="0">
                <a:solidFill>
                  <a:srgbClr val="000066"/>
                </a:solidFill>
                <a:latin typeface="Consolas" panose="020B0609020204030204" pitchFamily="49" charset="0"/>
                <a:cs typeface="Consolas" panose="020B0609020204030204" pitchFamily="49" charset="0"/>
              </a:rPr>
              <a:t>var</a:t>
            </a: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getValue</a:t>
            </a:r>
            <a:r>
              <a:rPr lang="en-US" sz="1200" dirty="0">
                <a:latin typeface="Consolas" panose="020B0609020204030204" pitchFamily="49" charset="0"/>
                <a:cs typeface="Consolas" panose="020B0609020204030204" pitchFamily="49" charset="0"/>
              </a:rPr>
              <a:t> </a:t>
            </a:r>
            <a:r>
              <a:rPr lang="en-US" sz="1200" dirty="0">
                <a:solidFill>
                  <a:schemeClr val="bg1"/>
                </a:solidFill>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function</a:t>
            </a:r>
            <a:r>
              <a:rPr lang="en-US" sz="1200" dirty="0">
                <a:solidFill>
                  <a:schemeClr val="bg1"/>
                </a:solidFill>
                <a:latin typeface="Consolas" panose="020B0609020204030204" pitchFamily="49" charset="0"/>
                <a:cs typeface="Consolas" panose="020B0609020204030204" pitchFamily="49" charset="0"/>
              </a:rPr>
              <a:t>(v) </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9900"/>
                </a:solidFill>
                <a:latin typeface="Consolas" panose="020B0609020204030204" pitchFamily="49" charset="0"/>
                <a:cs typeface="Consolas" panose="020B0609020204030204" pitchFamily="49" charset="0"/>
              </a:rPr>
              <a:t>	</a:t>
            </a:r>
            <a:r>
              <a:rPr lang="en-US" sz="1200" dirty="0" smtClean="0">
                <a:solidFill>
                  <a:srgbClr val="000066"/>
                </a:solidFill>
                <a:latin typeface="Consolas" panose="020B0609020204030204" pitchFamily="49" charset="0"/>
                <a:cs typeface="Consolas" panose="020B0609020204030204" pitchFamily="49" charset="0"/>
              </a:rPr>
              <a:t>return</a:t>
            </a:r>
            <a:r>
              <a:rPr lang="en-US" sz="1200" dirty="0" smtClean="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function</a:t>
            </a:r>
            <a:r>
              <a:rPr lang="en-US" sz="1200" dirty="0">
                <a:solidFill>
                  <a:schemeClr val="bg1"/>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9900"/>
                </a:solidFill>
                <a:latin typeface="Consolas" panose="020B0609020204030204" pitchFamily="49" charset="0"/>
                <a:cs typeface="Consolas" panose="020B0609020204030204" pitchFamily="49" charset="0"/>
              </a:rPr>
              <a:t>	</a:t>
            </a:r>
            <a:r>
              <a:rPr lang="en-US" sz="1200" dirty="0" smtClean="0">
                <a:solidFill>
                  <a:srgbClr val="009900"/>
                </a:solidFill>
                <a:latin typeface="Consolas" panose="020B0609020204030204" pitchFamily="49" charset="0"/>
                <a:cs typeface="Consolas" panose="020B0609020204030204" pitchFamily="49" charset="0"/>
              </a:rPr>
              <a:t>  </a:t>
            </a:r>
            <a:r>
              <a:rPr lang="en-US" sz="1200" dirty="0" smtClean="0">
                <a:solidFill>
                  <a:srgbClr val="000066"/>
                </a:solidFill>
                <a:latin typeface="Consolas" panose="020B0609020204030204" pitchFamily="49" charset="0"/>
                <a:cs typeface="Consolas" panose="020B0609020204030204" pitchFamily="49" charset="0"/>
              </a:rPr>
              <a:t>return</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v</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339933"/>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bg1"/>
                </a:solidFill>
                <a:latin typeface="Consolas" panose="020B0609020204030204" pitchFamily="49" charset="0"/>
                <a:cs typeface="Consolas" panose="020B0609020204030204" pitchFamily="49" charset="0"/>
              </a:rPr>
              <a:t>})(</a:t>
            </a:r>
            <a:r>
              <a:rPr lang="en-US" sz="1200" dirty="0">
                <a:solidFill>
                  <a:schemeClr val="bg1"/>
                </a:solidFill>
                <a:latin typeface="Consolas" panose="020B0609020204030204" pitchFamily="49" charset="0"/>
                <a:cs typeface="Consolas" panose="020B0609020204030204" pitchFamily="49" charset="0"/>
              </a:rPr>
              <a:t>v</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solidFill>
                <a:schemeClr val="bg1"/>
              </a:solidFill>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latin typeface="Consolas" panose="020B0609020204030204" pitchFamily="49" charset="0"/>
                <a:cs typeface="Consolas" panose="020B0609020204030204" pitchFamily="49" charset="0"/>
              </a:rPr>
              <a:t>v </a:t>
            </a:r>
            <a:r>
              <a:rPr lang="en-US" sz="1200" dirty="0">
                <a:solidFill>
                  <a:schemeClr val="bg1"/>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t>
            </a:r>
            <a:r>
              <a:rPr lang="en-US" sz="1200" dirty="0" smtClean="0">
                <a:solidFill>
                  <a:srgbClr val="CC0000"/>
                </a:solidFill>
                <a:latin typeface="Consolas" panose="020B0609020204030204" pitchFamily="49" charset="0"/>
                <a:cs typeface="Consolas" panose="020B0609020204030204" pitchFamily="49" charset="0"/>
              </a:rPr>
              <a:t>2</a:t>
            </a:r>
            <a:r>
              <a:rPr lang="en-US" sz="1200" dirty="0" smtClean="0">
                <a:solidFill>
                  <a:schemeClr val="bg1"/>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smtClean="0">
                <a:latin typeface="Consolas" panose="020B0609020204030204" pitchFamily="49" charset="0"/>
                <a:cs typeface="Consolas" panose="020B0609020204030204" pitchFamily="49" charset="0"/>
              </a:rPr>
              <a:t>getValue</a:t>
            </a:r>
            <a:r>
              <a:rPr lang="en-US" sz="1200" dirty="0">
                <a:solidFill>
                  <a:schemeClr val="bg1"/>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t>
            </a:r>
            <a:r>
              <a:rPr lang="en-US" sz="1200" i="1" dirty="0">
                <a:solidFill>
                  <a:srgbClr val="006600"/>
                </a:solidFill>
                <a:latin typeface="Consolas" panose="020B0609020204030204" pitchFamily="49" charset="0"/>
                <a:cs typeface="Consolas" panose="020B0609020204030204" pitchFamily="49" charset="0"/>
              </a:rPr>
              <a:t>// 1</a:t>
            </a:r>
            <a:endParaRPr lang="en-US" sz="1200" dirty="0" smtClean="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113165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a:solidFill>
                  <a:srgbClr val="92D050"/>
                </a:solidFill>
              </a:rPr>
              <a:t>JavaScript String Object</a:t>
            </a: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Прямоугольник 9"/>
          <p:cNvSpPr/>
          <p:nvPr/>
        </p:nvSpPr>
        <p:spPr>
          <a:xfrm>
            <a:off x="407786" y="1268760"/>
            <a:ext cx="8136904" cy="369332"/>
          </a:xfrm>
          <a:prstGeom prst="rect">
            <a:avLst/>
          </a:prstGeom>
        </p:spPr>
        <p:txBody>
          <a:bodyPr wrap="square">
            <a:spAutoFit/>
          </a:bodyPr>
          <a:lstStyle/>
          <a:p>
            <a:r>
              <a:rPr lang="en-US" dirty="0" smtClean="0"/>
              <a:t>The </a:t>
            </a:r>
            <a:r>
              <a:rPr lang="en-US" dirty="0">
                <a:solidFill>
                  <a:srgbClr val="00B0F0"/>
                </a:solidFill>
              </a:rPr>
              <a:t>String</a:t>
            </a:r>
            <a:r>
              <a:rPr lang="en-US" dirty="0"/>
              <a:t> </a:t>
            </a:r>
            <a:r>
              <a:rPr lang="en-US" dirty="0">
                <a:solidFill>
                  <a:srgbClr val="00B0F0"/>
                </a:solidFill>
              </a:rPr>
              <a:t>object</a:t>
            </a:r>
            <a:r>
              <a:rPr lang="en-US" dirty="0"/>
              <a:t> is used to manipulate a stored piece of </a:t>
            </a:r>
            <a:r>
              <a:rPr lang="en-US" dirty="0" smtClean="0"/>
              <a:t>text.</a:t>
            </a:r>
            <a:endParaRPr lang="en-US" dirty="0"/>
          </a:p>
        </p:txBody>
      </p:sp>
      <p:graphicFrame>
        <p:nvGraphicFramePr>
          <p:cNvPr id="6" name="Таблица 5"/>
          <p:cNvGraphicFramePr>
            <a:graphicFrameLocks noGrp="1"/>
          </p:cNvGraphicFramePr>
          <p:nvPr>
            <p:extLst>
              <p:ext uri="{D42A27DB-BD31-4B8C-83A1-F6EECF244321}">
                <p14:modId xmlns:p14="http://schemas.microsoft.com/office/powerpoint/2010/main" val="2557356687"/>
              </p:ext>
            </p:extLst>
          </p:nvPr>
        </p:nvGraphicFramePr>
        <p:xfrm>
          <a:off x="481562" y="1700808"/>
          <a:ext cx="8194894" cy="1138772"/>
        </p:xfrm>
        <a:graphic>
          <a:graphicData uri="http://schemas.openxmlformats.org/drawingml/2006/table">
            <a:tbl>
              <a:tblPr firstRow="1" firstCol="1" bandRow="1">
                <a:tableStyleId>{5DA37D80-6434-44D0-A028-1B22A696006F}</a:tableStyleId>
              </a:tblPr>
              <a:tblGrid>
                <a:gridCol w="1896504"/>
                <a:gridCol w="6298390"/>
              </a:tblGrid>
              <a:tr h="230995">
                <a:tc>
                  <a:txBody>
                    <a:bodyPr/>
                    <a:lstStyle/>
                    <a:p>
                      <a:pPr algn="l" fontAlgn="t"/>
                      <a:r>
                        <a:rPr lang="en-US" sz="1400" dirty="0" smtClean="0">
                          <a:effectLst/>
                        </a:rPr>
                        <a:t>Properties</a:t>
                      </a:r>
                      <a:endParaRPr lang="en-US" sz="1400" dirty="0">
                        <a:solidFill>
                          <a:schemeClr val="bg1"/>
                        </a:solidFill>
                        <a:effectLst/>
                        <a:latin typeface="+mn-lt"/>
                      </a:endParaRPr>
                    </a:p>
                  </a:txBody>
                  <a:tcPr marL="16249" marR="16249" marT="16249" marB="16249" anchor="ctr"/>
                </a:tc>
                <a:tc>
                  <a:txBody>
                    <a:bodyPr/>
                    <a:lstStyle/>
                    <a:p>
                      <a:pPr algn="l" fontAlgn="t"/>
                      <a:r>
                        <a:rPr lang="en-US" sz="1400" dirty="0">
                          <a:effectLst/>
                        </a:rPr>
                        <a:t>Description</a:t>
                      </a:r>
                      <a:endParaRPr lang="en-US" sz="1400" dirty="0">
                        <a:solidFill>
                          <a:schemeClr val="bg1"/>
                        </a:solidFill>
                        <a:effectLst/>
                        <a:latin typeface="+mn-lt"/>
                      </a:endParaRPr>
                    </a:p>
                  </a:txBody>
                  <a:tcPr marL="16249" marR="16249" marT="16249" marB="16249" anchor="ctr"/>
                </a:tc>
              </a:tr>
              <a:tr h="296632">
                <a:tc>
                  <a:txBody>
                    <a:bodyPr/>
                    <a:lstStyle/>
                    <a:p>
                      <a:pPr>
                        <a:lnSpc>
                          <a:spcPts val="1265"/>
                        </a:lnSpc>
                        <a:spcAft>
                          <a:spcPts val="0"/>
                        </a:spcAft>
                      </a:pPr>
                      <a:r>
                        <a:rPr lang="ru-RU" sz="1400" b="0" u="sng" dirty="0" err="1">
                          <a:effectLst/>
                          <a:hlinkClick r:id="rId2"/>
                        </a:rPr>
                        <a:t>constructor</a:t>
                      </a:r>
                      <a:endParaRPr lang="ru-RU" sz="1400" b="0" dirty="0">
                        <a:solidFill>
                          <a:schemeClr val="bg1"/>
                        </a:solidFill>
                        <a:effectLst/>
                        <a:latin typeface="+mn-lt"/>
                        <a:ea typeface="Calibri"/>
                        <a:cs typeface="Times New Roman"/>
                      </a:endParaRPr>
                    </a:p>
                  </a:txBody>
                  <a:tcPr marL="47335" marR="47335" marT="66269" marB="66269"/>
                </a:tc>
                <a:tc>
                  <a:txBody>
                    <a:bodyPr/>
                    <a:lstStyle/>
                    <a:p>
                      <a:pPr>
                        <a:lnSpc>
                          <a:spcPts val="1265"/>
                        </a:lnSpc>
                        <a:spcAft>
                          <a:spcPts val="0"/>
                        </a:spcAft>
                      </a:pPr>
                      <a:r>
                        <a:rPr lang="en-US" sz="1400" dirty="0">
                          <a:effectLst/>
                        </a:rPr>
                        <a:t>Returns the function that created the String object's prototype</a:t>
                      </a:r>
                      <a:endParaRPr lang="ru-RU" sz="1400" dirty="0">
                        <a:solidFill>
                          <a:schemeClr val="bg1"/>
                        </a:solidFill>
                        <a:effectLst/>
                        <a:latin typeface="+mn-lt"/>
                        <a:ea typeface="Calibri"/>
                        <a:cs typeface="Times New Roman"/>
                      </a:endParaRPr>
                    </a:p>
                  </a:txBody>
                  <a:tcPr marL="47335" marR="47335" marT="66269" marB="66269"/>
                </a:tc>
              </a:tr>
              <a:tr h="296632">
                <a:tc>
                  <a:txBody>
                    <a:bodyPr/>
                    <a:lstStyle/>
                    <a:p>
                      <a:pPr>
                        <a:lnSpc>
                          <a:spcPts val="1265"/>
                        </a:lnSpc>
                        <a:spcAft>
                          <a:spcPts val="0"/>
                        </a:spcAft>
                      </a:pPr>
                      <a:r>
                        <a:rPr lang="ru-RU" sz="1400" b="0" u="sng" dirty="0" err="1">
                          <a:effectLst/>
                          <a:hlinkClick r:id="rId3"/>
                        </a:rPr>
                        <a:t>length</a:t>
                      </a:r>
                      <a:endParaRPr lang="ru-RU" sz="1400" b="0" dirty="0">
                        <a:effectLst/>
                        <a:latin typeface="+mn-lt"/>
                        <a:ea typeface="Calibri"/>
                        <a:cs typeface="Times New Roman"/>
                      </a:endParaRPr>
                    </a:p>
                  </a:txBody>
                  <a:tcPr marL="47335" marR="47335" marT="66269" marB="66269"/>
                </a:tc>
                <a:tc>
                  <a:txBody>
                    <a:bodyPr/>
                    <a:lstStyle/>
                    <a:p>
                      <a:pPr>
                        <a:lnSpc>
                          <a:spcPts val="1265"/>
                        </a:lnSpc>
                        <a:spcAft>
                          <a:spcPts val="0"/>
                        </a:spcAft>
                      </a:pPr>
                      <a:r>
                        <a:rPr lang="en-US" sz="1400" dirty="0">
                          <a:effectLst/>
                        </a:rPr>
                        <a:t>Returns the length of a string</a:t>
                      </a:r>
                      <a:endParaRPr lang="ru-RU" sz="1400" dirty="0">
                        <a:solidFill>
                          <a:schemeClr val="bg1"/>
                        </a:solidFill>
                        <a:effectLst/>
                        <a:latin typeface="+mn-lt"/>
                        <a:ea typeface="Calibri"/>
                        <a:cs typeface="Times New Roman"/>
                      </a:endParaRPr>
                    </a:p>
                  </a:txBody>
                  <a:tcPr marL="47335" marR="47335" marT="66269" marB="66269"/>
                </a:tc>
              </a:tr>
              <a:tr h="296632">
                <a:tc>
                  <a:txBody>
                    <a:bodyPr/>
                    <a:lstStyle/>
                    <a:p>
                      <a:pPr>
                        <a:lnSpc>
                          <a:spcPts val="1265"/>
                        </a:lnSpc>
                        <a:spcAft>
                          <a:spcPts val="0"/>
                        </a:spcAft>
                      </a:pPr>
                      <a:r>
                        <a:rPr lang="ru-RU" sz="1400" b="0" u="sng" dirty="0" err="1">
                          <a:effectLst/>
                          <a:hlinkClick r:id="rId4"/>
                        </a:rPr>
                        <a:t>prototype</a:t>
                      </a:r>
                      <a:endParaRPr lang="ru-RU" sz="1400" b="0" dirty="0">
                        <a:effectLst/>
                        <a:latin typeface="+mn-lt"/>
                        <a:ea typeface="Calibri"/>
                        <a:cs typeface="Times New Roman"/>
                      </a:endParaRPr>
                    </a:p>
                  </a:txBody>
                  <a:tcPr marL="47335" marR="47335" marT="66269" marB="66269"/>
                </a:tc>
                <a:tc>
                  <a:txBody>
                    <a:bodyPr/>
                    <a:lstStyle/>
                    <a:p>
                      <a:pPr>
                        <a:lnSpc>
                          <a:spcPts val="1265"/>
                        </a:lnSpc>
                        <a:spcAft>
                          <a:spcPts val="0"/>
                        </a:spcAft>
                      </a:pPr>
                      <a:r>
                        <a:rPr lang="en-US" sz="1400" dirty="0">
                          <a:effectLst/>
                        </a:rPr>
                        <a:t>Allows you to add properties and methods to an object</a:t>
                      </a:r>
                      <a:endParaRPr lang="ru-RU" sz="1400" dirty="0">
                        <a:solidFill>
                          <a:schemeClr val="bg1"/>
                        </a:solidFill>
                        <a:effectLst/>
                        <a:latin typeface="+mn-lt"/>
                        <a:ea typeface="Calibri"/>
                        <a:cs typeface="Times New Roman"/>
                      </a:endParaRPr>
                    </a:p>
                  </a:txBody>
                  <a:tcPr marL="47335" marR="47335" marT="66269" marB="66269"/>
                </a:tc>
              </a:tr>
            </a:tbl>
          </a:graphicData>
        </a:graphic>
      </p:graphicFrame>
      <p:graphicFrame>
        <p:nvGraphicFramePr>
          <p:cNvPr id="16" name="Таблица 15"/>
          <p:cNvGraphicFramePr>
            <a:graphicFrameLocks noGrp="1"/>
          </p:cNvGraphicFramePr>
          <p:nvPr>
            <p:extLst>
              <p:ext uri="{D42A27DB-BD31-4B8C-83A1-F6EECF244321}">
                <p14:modId xmlns:p14="http://schemas.microsoft.com/office/powerpoint/2010/main" val="922843041"/>
              </p:ext>
            </p:extLst>
          </p:nvPr>
        </p:nvGraphicFramePr>
        <p:xfrm>
          <a:off x="463901" y="2924944"/>
          <a:ext cx="8212555" cy="3452130"/>
        </p:xfrm>
        <a:graphic>
          <a:graphicData uri="http://schemas.openxmlformats.org/drawingml/2006/table">
            <a:tbl>
              <a:tblPr firstRow="1" firstCol="1" bandRow="1">
                <a:tableStyleId>{5DA37D80-6434-44D0-A028-1B22A696006F}</a:tableStyleId>
              </a:tblPr>
              <a:tblGrid>
                <a:gridCol w="1900591"/>
                <a:gridCol w="6311964"/>
              </a:tblGrid>
              <a:tr h="213793">
                <a:tc>
                  <a:txBody>
                    <a:bodyPr/>
                    <a:lstStyle/>
                    <a:p>
                      <a:pPr algn="l" fontAlgn="t"/>
                      <a:r>
                        <a:rPr lang="en-US" sz="1400" b="0" dirty="0" smtClean="0">
                          <a:effectLst/>
                        </a:rPr>
                        <a:t>Method</a:t>
                      </a:r>
                      <a:endParaRPr lang="en-US" sz="1400" b="0" dirty="0">
                        <a:solidFill>
                          <a:schemeClr val="bg1"/>
                        </a:solidFill>
                        <a:effectLst/>
                        <a:latin typeface="+mn-lt"/>
                      </a:endParaRPr>
                    </a:p>
                  </a:txBody>
                  <a:tcPr marL="16249" marR="16249" marT="16249" marB="16249" anchor="ctr"/>
                </a:tc>
                <a:tc>
                  <a:txBody>
                    <a:bodyPr/>
                    <a:lstStyle/>
                    <a:p>
                      <a:pPr algn="l" fontAlgn="t"/>
                      <a:r>
                        <a:rPr lang="en-US" sz="1400" dirty="0">
                          <a:effectLst/>
                        </a:rPr>
                        <a:t>Description</a:t>
                      </a:r>
                      <a:endParaRPr lang="en-US" sz="1400" dirty="0">
                        <a:solidFill>
                          <a:schemeClr val="bg1"/>
                        </a:solidFill>
                        <a:effectLst/>
                        <a:latin typeface="+mn-lt"/>
                      </a:endParaRPr>
                    </a:p>
                  </a:txBody>
                  <a:tcPr marL="16249" marR="16249" marT="16249" marB="16249" anchor="ctr"/>
                </a:tc>
              </a:tr>
              <a:tr h="182074">
                <a:tc>
                  <a:txBody>
                    <a:bodyPr/>
                    <a:lstStyle/>
                    <a:p>
                      <a:pPr>
                        <a:lnSpc>
                          <a:spcPts val="1265"/>
                        </a:lnSpc>
                        <a:spcAft>
                          <a:spcPts val="0"/>
                        </a:spcAft>
                      </a:pPr>
                      <a:r>
                        <a:rPr lang="ru-RU" sz="1400" b="0" u="sng" dirty="0" err="1">
                          <a:effectLst/>
                          <a:hlinkClick r:id="rId5"/>
                        </a:rPr>
                        <a:t>charAt</a:t>
                      </a:r>
                      <a:r>
                        <a:rPr lang="ru-RU" sz="1400" b="0" u="sng" dirty="0">
                          <a:effectLst/>
                          <a:hlinkClick r:id="rId5"/>
                        </a:rPr>
                        <a:t>()</a:t>
                      </a:r>
                      <a:endParaRPr lang="ru-RU" sz="1400" b="0" dirty="0">
                        <a:effectLst/>
                        <a:latin typeface="+mn-lt"/>
                        <a:ea typeface="Calibri"/>
                        <a:cs typeface="Times New Roman"/>
                      </a:endParaRPr>
                    </a:p>
                  </a:txBody>
                  <a:tcPr marL="29054" marR="29054" marT="40676" marB="40676"/>
                </a:tc>
                <a:tc>
                  <a:txBody>
                    <a:bodyPr/>
                    <a:lstStyle/>
                    <a:p>
                      <a:pPr>
                        <a:lnSpc>
                          <a:spcPts val="1265"/>
                        </a:lnSpc>
                        <a:spcAft>
                          <a:spcPts val="0"/>
                        </a:spcAft>
                      </a:pPr>
                      <a:r>
                        <a:rPr lang="en-US" sz="1400" dirty="0">
                          <a:effectLst/>
                        </a:rPr>
                        <a:t>Returns the character at the specified index</a:t>
                      </a:r>
                      <a:endParaRPr lang="ru-RU" sz="1400" dirty="0">
                        <a:solidFill>
                          <a:schemeClr val="bg1"/>
                        </a:solidFill>
                        <a:effectLst/>
                        <a:latin typeface="+mn-lt"/>
                        <a:ea typeface="Calibri"/>
                        <a:cs typeface="Times New Roman"/>
                      </a:endParaRPr>
                    </a:p>
                  </a:txBody>
                  <a:tcPr marL="29054" marR="29054" marT="40676" marB="40676"/>
                </a:tc>
              </a:tr>
              <a:tr h="182074">
                <a:tc>
                  <a:txBody>
                    <a:bodyPr/>
                    <a:lstStyle/>
                    <a:p>
                      <a:pPr>
                        <a:lnSpc>
                          <a:spcPts val="1265"/>
                        </a:lnSpc>
                        <a:spcAft>
                          <a:spcPts val="0"/>
                        </a:spcAft>
                      </a:pPr>
                      <a:r>
                        <a:rPr lang="ru-RU" sz="1400" b="0" u="sng" dirty="0" err="1">
                          <a:effectLst/>
                          <a:hlinkClick r:id="rId6"/>
                        </a:rPr>
                        <a:t>charCodeAt</a:t>
                      </a:r>
                      <a:r>
                        <a:rPr lang="ru-RU" sz="1400" b="0" u="sng" dirty="0">
                          <a:effectLst/>
                          <a:hlinkClick r:id="rId6"/>
                        </a:rPr>
                        <a:t>()</a:t>
                      </a:r>
                      <a:endParaRPr lang="ru-RU" sz="1400" b="0" dirty="0">
                        <a:effectLst/>
                        <a:latin typeface="+mn-lt"/>
                        <a:ea typeface="Calibri"/>
                        <a:cs typeface="Times New Roman"/>
                      </a:endParaRPr>
                    </a:p>
                  </a:txBody>
                  <a:tcPr marL="29054" marR="29054" marT="40676" marB="40676"/>
                </a:tc>
                <a:tc>
                  <a:txBody>
                    <a:bodyPr/>
                    <a:lstStyle/>
                    <a:p>
                      <a:pPr>
                        <a:lnSpc>
                          <a:spcPts val="1265"/>
                        </a:lnSpc>
                        <a:spcAft>
                          <a:spcPts val="0"/>
                        </a:spcAft>
                      </a:pPr>
                      <a:r>
                        <a:rPr lang="en-US" sz="1400" dirty="0">
                          <a:effectLst/>
                        </a:rPr>
                        <a:t>Returns the Unicode of the character at the specified index</a:t>
                      </a:r>
                      <a:endParaRPr lang="ru-RU" sz="1400" dirty="0">
                        <a:solidFill>
                          <a:schemeClr val="bg1"/>
                        </a:solidFill>
                        <a:effectLst/>
                        <a:latin typeface="+mn-lt"/>
                        <a:ea typeface="Calibri"/>
                        <a:cs typeface="Times New Roman"/>
                      </a:endParaRPr>
                    </a:p>
                  </a:txBody>
                  <a:tcPr marL="29054" marR="29054" marT="40676" marB="40676"/>
                </a:tc>
              </a:tr>
              <a:tr h="182074">
                <a:tc>
                  <a:txBody>
                    <a:bodyPr/>
                    <a:lstStyle/>
                    <a:p>
                      <a:pPr>
                        <a:lnSpc>
                          <a:spcPts val="1265"/>
                        </a:lnSpc>
                        <a:spcAft>
                          <a:spcPts val="0"/>
                        </a:spcAft>
                      </a:pPr>
                      <a:r>
                        <a:rPr lang="ru-RU" sz="1400" b="0" u="sng">
                          <a:effectLst/>
                          <a:hlinkClick r:id="rId7"/>
                        </a:rPr>
                        <a:t>concat()</a:t>
                      </a:r>
                      <a:endParaRPr lang="ru-RU" sz="1400" b="0">
                        <a:effectLst/>
                        <a:latin typeface="+mn-lt"/>
                        <a:ea typeface="Calibri"/>
                        <a:cs typeface="Times New Roman"/>
                      </a:endParaRPr>
                    </a:p>
                  </a:txBody>
                  <a:tcPr marL="29054" marR="29054" marT="40676" marB="40676"/>
                </a:tc>
                <a:tc>
                  <a:txBody>
                    <a:bodyPr/>
                    <a:lstStyle/>
                    <a:p>
                      <a:pPr>
                        <a:lnSpc>
                          <a:spcPts val="1265"/>
                        </a:lnSpc>
                        <a:spcAft>
                          <a:spcPts val="0"/>
                        </a:spcAft>
                      </a:pPr>
                      <a:r>
                        <a:rPr lang="en-US" sz="1400" dirty="0">
                          <a:effectLst/>
                        </a:rPr>
                        <a:t>Joins two or more strings, and returns a copy of the joined strings</a:t>
                      </a:r>
                      <a:endParaRPr lang="ru-RU" sz="1400" dirty="0">
                        <a:solidFill>
                          <a:schemeClr val="bg1"/>
                        </a:solidFill>
                        <a:effectLst/>
                        <a:latin typeface="+mn-lt"/>
                        <a:ea typeface="Calibri"/>
                        <a:cs typeface="Times New Roman"/>
                      </a:endParaRPr>
                    </a:p>
                  </a:txBody>
                  <a:tcPr marL="29054" marR="29054" marT="40676" marB="40676"/>
                </a:tc>
              </a:tr>
              <a:tr h="182074">
                <a:tc>
                  <a:txBody>
                    <a:bodyPr/>
                    <a:lstStyle/>
                    <a:p>
                      <a:pPr>
                        <a:lnSpc>
                          <a:spcPts val="1265"/>
                        </a:lnSpc>
                        <a:spcAft>
                          <a:spcPts val="0"/>
                        </a:spcAft>
                      </a:pPr>
                      <a:r>
                        <a:rPr lang="ru-RU" sz="1400" b="0" u="sng" dirty="0" err="1">
                          <a:effectLst/>
                          <a:hlinkClick r:id="rId8"/>
                        </a:rPr>
                        <a:t>fromCharCode</a:t>
                      </a:r>
                      <a:r>
                        <a:rPr lang="ru-RU" sz="1400" b="0" u="sng" dirty="0">
                          <a:effectLst/>
                          <a:hlinkClick r:id="rId8"/>
                        </a:rPr>
                        <a:t>()</a:t>
                      </a:r>
                      <a:endParaRPr lang="ru-RU" sz="1400" b="0" dirty="0">
                        <a:effectLst/>
                        <a:latin typeface="+mn-lt"/>
                        <a:ea typeface="Calibri"/>
                        <a:cs typeface="Times New Roman"/>
                      </a:endParaRPr>
                    </a:p>
                  </a:txBody>
                  <a:tcPr marL="29054" marR="29054" marT="40676" marB="40676"/>
                </a:tc>
                <a:tc>
                  <a:txBody>
                    <a:bodyPr/>
                    <a:lstStyle/>
                    <a:p>
                      <a:pPr>
                        <a:lnSpc>
                          <a:spcPts val="1265"/>
                        </a:lnSpc>
                        <a:spcAft>
                          <a:spcPts val="0"/>
                        </a:spcAft>
                      </a:pPr>
                      <a:r>
                        <a:rPr lang="en-US" sz="1400" dirty="0">
                          <a:effectLst/>
                        </a:rPr>
                        <a:t>Converts Unicode values to characters</a:t>
                      </a:r>
                      <a:endParaRPr lang="ru-RU" sz="1400" dirty="0">
                        <a:solidFill>
                          <a:schemeClr val="bg1"/>
                        </a:solidFill>
                        <a:effectLst/>
                        <a:latin typeface="+mn-lt"/>
                        <a:ea typeface="Calibri"/>
                        <a:cs typeface="Times New Roman"/>
                      </a:endParaRPr>
                    </a:p>
                  </a:txBody>
                  <a:tcPr marL="29054" marR="29054" marT="40676" marB="40676"/>
                </a:tc>
              </a:tr>
              <a:tr h="182074">
                <a:tc>
                  <a:txBody>
                    <a:bodyPr/>
                    <a:lstStyle/>
                    <a:p>
                      <a:pPr>
                        <a:lnSpc>
                          <a:spcPts val="1265"/>
                        </a:lnSpc>
                        <a:spcAft>
                          <a:spcPts val="0"/>
                        </a:spcAft>
                      </a:pPr>
                      <a:r>
                        <a:rPr lang="ru-RU" sz="1400" b="0" u="sng" dirty="0" err="1">
                          <a:effectLst/>
                          <a:hlinkClick r:id="rId9"/>
                        </a:rPr>
                        <a:t>indexOf</a:t>
                      </a:r>
                      <a:r>
                        <a:rPr lang="ru-RU" sz="1400" b="0" u="sng" dirty="0">
                          <a:effectLst/>
                          <a:hlinkClick r:id="rId9"/>
                        </a:rPr>
                        <a:t>()</a:t>
                      </a:r>
                      <a:endParaRPr lang="ru-RU" sz="1400" b="0" dirty="0">
                        <a:effectLst/>
                        <a:latin typeface="+mn-lt"/>
                        <a:ea typeface="Calibri"/>
                        <a:cs typeface="Times New Roman"/>
                      </a:endParaRPr>
                    </a:p>
                  </a:txBody>
                  <a:tcPr marL="29054" marR="29054" marT="40676" marB="40676"/>
                </a:tc>
                <a:tc>
                  <a:txBody>
                    <a:bodyPr/>
                    <a:lstStyle/>
                    <a:p>
                      <a:pPr>
                        <a:lnSpc>
                          <a:spcPts val="1265"/>
                        </a:lnSpc>
                        <a:spcAft>
                          <a:spcPts val="0"/>
                        </a:spcAft>
                      </a:pPr>
                      <a:r>
                        <a:rPr lang="en-US" sz="1400" dirty="0">
                          <a:effectLst/>
                        </a:rPr>
                        <a:t>Returns the position of the first found occurrence of a specified value in a string</a:t>
                      </a:r>
                      <a:endParaRPr lang="ru-RU" sz="1400" dirty="0">
                        <a:solidFill>
                          <a:schemeClr val="bg1"/>
                        </a:solidFill>
                        <a:effectLst/>
                        <a:latin typeface="+mn-lt"/>
                        <a:ea typeface="Calibri"/>
                        <a:cs typeface="Times New Roman"/>
                      </a:endParaRPr>
                    </a:p>
                  </a:txBody>
                  <a:tcPr marL="29054" marR="29054" marT="40676" marB="40676"/>
                </a:tc>
              </a:tr>
              <a:tr h="182074">
                <a:tc>
                  <a:txBody>
                    <a:bodyPr/>
                    <a:lstStyle/>
                    <a:p>
                      <a:pPr>
                        <a:lnSpc>
                          <a:spcPts val="1265"/>
                        </a:lnSpc>
                        <a:spcAft>
                          <a:spcPts val="0"/>
                        </a:spcAft>
                      </a:pPr>
                      <a:r>
                        <a:rPr lang="ru-RU" sz="1400" b="0" u="sng" dirty="0" err="1">
                          <a:effectLst/>
                          <a:hlinkClick r:id="rId10"/>
                        </a:rPr>
                        <a:t>lastIndexOf</a:t>
                      </a:r>
                      <a:r>
                        <a:rPr lang="ru-RU" sz="1400" b="0" u="sng" dirty="0">
                          <a:effectLst/>
                          <a:hlinkClick r:id="rId10"/>
                        </a:rPr>
                        <a:t>()</a:t>
                      </a:r>
                      <a:endParaRPr lang="ru-RU" sz="1400" b="0" dirty="0">
                        <a:effectLst/>
                        <a:latin typeface="+mn-lt"/>
                        <a:ea typeface="Calibri"/>
                        <a:cs typeface="Times New Roman"/>
                      </a:endParaRPr>
                    </a:p>
                  </a:txBody>
                  <a:tcPr marL="29054" marR="29054" marT="40676" marB="40676"/>
                </a:tc>
                <a:tc>
                  <a:txBody>
                    <a:bodyPr/>
                    <a:lstStyle/>
                    <a:p>
                      <a:pPr>
                        <a:lnSpc>
                          <a:spcPts val="1265"/>
                        </a:lnSpc>
                        <a:spcAft>
                          <a:spcPts val="0"/>
                        </a:spcAft>
                      </a:pPr>
                      <a:r>
                        <a:rPr lang="en-US" sz="1400" dirty="0">
                          <a:effectLst/>
                        </a:rPr>
                        <a:t>Returns the position of the last found occurrence of a specified value in a string</a:t>
                      </a:r>
                      <a:endParaRPr lang="ru-RU" sz="1400" dirty="0">
                        <a:solidFill>
                          <a:schemeClr val="bg1"/>
                        </a:solidFill>
                        <a:effectLst/>
                        <a:latin typeface="+mn-lt"/>
                        <a:ea typeface="Calibri"/>
                        <a:cs typeface="Times New Roman"/>
                      </a:endParaRPr>
                    </a:p>
                  </a:txBody>
                  <a:tcPr marL="29054" marR="29054" marT="40676" marB="40676"/>
                </a:tc>
              </a:tr>
              <a:tr h="182074">
                <a:tc>
                  <a:txBody>
                    <a:bodyPr/>
                    <a:lstStyle/>
                    <a:p>
                      <a:pPr>
                        <a:lnSpc>
                          <a:spcPts val="1265"/>
                        </a:lnSpc>
                        <a:spcAft>
                          <a:spcPts val="0"/>
                        </a:spcAft>
                      </a:pPr>
                      <a:r>
                        <a:rPr lang="ru-RU" sz="1400" b="0" u="sng">
                          <a:effectLst/>
                          <a:hlinkClick r:id="rId11"/>
                        </a:rPr>
                        <a:t>localeCompare()</a:t>
                      </a:r>
                      <a:endParaRPr lang="ru-RU" sz="1400" b="0">
                        <a:effectLst/>
                        <a:latin typeface="+mn-lt"/>
                        <a:ea typeface="Calibri"/>
                        <a:cs typeface="Times New Roman"/>
                      </a:endParaRPr>
                    </a:p>
                  </a:txBody>
                  <a:tcPr marL="29054" marR="29054" marT="40676" marB="40676"/>
                </a:tc>
                <a:tc>
                  <a:txBody>
                    <a:bodyPr/>
                    <a:lstStyle/>
                    <a:p>
                      <a:pPr>
                        <a:lnSpc>
                          <a:spcPts val="1265"/>
                        </a:lnSpc>
                        <a:spcAft>
                          <a:spcPts val="0"/>
                        </a:spcAft>
                      </a:pPr>
                      <a:r>
                        <a:rPr lang="en-US" sz="1400" dirty="0">
                          <a:effectLst/>
                        </a:rPr>
                        <a:t>Compares two strings in the current locale</a:t>
                      </a:r>
                      <a:endParaRPr lang="ru-RU" sz="1400" dirty="0">
                        <a:solidFill>
                          <a:schemeClr val="bg1"/>
                        </a:solidFill>
                        <a:effectLst/>
                        <a:latin typeface="+mn-lt"/>
                        <a:ea typeface="Calibri"/>
                        <a:cs typeface="Times New Roman"/>
                      </a:endParaRPr>
                    </a:p>
                  </a:txBody>
                  <a:tcPr marL="29054" marR="29054" marT="40676" marB="40676"/>
                </a:tc>
              </a:tr>
              <a:tr h="182074">
                <a:tc>
                  <a:txBody>
                    <a:bodyPr/>
                    <a:lstStyle/>
                    <a:p>
                      <a:pPr>
                        <a:lnSpc>
                          <a:spcPts val="1265"/>
                        </a:lnSpc>
                        <a:spcAft>
                          <a:spcPts val="0"/>
                        </a:spcAft>
                      </a:pPr>
                      <a:r>
                        <a:rPr lang="ru-RU" sz="1400" b="0" u="sng">
                          <a:effectLst/>
                          <a:hlinkClick r:id="rId12"/>
                        </a:rPr>
                        <a:t>match()</a:t>
                      </a:r>
                      <a:endParaRPr lang="ru-RU" sz="1400" b="0">
                        <a:effectLst/>
                        <a:latin typeface="+mn-lt"/>
                        <a:ea typeface="Calibri"/>
                        <a:cs typeface="Times New Roman"/>
                      </a:endParaRPr>
                    </a:p>
                  </a:txBody>
                  <a:tcPr marL="29054" marR="29054" marT="40676" marB="40676"/>
                </a:tc>
                <a:tc>
                  <a:txBody>
                    <a:bodyPr/>
                    <a:lstStyle/>
                    <a:p>
                      <a:pPr>
                        <a:lnSpc>
                          <a:spcPts val="1265"/>
                        </a:lnSpc>
                        <a:spcAft>
                          <a:spcPts val="0"/>
                        </a:spcAft>
                      </a:pPr>
                      <a:r>
                        <a:rPr lang="en-US" sz="1400" dirty="0">
                          <a:effectLst/>
                        </a:rPr>
                        <a:t>Searches for a match between a regular expression and a string, and returns the matches</a:t>
                      </a:r>
                      <a:endParaRPr lang="ru-RU" sz="1400" dirty="0">
                        <a:solidFill>
                          <a:schemeClr val="bg1"/>
                        </a:solidFill>
                        <a:effectLst/>
                        <a:latin typeface="+mn-lt"/>
                        <a:ea typeface="Calibri"/>
                        <a:cs typeface="Times New Roman"/>
                      </a:endParaRPr>
                    </a:p>
                  </a:txBody>
                  <a:tcPr marL="29054" marR="29054" marT="40676" marB="40676"/>
                </a:tc>
              </a:tr>
              <a:tr h="282795">
                <a:tc>
                  <a:txBody>
                    <a:bodyPr/>
                    <a:lstStyle/>
                    <a:p>
                      <a:pPr>
                        <a:lnSpc>
                          <a:spcPts val="1265"/>
                        </a:lnSpc>
                        <a:spcAft>
                          <a:spcPts val="0"/>
                        </a:spcAft>
                      </a:pPr>
                      <a:r>
                        <a:rPr lang="ru-RU" sz="1400" b="0" u="sng" dirty="0" err="1">
                          <a:effectLst/>
                          <a:hlinkClick r:id="rId13"/>
                        </a:rPr>
                        <a:t>replace</a:t>
                      </a:r>
                      <a:r>
                        <a:rPr lang="ru-RU" sz="1400" b="0" u="sng" dirty="0">
                          <a:effectLst/>
                          <a:hlinkClick r:id="rId13"/>
                        </a:rPr>
                        <a:t>()</a:t>
                      </a:r>
                      <a:endParaRPr lang="ru-RU" sz="1400" b="0" dirty="0">
                        <a:effectLst/>
                        <a:latin typeface="+mn-lt"/>
                        <a:ea typeface="Calibri"/>
                        <a:cs typeface="Times New Roman"/>
                      </a:endParaRPr>
                    </a:p>
                  </a:txBody>
                  <a:tcPr marL="29054" marR="29054" marT="40676" marB="40676"/>
                </a:tc>
                <a:tc>
                  <a:txBody>
                    <a:bodyPr/>
                    <a:lstStyle/>
                    <a:p>
                      <a:pPr>
                        <a:lnSpc>
                          <a:spcPts val="1265"/>
                        </a:lnSpc>
                        <a:spcAft>
                          <a:spcPts val="0"/>
                        </a:spcAft>
                      </a:pPr>
                      <a:r>
                        <a:rPr lang="en-US" sz="1400" dirty="0">
                          <a:effectLst/>
                        </a:rPr>
                        <a:t>Searches for a match between a substring (or regular expression) and a string, and replaces the matched substring with a new substring</a:t>
                      </a:r>
                      <a:endParaRPr lang="ru-RU" sz="1400" dirty="0">
                        <a:solidFill>
                          <a:schemeClr val="bg1"/>
                        </a:solidFill>
                        <a:effectLst/>
                        <a:latin typeface="+mn-lt"/>
                        <a:ea typeface="Calibri"/>
                        <a:cs typeface="Times New Roman"/>
                      </a:endParaRPr>
                    </a:p>
                  </a:txBody>
                  <a:tcPr marL="29054" marR="29054" marT="40676" marB="40676"/>
                </a:tc>
              </a:tr>
              <a:tr h="282795">
                <a:tc>
                  <a:txBody>
                    <a:bodyPr/>
                    <a:lstStyle/>
                    <a:p>
                      <a:pPr>
                        <a:lnSpc>
                          <a:spcPts val="1265"/>
                        </a:lnSpc>
                        <a:spcAft>
                          <a:spcPts val="0"/>
                        </a:spcAft>
                      </a:pPr>
                      <a:r>
                        <a:rPr lang="ru-RU" sz="1400" b="0" u="sng">
                          <a:effectLst/>
                          <a:hlinkClick r:id="rId14"/>
                        </a:rPr>
                        <a:t>search()</a:t>
                      </a:r>
                      <a:endParaRPr lang="ru-RU" sz="1400" b="0">
                        <a:effectLst/>
                        <a:latin typeface="+mn-lt"/>
                        <a:ea typeface="Calibri"/>
                        <a:cs typeface="Times New Roman"/>
                      </a:endParaRPr>
                    </a:p>
                  </a:txBody>
                  <a:tcPr marL="29054" marR="29054" marT="40676" marB="40676"/>
                </a:tc>
                <a:tc>
                  <a:txBody>
                    <a:bodyPr/>
                    <a:lstStyle/>
                    <a:p>
                      <a:pPr>
                        <a:lnSpc>
                          <a:spcPts val="1265"/>
                        </a:lnSpc>
                        <a:spcAft>
                          <a:spcPts val="0"/>
                        </a:spcAft>
                      </a:pPr>
                      <a:r>
                        <a:rPr lang="en-US" sz="1400" dirty="0">
                          <a:effectLst/>
                        </a:rPr>
                        <a:t>Searches for a match between a regular expression and a string, and returns the position of the match</a:t>
                      </a:r>
                      <a:endParaRPr lang="ru-RU" sz="1400" dirty="0">
                        <a:solidFill>
                          <a:schemeClr val="bg1"/>
                        </a:solidFill>
                        <a:effectLst/>
                        <a:latin typeface="+mn-lt"/>
                        <a:ea typeface="Calibri"/>
                        <a:cs typeface="Times New Roman"/>
                      </a:endParaRPr>
                    </a:p>
                  </a:txBody>
                  <a:tcPr marL="29054" marR="29054" marT="40676" marB="40676"/>
                </a:tc>
              </a:tr>
              <a:tr h="182074">
                <a:tc>
                  <a:txBody>
                    <a:bodyPr/>
                    <a:lstStyle/>
                    <a:p>
                      <a:pPr>
                        <a:lnSpc>
                          <a:spcPts val="1265"/>
                        </a:lnSpc>
                        <a:spcAft>
                          <a:spcPts val="0"/>
                        </a:spcAft>
                      </a:pPr>
                      <a:r>
                        <a:rPr lang="ru-RU" sz="1400" b="0" u="sng" dirty="0" err="1">
                          <a:effectLst/>
                          <a:hlinkClick r:id="rId15"/>
                        </a:rPr>
                        <a:t>slice</a:t>
                      </a:r>
                      <a:r>
                        <a:rPr lang="ru-RU" sz="1400" b="0" u="sng" dirty="0">
                          <a:effectLst/>
                          <a:hlinkClick r:id="rId15"/>
                        </a:rPr>
                        <a:t>()</a:t>
                      </a:r>
                      <a:endParaRPr lang="ru-RU" sz="1400" b="0" dirty="0">
                        <a:effectLst/>
                        <a:latin typeface="+mn-lt"/>
                        <a:ea typeface="Calibri"/>
                        <a:cs typeface="Times New Roman"/>
                      </a:endParaRPr>
                    </a:p>
                  </a:txBody>
                  <a:tcPr marL="29054" marR="29054" marT="40676" marB="40676"/>
                </a:tc>
                <a:tc>
                  <a:txBody>
                    <a:bodyPr/>
                    <a:lstStyle/>
                    <a:p>
                      <a:pPr>
                        <a:lnSpc>
                          <a:spcPts val="1265"/>
                        </a:lnSpc>
                        <a:spcAft>
                          <a:spcPts val="0"/>
                        </a:spcAft>
                      </a:pPr>
                      <a:r>
                        <a:rPr lang="en-US" sz="1400" dirty="0">
                          <a:effectLst/>
                        </a:rPr>
                        <a:t>Extracts a part of a string and returns a new string</a:t>
                      </a:r>
                      <a:endParaRPr lang="ru-RU" sz="1400" dirty="0">
                        <a:solidFill>
                          <a:schemeClr val="bg1"/>
                        </a:solidFill>
                        <a:effectLst/>
                        <a:latin typeface="+mn-lt"/>
                        <a:ea typeface="Calibri"/>
                        <a:cs typeface="Times New Roman"/>
                      </a:endParaRPr>
                    </a:p>
                  </a:txBody>
                  <a:tcPr marL="29054" marR="29054" marT="40676" marB="40676"/>
                </a:tc>
              </a:tr>
            </a:tbl>
          </a:graphicData>
        </a:graphic>
      </p:graphicFrame>
    </p:spTree>
    <p:extLst>
      <p:ext uri="{BB962C8B-B14F-4D97-AF65-F5344CB8AC3E}">
        <p14:creationId xmlns:p14="http://schemas.microsoft.com/office/powerpoint/2010/main" val="4673043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35759" y="260648"/>
            <a:ext cx="8183880" cy="648072"/>
          </a:xfrm>
        </p:spPr>
        <p:txBody>
          <a:bodyPr>
            <a:normAutofit/>
          </a:bodyPr>
          <a:lstStyle/>
          <a:p>
            <a:r>
              <a:rPr lang="en-US" dirty="0">
                <a:solidFill>
                  <a:srgbClr val="92D050"/>
                </a:solidFill>
                <a:latin typeface="+mn-lt"/>
              </a:rPr>
              <a:t>JavaScript String Object</a:t>
            </a:r>
          </a:p>
        </p:txBody>
      </p:sp>
      <p:sp>
        <p:nvSpPr>
          <p:cNvPr id="7" name="Rectangle 1"/>
          <p:cNvSpPr>
            <a:spLocks noChangeArrowheads="1"/>
          </p:cNvSpPr>
          <p:nvPr/>
        </p:nvSpPr>
        <p:spPr bwMode="auto">
          <a:xfrm>
            <a:off x="2803525" y="-8561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54802645"/>
              </p:ext>
            </p:extLst>
          </p:nvPr>
        </p:nvGraphicFramePr>
        <p:xfrm>
          <a:off x="435759" y="1124744"/>
          <a:ext cx="8183880" cy="4066985"/>
        </p:xfrm>
        <a:graphic>
          <a:graphicData uri="http://schemas.openxmlformats.org/drawingml/2006/table">
            <a:tbl>
              <a:tblPr firstRow="1" firstCol="1" bandRow="1">
                <a:tableStyleId>{BC89EF96-8CEA-46FF-86C4-4CE0E7609802}</a:tableStyleId>
              </a:tblPr>
              <a:tblGrid>
                <a:gridCol w="1893476"/>
                <a:gridCol w="6290404"/>
              </a:tblGrid>
              <a:tr h="291164">
                <a:tc>
                  <a:txBody>
                    <a:bodyPr/>
                    <a:lstStyle/>
                    <a:p>
                      <a:pPr>
                        <a:lnSpc>
                          <a:spcPct val="107000"/>
                        </a:lnSpc>
                        <a:spcAft>
                          <a:spcPts val="800"/>
                        </a:spcAft>
                      </a:pPr>
                      <a:r>
                        <a:rPr lang="en-US" sz="1400" kern="1200" dirty="0">
                          <a:effectLst/>
                        </a:rPr>
                        <a:t>Methods</a:t>
                      </a:r>
                      <a:endParaRPr lang="en-US" sz="1400" kern="1200" dirty="0">
                        <a:solidFill>
                          <a:schemeClr val="tx1"/>
                        </a:solidFill>
                        <a:effectLst/>
                        <a:latin typeface="+mn-lt"/>
                        <a:ea typeface="+mn-ea"/>
                        <a:cs typeface="+mn-cs"/>
                      </a:endParaRPr>
                    </a:p>
                  </a:txBody>
                  <a:tcPr marL="42845" marR="42845" marT="60345" marB="60345" anchor="ctr"/>
                </a:tc>
                <a:tc>
                  <a:txBody>
                    <a:bodyPr/>
                    <a:lstStyle/>
                    <a:p>
                      <a:pPr>
                        <a:lnSpc>
                          <a:spcPct val="107000"/>
                        </a:lnSpc>
                        <a:spcAft>
                          <a:spcPts val="800"/>
                        </a:spcAft>
                      </a:pPr>
                      <a:r>
                        <a:rPr lang="en-US" sz="1400" kern="1200">
                          <a:effectLst/>
                        </a:rPr>
                        <a:t>Description</a:t>
                      </a:r>
                      <a:endParaRPr lang="en-US" sz="1400" kern="1200">
                        <a:solidFill>
                          <a:schemeClr val="tx1"/>
                        </a:solidFill>
                        <a:effectLst/>
                        <a:latin typeface="+mn-lt"/>
                        <a:ea typeface="+mn-ea"/>
                        <a:cs typeface="+mn-cs"/>
                      </a:endParaRPr>
                    </a:p>
                  </a:txBody>
                  <a:tcPr marL="42845" marR="42845" marT="60345" marB="60345" anchor="ctr"/>
                </a:tc>
              </a:tr>
              <a:tr h="291164">
                <a:tc>
                  <a:txBody>
                    <a:bodyPr/>
                    <a:lstStyle/>
                    <a:p>
                      <a:pPr>
                        <a:lnSpc>
                          <a:spcPct val="107000"/>
                        </a:lnSpc>
                        <a:spcAft>
                          <a:spcPts val="800"/>
                        </a:spcAft>
                      </a:pPr>
                      <a:r>
                        <a:rPr lang="en-US" sz="1400" kern="1200" dirty="0">
                          <a:effectLst/>
                          <a:hlinkClick r:id="rId2"/>
                        </a:rPr>
                        <a:t>split()</a:t>
                      </a:r>
                      <a:endParaRPr lang="en-US" sz="1400" kern="1200" dirty="0">
                        <a:solidFill>
                          <a:schemeClr val="tx1"/>
                        </a:solidFill>
                        <a:effectLst/>
                        <a:latin typeface="+mn-lt"/>
                        <a:ea typeface="+mn-ea"/>
                        <a:cs typeface="+mn-cs"/>
                      </a:endParaRPr>
                    </a:p>
                  </a:txBody>
                  <a:tcPr marL="42845" marR="42845" marT="60345" marB="60345" anchor="ctr"/>
                </a:tc>
                <a:tc>
                  <a:txBody>
                    <a:bodyPr/>
                    <a:lstStyle/>
                    <a:p>
                      <a:pPr>
                        <a:lnSpc>
                          <a:spcPct val="107000"/>
                        </a:lnSpc>
                        <a:spcAft>
                          <a:spcPts val="800"/>
                        </a:spcAft>
                      </a:pPr>
                      <a:r>
                        <a:rPr lang="en-US" sz="1400" kern="1200" dirty="0">
                          <a:effectLst/>
                        </a:rPr>
                        <a:t>Splits a string into an array of substrings</a:t>
                      </a:r>
                      <a:endParaRPr lang="en-US" sz="1400" kern="1200" dirty="0">
                        <a:solidFill>
                          <a:schemeClr val="tx1"/>
                        </a:solidFill>
                        <a:effectLst/>
                        <a:latin typeface="+mn-lt"/>
                        <a:ea typeface="+mn-ea"/>
                        <a:cs typeface="+mn-cs"/>
                      </a:endParaRPr>
                    </a:p>
                  </a:txBody>
                  <a:tcPr marL="42845" marR="42845" marT="60345" marB="60345"/>
                </a:tc>
              </a:tr>
              <a:tr h="461637">
                <a:tc>
                  <a:txBody>
                    <a:bodyPr/>
                    <a:lstStyle/>
                    <a:p>
                      <a:pPr>
                        <a:lnSpc>
                          <a:spcPct val="107000"/>
                        </a:lnSpc>
                        <a:spcAft>
                          <a:spcPts val="800"/>
                        </a:spcAft>
                      </a:pPr>
                      <a:r>
                        <a:rPr lang="en-US" sz="1400" kern="1200" dirty="0" err="1">
                          <a:effectLst/>
                          <a:hlinkClick r:id="rId3"/>
                        </a:rPr>
                        <a:t>substr</a:t>
                      </a:r>
                      <a:r>
                        <a:rPr lang="en-US" sz="1400" kern="1200" dirty="0">
                          <a:effectLst/>
                          <a:hlinkClick r:id="rId3"/>
                        </a:rPr>
                        <a:t>()</a:t>
                      </a:r>
                      <a:endParaRPr lang="en-US" sz="1400" kern="1200" dirty="0">
                        <a:solidFill>
                          <a:schemeClr val="tx1"/>
                        </a:solidFill>
                        <a:effectLst/>
                        <a:latin typeface="+mn-lt"/>
                        <a:ea typeface="+mn-ea"/>
                        <a:cs typeface="+mn-cs"/>
                      </a:endParaRPr>
                    </a:p>
                  </a:txBody>
                  <a:tcPr marL="42845" marR="42845" marT="60345" marB="60345" anchor="ctr"/>
                </a:tc>
                <a:tc>
                  <a:txBody>
                    <a:bodyPr/>
                    <a:lstStyle/>
                    <a:p>
                      <a:pPr>
                        <a:lnSpc>
                          <a:spcPct val="107000"/>
                        </a:lnSpc>
                        <a:spcAft>
                          <a:spcPts val="800"/>
                        </a:spcAft>
                      </a:pPr>
                      <a:r>
                        <a:rPr lang="en-US" sz="1400" kern="1200" dirty="0">
                          <a:effectLst/>
                        </a:rPr>
                        <a:t>Extracts the characters from a string, beginning at a specified start position, and through the specified number of character</a:t>
                      </a:r>
                      <a:endParaRPr lang="en-US" sz="1400" kern="1200" dirty="0">
                        <a:solidFill>
                          <a:schemeClr val="tx1"/>
                        </a:solidFill>
                        <a:effectLst/>
                        <a:latin typeface="+mn-lt"/>
                        <a:ea typeface="+mn-ea"/>
                        <a:cs typeface="+mn-cs"/>
                      </a:endParaRPr>
                    </a:p>
                  </a:txBody>
                  <a:tcPr marL="42845" marR="42845" marT="60345" marB="60345"/>
                </a:tc>
              </a:tr>
              <a:tr h="291164">
                <a:tc>
                  <a:txBody>
                    <a:bodyPr/>
                    <a:lstStyle/>
                    <a:p>
                      <a:pPr>
                        <a:lnSpc>
                          <a:spcPct val="107000"/>
                        </a:lnSpc>
                        <a:spcAft>
                          <a:spcPts val="800"/>
                        </a:spcAft>
                      </a:pPr>
                      <a:r>
                        <a:rPr lang="en-US" sz="1400" kern="1200">
                          <a:effectLst/>
                          <a:hlinkClick r:id="rId4"/>
                        </a:rPr>
                        <a:t>substring()</a:t>
                      </a:r>
                      <a:endParaRPr lang="en-US" sz="1400" kern="1200">
                        <a:solidFill>
                          <a:schemeClr val="tx1"/>
                        </a:solidFill>
                        <a:effectLst/>
                        <a:latin typeface="+mn-lt"/>
                        <a:ea typeface="+mn-ea"/>
                        <a:cs typeface="+mn-cs"/>
                      </a:endParaRPr>
                    </a:p>
                  </a:txBody>
                  <a:tcPr marL="42845" marR="42845" marT="60345" marB="60345" anchor="ctr"/>
                </a:tc>
                <a:tc>
                  <a:txBody>
                    <a:bodyPr/>
                    <a:lstStyle/>
                    <a:p>
                      <a:pPr>
                        <a:lnSpc>
                          <a:spcPct val="107000"/>
                        </a:lnSpc>
                        <a:spcAft>
                          <a:spcPts val="800"/>
                        </a:spcAft>
                      </a:pPr>
                      <a:r>
                        <a:rPr lang="en-US" sz="1400" kern="1200" dirty="0">
                          <a:effectLst/>
                        </a:rPr>
                        <a:t>Extracts the characters from a string, between two specified indices</a:t>
                      </a:r>
                      <a:endParaRPr lang="en-US" sz="1400" kern="1200" dirty="0">
                        <a:solidFill>
                          <a:schemeClr val="tx1"/>
                        </a:solidFill>
                        <a:effectLst/>
                        <a:latin typeface="+mn-lt"/>
                        <a:ea typeface="+mn-ea"/>
                        <a:cs typeface="+mn-cs"/>
                      </a:endParaRPr>
                    </a:p>
                  </a:txBody>
                  <a:tcPr marL="42845" marR="42845" marT="60345" marB="60345"/>
                </a:tc>
              </a:tr>
              <a:tr h="291164">
                <a:tc>
                  <a:txBody>
                    <a:bodyPr/>
                    <a:lstStyle/>
                    <a:p>
                      <a:pPr>
                        <a:lnSpc>
                          <a:spcPct val="107000"/>
                        </a:lnSpc>
                        <a:spcAft>
                          <a:spcPts val="800"/>
                        </a:spcAft>
                      </a:pPr>
                      <a:r>
                        <a:rPr lang="en-US" sz="1400" kern="1200">
                          <a:effectLst/>
                          <a:hlinkClick r:id="rId5"/>
                        </a:rPr>
                        <a:t>toLocaleLowerCase()</a:t>
                      </a:r>
                      <a:endParaRPr lang="en-US" sz="1400" kern="1200">
                        <a:solidFill>
                          <a:schemeClr val="tx1"/>
                        </a:solidFill>
                        <a:effectLst/>
                        <a:latin typeface="+mn-lt"/>
                        <a:ea typeface="+mn-ea"/>
                        <a:cs typeface="+mn-cs"/>
                      </a:endParaRPr>
                    </a:p>
                  </a:txBody>
                  <a:tcPr marL="42845" marR="42845" marT="60345" marB="60345" anchor="ctr"/>
                </a:tc>
                <a:tc>
                  <a:txBody>
                    <a:bodyPr/>
                    <a:lstStyle/>
                    <a:p>
                      <a:pPr>
                        <a:lnSpc>
                          <a:spcPct val="107000"/>
                        </a:lnSpc>
                        <a:spcAft>
                          <a:spcPts val="800"/>
                        </a:spcAft>
                      </a:pPr>
                      <a:r>
                        <a:rPr lang="en-US" sz="1400" kern="1200" dirty="0">
                          <a:effectLst/>
                        </a:rPr>
                        <a:t>Converts a string to lowercase letters, according to the host's locale</a:t>
                      </a:r>
                      <a:endParaRPr lang="en-US" sz="1400" kern="1200" dirty="0">
                        <a:solidFill>
                          <a:schemeClr val="tx1"/>
                        </a:solidFill>
                        <a:effectLst/>
                        <a:latin typeface="+mn-lt"/>
                        <a:ea typeface="+mn-ea"/>
                        <a:cs typeface="+mn-cs"/>
                      </a:endParaRPr>
                    </a:p>
                  </a:txBody>
                  <a:tcPr marL="42845" marR="42845" marT="60345" marB="60345"/>
                </a:tc>
              </a:tr>
              <a:tr h="291164">
                <a:tc>
                  <a:txBody>
                    <a:bodyPr/>
                    <a:lstStyle/>
                    <a:p>
                      <a:pPr>
                        <a:lnSpc>
                          <a:spcPct val="107000"/>
                        </a:lnSpc>
                        <a:spcAft>
                          <a:spcPts val="800"/>
                        </a:spcAft>
                      </a:pPr>
                      <a:r>
                        <a:rPr lang="en-US" sz="1400" kern="1200">
                          <a:effectLst/>
                          <a:hlinkClick r:id="rId6"/>
                        </a:rPr>
                        <a:t>toLocaleUpperCase()</a:t>
                      </a:r>
                      <a:endParaRPr lang="en-US" sz="1400" kern="1200">
                        <a:solidFill>
                          <a:schemeClr val="tx1"/>
                        </a:solidFill>
                        <a:effectLst/>
                        <a:latin typeface="+mn-lt"/>
                        <a:ea typeface="+mn-ea"/>
                        <a:cs typeface="+mn-cs"/>
                      </a:endParaRPr>
                    </a:p>
                  </a:txBody>
                  <a:tcPr marL="42845" marR="42845" marT="60345" marB="60345" anchor="ctr"/>
                </a:tc>
                <a:tc>
                  <a:txBody>
                    <a:bodyPr/>
                    <a:lstStyle/>
                    <a:p>
                      <a:pPr>
                        <a:lnSpc>
                          <a:spcPct val="107000"/>
                        </a:lnSpc>
                        <a:spcAft>
                          <a:spcPts val="800"/>
                        </a:spcAft>
                      </a:pPr>
                      <a:r>
                        <a:rPr lang="en-US" sz="1400" kern="1200" dirty="0">
                          <a:effectLst/>
                        </a:rPr>
                        <a:t>Converts a string to uppercase letters, according to the host's locale</a:t>
                      </a:r>
                      <a:endParaRPr lang="en-US" sz="1400" kern="1200" dirty="0">
                        <a:solidFill>
                          <a:schemeClr val="tx1"/>
                        </a:solidFill>
                        <a:effectLst/>
                        <a:latin typeface="+mn-lt"/>
                        <a:ea typeface="+mn-ea"/>
                        <a:cs typeface="+mn-cs"/>
                      </a:endParaRPr>
                    </a:p>
                  </a:txBody>
                  <a:tcPr marL="42845" marR="42845" marT="60345" marB="60345"/>
                </a:tc>
              </a:tr>
              <a:tr h="291164">
                <a:tc>
                  <a:txBody>
                    <a:bodyPr/>
                    <a:lstStyle/>
                    <a:p>
                      <a:pPr>
                        <a:lnSpc>
                          <a:spcPct val="107000"/>
                        </a:lnSpc>
                        <a:spcAft>
                          <a:spcPts val="800"/>
                        </a:spcAft>
                      </a:pPr>
                      <a:r>
                        <a:rPr lang="en-US" sz="1400" kern="1200">
                          <a:effectLst/>
                          <a:hlinkClick r:id="rId7"/>
                        </a:rPr>
                        <a:t>toLowerCase()</a:t>
                      </a:r>
                      <a:endParaRPr lang="en-US" sz="1400" kern="1200">
                        <a:solidFill>
                          <a:schemeClr val="tx1"/>
                        </a:solidFill>
                        <a:effectLst/>
                        <a:latin typeface="+mn-lt"/>
                        <a:ea typeface="+mn-ea"/>
                        <a:cs typeface="+mn-cs"/>
                      </a:endParaRPr>
                    </a:p>
                  </a:txBody>
                  <a:tcPr marL="42845" marR="42845" marT="60345" marB="60345" anchor="ctr"/>
                </a:tc>
                <a:tc>
                  <a:txBody>
                    <a:bodyPr/>
                    <a:lstStyle/>
                    <a:p>
                      <a:pPr>
                        <a:lnSpc>
                          <a:spcPct val="107000"/>
                        </a:lnSpc>
                        <a:spcAft>
                          <a:spcPts val="800"/>
                        </a:spcAft>
                      </a:pPr>
                      <a:r>
                        <a:rPr lang="en-US" sz="1400" kern="1200" dirty="0">
                          <a:effectLst/>
                        </a:rPr>
                        <a:t>Converts a string to lowercase letters</a:t>
                      </a:r>
                      <a:endParaRPr lang="en-US" sz="1400" kern="1200" dirty="0">
                        <a:solidFill>
                          <a:schemeClr val="tx1"/>
                        </a:solidFill>
                        <a:effectLst/>
                        <a:latin typeface="+mn-lt"/>
                        <a:ea typeface="+mn-ea"/>
                        <a:cs typeface="+mn-cs"/>
                      </a:endParaRPr>
                    </a:p>
                  </a:txBody>
                  <a:tcPr marL="42845" marR="42845" marT="60345" marB="60345"/>
                </a:tc>
              </a:tr>
              <a:tr h="291164">
                <a:tc>
                  <a:txBody>
                    <a:bodyPr/>
                    <a:lstStyle/>
                    <a:p>
                      <a:pPr>
                        <a:lnSpc>
                          <a:spcPct val="107000"/>
                        </a:lnSpc>
                        <a:spcAft>
                          <a:spcPts val="800"/>
                        </a:spcAft>
                      </a:pPr>
                      <a:r>
                        <a:rPr lang="en-US" sz="1400" kern="1200">
                          <a:effectLst/>
                          <a:hlinkClick r:id="rId8"/>
                        </a:rPr>
                        <a:t>toString()</a:t>
                      </a:r>
                      <a:endParaRPr lang="en-US" sz="1400" kern="1200">
                        <a:solidFill>
                          <a:schemeClr val="tx1"/>
                        </a:solidFill>
                        <a:effectLst/>
                        <a:latin typeface="+mn-lt"/>
                        <a:ea typeface="+mn-ea"/>
                        <a:cs typeface="+mn-cs"/>
                      </a:endParaRPr>
                    </a:p>
                  </a:txBody>
                  <a:tcPr marL="42845" marR="42845" marT="60345" marB="60345" anchor="ctr"/>
                </a:tc>
                <a:tc>
                  <a:txBody>
                    <a:bodyPr/>
                    <a:lstStyle/>
                    <a:p>
                      <a:pPr>
                        <a:lnSpc>
                          <a:spcPct val="107000"/>
                        </a:lnSpc>
                        <a:spcAft>
                          <a:spcPts val="800"/>
                        </a:spcAft>
                      </a:pPr>
                      <a:r>
                        <a:rPr lang="en-US" sz="1400" kern="1200" dirty="0">
                          <a:effectLst/>
                        </a:rPr>
                        <a:t>Returns the value of a String object</a:t>
                      </a:r>
                      <a:endParaRPr lang="en-US" sz="1400" kern="1200" dirty="0">
                        <a:solidFill>
                          <a:schemeClr val="tx1"/>
                        </a:solidFill>
                        <a:effectLst/>
                        <a:latin typeface="+mn-lt"/>
                        <a:ea typeface="+mn-ea"/>
                        <a:cs typeface="+mn-cs"/>
                      </a:endParaRPr>
                    </a:p>
                  </a:txBody>
                  <a:tcPr marL="42845" marR="42845" marT="60345" marB="60345"/>
                </a:tc>
              </a:tr>
              <a:tr h="291164">
                <a:tc>
                  <a:txBody>
                    <a:bodyPr/>
                    <a:lstStyle/>
                    <a:p>
                      <a:pPr>
                        <a:lnSpc>
                          <a:spcPct val="107000"/>
                        </a:lnSpc>
                        <a:spcAft>
                          <a:spcPts val="800"/>
                        </a:spcAft>
                      </a:pPr>
                      <a:r>
                        <a:rPr lang="en-US" sz="1400" kern="1200">
                          <a:effectLst/>
                          <a:hlinkClick r:id="rId9"/>
                        </a:rPr>
                        <a:t>toUpperCase()</a:t>
                      </a:r>
                      <a:endParaRPr lang="en-US" sz="1400" kern="1200">
                        <a:solidFill>
                          <a:schemeClr val="tx1"/>
                        </a:solidFill>
                        <a:effectLst/>
                        <a:latin typeface="+mn-lt"/>
                        <a:ea typeface="+mn-ea"/>
                        <a:cs typeface="+mn-cs"/>
                      </a:endParaRPr>
                    </a:p>
                  </a:txBody>
                  <a:tcPr marL="42845" marR="42845" marT="60345" marB="60345" anchor="ctr"/>
                </a:tc>
                <a:tc>
                  <a:txBody>
                    <a:bodyPr/>
                    <a:lstStyle/>
                    <a:p>
                      <a:pPr>
                        <a:lnSpc>
                          <a:spcPct val="107000"/>
                        </a:lnSpc>
                        <a:spcAft>
                          <a:spcPts val="800"/>
                        </a:spcAft>
                      </a:pPr>
                      <a:r>
                        <a:rPr lang="en-US" sz="1400" kern="1200" dirty="0">
                          <a:effectLst/>
                        </a:rPr>
                        <a:t>Converts a string to uppercase letters</a:t>
                      </a:r>
                      <a:endParaRPr lang="en-US" sz="1400" kern="1200" dirty="0">
                        <a:solidFill>
                          <a:schemeClr val="tx1"/>
                        </a:solidFill>
                        <a:effectLst/>
                        <a:latin typeface="+mn-lt"/>
                        <a:ea typeface="+mn-ea"/>
                        <a:cs typeface="+mn-cs"/>
                      </a:endParaRPr>
                    </a:p>
                  </a:txBody>
                  <a:tcPr marL="42845" marR="42845" marT="60345" marB="60345"/>
                </a:tc>
              </a:tr>
              <a:tr h="291164">
                <a:tc>
                  <a:txBody>
                    <a:bodyPr/>
                    <a:lstStyle/>
                    <a:p>
                      <a:pPr>
                        <a:lnSpc>
                          <a:spcPct val="107000"/>
                        </a:lnSpc>
                        <a:spcAft>
                          <a:spcPts val="800"/>
                        </a:spcAft>
                      </a:pPr>
                      <a:r>
                        <a:rPr lang="en-US" sz="1400" kern="1200">
                          <a:effectLst/>
                          <a:hlinkClick r:id="rId10"/>
                        </a:rPr>
                        <a:t>trim()</a:t>
                      </a:r>
                      <a:endParaRPr lang="en-US" sz="1400" kern="1200">
                        <a:solidFill>
                          <a:schemeClr val="tx1"/>
                        </a:solidFill>
                        <a:effectLst/>
                        <a:latin typeface="+mn-lt"/>
                        <a:ea typeface="+mn-ea"/>
                        <a:cs typeface="+mn-cs"/>
                      </a:endParaRPr>
                    </a:p>
                  </a:txBody>
                  <a:tcPr marL="42845" marR="42845" marT="60345" marB="60345" anchor="ctr"/>
                </a:tc>
                <a:tc>
                  <a:txBody>
                    <a:bodyPr/>
                    <a:lstStyle/>
                    <a:p>
                      <a:pPr>
                        <a:lnSpc>
                          <a:spcPct val="107000"/>
                        </a:lnSpc>
                        <a:spcAft>
                          <a:spcPts val="800"/>
                        </a:spcAft>
                      </a:pPr>
                      <a:r>
                        <a:rPr lang="en-US" sz="1400" kern="1200" dirty="0">
                          <a:effectLst/>
                        </a:rPr>
                        <a:t>Removes whitespace from both ends of a string</a:t>
                      </a:r>
                      <a:endParaRPr lang="en-US" sz="1400" kern="1200" dirty="0">
                        <a:solidFill>
                          <a:schemeClr val="tx1"/>
                        </a:solidFill>
                        <a:effectLst/>
                        <a:latin typeface="+mn-lt"/>
                        <a:ea typeface="+mn-ea"/>
                        <a:cs typeface="+mn-cs"/>
                      </a:endParaRPr>
                    </a:p>
                  </a:txBody>
                  <a:tcPr marL="42845" marR="42845" marT="60345" marB="60345"/>
                </a:tc>
              </a:tr>
              <a:tr h="291164">
                <a:tc>
                  <a:txBody>
                    <a:bodyPr/>
                    <a:lstStyle/>
                    <a:p>
                      <a:pPr>
                        <a:lnSpc>
                          <a:spcPct val="107000"/>
                        </a:lnSpc>
                        <a:spcAft>
                          <a:spcPts val="800"/>
                        </a:spcAft>
                      </a:pPr>
                      <a:r>
                        <a:rPr lang="en-US" sz="1400" kern="1200">
                          <a:effectLst/>
                          <a:hlinkClick r:id="rId11"/>
                        </a:rPr>
                        <a:t>valueOf()</a:t>
                      </a:r>
                      <a:endParaRPr lang="en-US" sz="1400" kern="1200">
                        <a:solidFill>
                          <a:schemeClr val="tx1"/>
                        </a:solidFill>
                        <a:effectLst/>
                        <a:latin typeface="+mn-lt"/>
                        <a:ea typeface="+mn-ea"/>
                        <a:cs typeface="+mn-cs"/>
                      </a:endParaRPr>
                    </a:p>
                  </a:txBody>
                  <a:tcPr marL="42845" marR="42845" marT="60345" marB="60345" anchor="ctr"/>
                </a:tc>
                <a:tc>
                  <a:txBody>
                    <a:bodyPr/>
                    <a:lstStyle/>
                    <a:p>
                      <a:pPr>
                        <a:lnSpc>
                          <a:spcPct val="107000"/>
                        </a:lnSpc>
                        <a:spcAft>
                          <a:spcPts val="800"/>
                        </a:spcAft>
                      </a:pPr>
                      <a:r>
                        <a:rPr lang="en-US" sz="1400" kern="1200" dirty="0">
                          <a:effectLst/>
                        </a:rPr>
                        <a:t>Returns the primitive value of a String object</a:t>
                      </a:r>
                      <a:endParaRPr lang="en-US" sz="1400" kern="1200" dirty="0">
                        <a:solidFill>
                          <a:schemeClr val="tx1"/>
                        </a:solidFill>
                        <a:effectLst/>
                        <a:latin typeface="+mn-lt"/>
                        <a:ea typeface="+mn-ea"/>
                        <a:cs typeface="+mn-cs"/>
                      </a:endParaRPr>
                    </a:p>
                  </a:txBody>
                  <a:tcPr marL="42845" marR="42845" marT="60345" marB="60345"/>
                </a:tc>
              </a:tr>
            </a:tbl>
          </a:graphicData>
        </a:graphic>
      </p:graphicFrame>
    </p:spTree>
    <p:extLst>
      <p:ext uri="{BB962C8B-B14F-4D97-AF65-F5344CB8AC3E}">
        <p14:creationId xmlns:p14="http://schemas.microsoft.com/office/powerpoint/2010/main" val="3700278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116632"/>
            <a:ext cx="8183880" cy="648072"/>
          </a:xfrm>
        </p:spPr>
        <p:txBody>
          <a:bodyPr>
            <a:normAutofit/>
          </a:bodyPr>
          <a:lstStyle/>
          <a:p>
            <a:r>
              <a:rPr lang="en-US" dirty="0">
                <a:solidFill>
                  <a:srgbClr val="92D050"/>
                </a:solidFill>
              </a:rPr>
              <a:t>JavaScript Array Object</a:t>
            </a: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Прямоугольник 9"/>
          <p:cNvSpPr/>
          <p:nvPr/>
        </p:nvSpPr>
        <p:spPr>
          <a:xfrm>
            <a:off x="323528" y="620688"/>
            <a:ext cx="8136904" cy="369332"/>
          </a:xfrm>
          <a:prstGeom prst="rect">
            <a:avLst/>
          </a:prstGeom>
        </p:spPr>
        <p:txBody>
          <a:bodyPr wrap="square">
            <a:spAutoFit/>
          </a:bodyPr>
          <a:lstStyle/>
          <a:p>
            <a:r>
              <a:rPr lang="en-US" dirty="0"/>
              <a:t>The </a:t>
            </a:r>
            <a:r>
              <a:rPr lang="en-US" dirty="0">
                <a:solidFill>
                  <a:srgbClr val="00B0F0"/>
                </a:solidFill>
              </a:rPr>
              <a:t>Array object</a:t>
            </a:r>
            <a:r>
              <a:rPr lang="en-US" dirty="0"/>
              <a:t> is used to store multiple values in a single variable.</a:t>
            </a:r>
          </a:p>
        </p:txBody>
      </p:sp>
      <p:graphicFrame>
        <p:nvGraphicFramePr>
          <p:cNvPr id="2" name="Таблица 1"/>
          <p:cNvGraphicFramePr>
            <a:graphicFrameLocks noGrp="1"/>
          </p:cNvGraphicFramePr>
          <p:nvPr>
            <p:extLst>
              <p:ext uri="{D42A27DB-BD31-4B8C-83A1-F6EECF244321}">
                <p14:modId xmlns:p14="http://schemas.microsoft.com/office/powerpoint/2010/main" val="2526157887"/>
              </p:ext>
            </p:extLst>
          </p:nvPr>
        </p:nvGraphicFramePr>
        <p:xfrm>
          <a:off x="370936" y="1058428"/>
          <a:ext cx="8173754" cy="1138772"/>
        </p:xfrm>
        <a:graphic>
          <a:graphicData uri="http://schemas.openxmlformats.org/drawingml/2006/table">
            <a:tbl>
              <a:tblPr firstRow="1" firstCol="1" bandRow="1">
                <a:tableStyleId>{5DA37D80-6434-44D0-A028-1B22A696006F}</a:tableStyleId>
              </a:tblPr>
              <a:tblGrid>
                <a:gridCol w="1563069"/>
                <a:gridCol w="6610685"/>
              </a:tblGrid>
              <a:tr h="230995">
                <a:tc>
                  <a:txBody>
                    <a:bodyPr/>
                    <a:lstStyle/>
                    <a:p>
                      <a:pPr algn="l" fontAlgn="t"/>
                      <a:r>
                        <a:rPr lang="en-US" sz="1400" dirty="0" smtClean="0">
                          <a:effectLst/>
                        </a:rPr>
                        <a:t>Method</a:t>
                      </a:r>
                      <a:endParaRPr lang="en-US" sz="1400" dirty="0">
                        <a:solidFill>
                          <a:schemeClr val="bg1"/>
                        </a:solidFill>
                        <a:effectLst/>
                        <a:latin typeface="+mn-lt"/>
                      </a:endParaRPr>
                    </a:p>
                  </a:txBody>
                  <a:tcPr marL="16249" marR="16249" marT="16249" marB="16249" anchor="ctr"/>
                </a:tc>
                <a:tc>
                  <a:txBody>
                    <a:bodyPr/>
                    <a:lstStyle/>
                    <a:p>
                      <a:pPr algn="l" fontAlgn="t"/>
                      <a:r>
                        <a:rPr lang="en-US" sz="1400" dirty="0">
                          <a:effectLst/>
                        </a:rPr>
                        <a:t>Description</a:t>
                      </a:r>
                      <a:endParaRPr lang="en-US" sz="1400" dirty="0">
                        <a:solidFill>
                          <a:schemeClr val="bg1"/>
                        </a:solidFill>
                        <a:effectLst/>
                        <a:latin typeface="+mn-lt"/>
                      </a:endParaRPr>
                    </a:p>
                  </a:txBody>
                  <a:tcPr marL="16249" marR="16249" marT="16249" marB="16249" anchor="ctr"/>
                </a:tc>
              </a:tr>
              <a:tr h="296632">
                <a:tc>
                  <a:txBody>
                    <a:bodyPr/>
                    <a:lstStyle/>
                    <a:p>
                      <a:pPr>
                        <a:lnSpc>
                          <a:spcPts val="1265"/>
                        </a:lnSpc>
                        <a:spcAft>
                          <a:spcPts val="0"/>
                        </a:spcAft>
                      </a:pPr>
                      <a:r>
                        <a:rPr lang="ru-RU" sz="1400" b="0" u="sng" dirty="0" err="1">
                          <a:effectLst/>
                          <a:hlinkClick r:id="rId2"/>
                        </a:rPr>
                        <a:t>constructor</a:t>
                      </a:r>
                      <a:endParaRPr lang="ru-RU" sz="1400" b="0" dirty="0">
                        <a:effectLst/>
                        <a:latin typeface="+mn-lt"/>
                        <a:ea typeface="Calibri"/>
                        <a:cs typeface="Times New Roman"/>
                      </a:endParaRPr>
                    </a:p>
                  </a:txBody>
                  <a:tcPr marL="47335" marR="47335" marT="66269" marB="66269"/>
                </a:tc>
                <a:tc>
                  <a:txBody>
                    <a:bodyPr/>
                    <a:lstStyle/>
                    <a:p>
                      <a:pPr>
                        <a:lnSpc>
                          <a:spcPts val="1265"/>
                        </a:lnSpc>
                        <a:spcAft>
                          <a:spcPts val="0"/>
                        </a:spcAft>
                      </a:pPr>
                      <a:r>
                        <a:rPr lang="en-US" sz="1400" dirty="0">
                          <a:effectLst/>
                        </a:rPr>
                        <a:t>Returns the function that created the Array object's prototype</a:t>
                      </a:r>
                      <a:endParaRPr lang="ru-RU" sz="1400" dirty="0">
                        <a:solidFill>
                          <a:schemeClr val="bg1"/>
                        </a:solidFill>
                        <a:effectLst/>
                        <a:latin typeface="+mn-lt"/>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3"/>
                        </a:rPr>
                        <a:t>length</a:t>
                      </a:r>
                      <a:endParaRPr lang="ru-RU" sz="1400" b="0">
                        <a:effectLst/>
                        <a:latin typeface="+mn-lt"/>
                        <a:ea typeface="Calibri"/>
                        <a:cs typeface="Times New Roman"/>
                      </a:endParaRPr>
                    </a:p>
                  </a:txBody>
                  <a:tcPr marL="47335" marR="47335" marT="66269" marB="66269"/>
                </a:tc>
                <a:tc>
                  <a:txBody>
                    <a:bodyPr/>
                    <a:lstStyle/>
                    <a:p>
                      <a:pPr>
                        <a:lnSpc>
                          <a:spcPts val="1265"/>
                        </a:lnSpc>
                        <a:spcAft>
                          <a:spcPts val="0"/>
                        </a:spcAft>
                      </a:pPr>
                      <a:r>
                        <a:rPr lang="en-US" sz="1400" dirty="0">
                          <a:effectLst/>
                        </a:rPr>
                        <a:t>Sets or returns the number of elements in an array</a:t>
                      </a:r>
                      <a:endParaRPr lang="ru-RU" sz="1400" dirty="0">
                        <a:solidFill>
                          <a:schemeClr val="bg1"/>
                        </a:solidFill>
                        <a:effectLst/>
                        <a:latin typeface="+mn-lt"/>
                        <a:ea typeface="Calibri"/>
                        <a:cs typeface="Times New Roman"/>
                      </a:endParaRPr>
                    </a:p>
                  </a:txBody>
                  <a:tcPr marL="47335" marR="47335" marT="66269" marB="66269"/>
                </a:tc>
              </a:tr>
              <a:tr h="296632">
                <a:tc>
                  <a:txBody>
                    <a:bodyPr/>
                    <a:lstStyle/>
                    <a:p>
                      <a:pPr>
                        <a:lnSpc>
                          <a:spcPts val="1265"/>
                        </a:lnSpc>
                        <a:spcAft>
                          <a:spcPts val="0"/>
                        </a:spcAft>
                      </a:pPr>
                      <a:r>
                        <a:rPr lang="ru-RU" sz="1400" b="0" u="sng" dirty="0" err="1">
                          <a:effectLst/>
                          <a:hlinkClick r:id="rId4"/>
                        </a:rPr>
                        <a:t>prototype</a:t>
                      </a:r>
                      <a:endParaRPr lang="ru-RU" sz="1400" b="0" dirty="0">
                        <a:effectLst/>
                        <a:latin typeface="+mn-lt"/>
                        <a:ea typeface="Calibri"/>
                        <a:cs typeface="Times New Roman"/>
                      </a:endParaRPr>
                    </a:p>
                  </a:txBody>
                  <a:tcPr marL="47335" marR="47335" marT="66269" marB="66269"/>
                </a:tc>
                <a:tc>
                  <a:txBody>
                    <a:bodyPr/>
                    <a:lstStyle/>
                    <a:p>
                      <a:pPr>
                        <a:lnSpc>
                          <a:spcPts val="1265"/>
                        </a:lnSpc>
                        <a:spcAft>
                          <a:spcPts val="0"/>
                        </a:spcAft>
                      </a:pPr>
                      <a:r>
                        <a:rPr lang="en-US" sz="1400" dirty="0">
                          <a:effectLst/>
                        </a:rPr>
                        <a:t>Allows you to add properties and methods to an Array object</a:t>
                      </a:r>
                      <a:endParaRPr lang="ru-RU" sz="1400" dirty="0">
                        <a:solidFill>
                          <a:schemeClr val="bg1"/>
                        </a:solidFill>
                        <a:effectLst/>
                        <a:latin typeface="+mn-lt"/>
                        <a:ea typeface="Calibri"/>
                        <a:cs typeface="Times New Roman"/>
                      </a:endParaRPr>
                    </a:p>
                  </a:txBody>
                  <a:tcPr marL="47335" marR="47335" marT="66269" marB="66269"/>
                </a:tc>
              </a:tr>
            </a:tbl>
          </a:graphicData>
        </a:graphic>
      </p:graphicFrame>
      <p:graphicFrame>
        <p:nvGraphicFramePr>
          <p:cNvPr id="11" name="Таблица 10"/>
          <p:cNvGraphicFramePr>
            <a:graphicFrameLocks noGrp="1"/>
          </p:cNvGraphicFramePr>
          <p:nvPr>
            <p:extLst>
              <p:ext uri="{D42A27DB-BD31-4B8C-83A1-F6EECF244321}">
                <p14:modId xmlns:p14="http://schemas.microsoft.com/office/powerpoint/2010/main" val="1335522215"/>
              </p:ext>
            </p:extLst>
          </p:nvPr>
        </p:nvGraphicFramePr>
        <p:xfrm>
          <a:off x="377355" y="2286164"/>
          <a:ext cx="8167335" cy="4294518"/>
        </p:xfrm>
        <a:graphic>
          <a:graphicData uri="http://schemas.openxmlformats.org/drawingml/2006/table">
            <a:tbl>
              <a:tblPr firstRow="1" firstCol="1" bandRow="1">
                <a:tableStyleId>{5DA37D80-6434-44D0-A028-1B22A696006F}</a:tableStyleId>
              </a:tblPr>
              <a:tblGrid>
                <a:gridCol w="1561841"/>
                <a:gridCol w="6605494"/>
              </a:tblGrid>
              <a:tr h="188492">
                <a:tc>
                  <a:txBody>
                    <a:bodyPr/>
                    <a:lstStyle/>
                    <a:p>
                      <a:pPr algn="l" fontAlgn="t"/>
                      <a:r>
                        <a:rPr lang="en-US" sz="1400" dirty="0" smtClean="0">
                          <a:effectLst/>
                        </a:rPr>
                        <a:t>Method</a:t>
                      </a:r>
                      <a:endParaRPr lang="en-US" sz="1400" dirty="0">
                        <a:solidFill>
                          <a:schemeClr val="bg1"/>
                        </a:solidFill>
                        <a:effectLst/>
                        <a:latin typeface="+mn-lt"/>
                      </a:endParaRPr>
                    </a:p>
                  </a:txBody>
                  <a:tcPr marL="16249" marR="16249" marT="16249" marB="16249"/>
                </a:tc>
                <a:tc>
                  <a:txBody>
                    <a:bodyPr/>
                    <a:lstStyle/>
                    <a:p>
                      <a:pPr algn="l" fontAlgn="t"/>
                      <a:r>
                        <a:rPr lang="en-US" sz="1400" dirty="0">
                          <a:effectLst/>
                        </a:rPr>
                        <a:t>Description</a:t>
                      </a:r>
                      <a:endParaRPr lang="en-US" sz="1400" dirty="0">
                        <a:solidFill>
                          <a:schemeClr val="bg1"/>
                        </a:solidFill>
                        <a:effectLst/>
                        <a:latin typeface="+mn-lt"/>
                      </a:endParaRPr>
                    </a:p>
                  </a:txBody>
                  <a:tcPr marL="16249" marR="16249" marT="16249" marB="16249"/>
                </a:tc>
              </a:tr>
              <a:tr h="171548">
                <a:tc>
                  <a:txBody>
                    <a:bodyPr/>
                    <a:lstStyle/>
                    <a:p>
                      <a:pPr fontAlgn="t"/>
                      <a:r>
                        <a:rPr lang="en-US" sz="1400" b="0" dirty="0" err="1">
                          <a:effectLst/>
                          <a:hlinkClick r:id="rId5"/>
                        </a:rPr>
                        <a:t>concat</a:t>
                      </a:r>
                      <a:r>
                        <a:rPr lang="en-US" sz="1400" b="0" dirty="0">
                          <a:effectLst/>
                          <a:hlinkClick r:id="rId5"/>
                        </a:rPr>
                        <a:t>()</a:t>
                      </a:r>
                      <a:endParaRPr lang="en-US" sz="1400" b="0" dirty="0">
                        <a:solidFill>
                          <a:schemeClr val="bg1"/>
                        </a:solidFill>
                        <a:effectLst/>
                        <a:latin typeface="+mn-lt"/>
                      </a:endParaRPr>
                    </a:p>
                  </a:txBody>
                  <a:tcPr marL="27082" marR="27082" marT="37915" marB="37915"/>
                </a:tc>
                <a:tc>
                  <a:txBody>
                    <a:bodyPr/>
                    <a:lstStyle/>
                    <a:p>
                      <a:pPr fontAlgn="t"/>
                      <a:r>
                        <a:rPr lang="en-US" sz="1400">
                          <a:effectLst/>
                        </a:rPr>
                        <a:t>Joins two or more arrays, and returns a copy of the joined arrays</a:t>
                      </a:r>
                      <a:endParaRPr lang="en-US" sz="1400">
                        <a:solidFill>
                          <a:schemeClr val="bg1"/>
                        </a:solidFill>
                        <a:effectLst/>
                        <a:latin typeface="+mn-lt"/>
                      </a:endParaRPr>
                    </a:p>
                  </a:txBody>
                  <a:tcPr marL="27082" marR="27082" marT="37915" marB="37915"/>
                </a:tc>
              </a:tr>
              <a:tr h="0">
                <a:tc>
                  <a:txBody>
                    <a:bodyPr/>
                    <a:lstStyle/>
                    <a:p>
                      <a:pPr fontAlgn="t"/>
                      <a:r>
                        <a:rPr lang="en-US" sz="1400" b="0" dirty="0" err="1">
                          <a:effectLst/>
                          <a:hlinkClick r:id="rId6"/>
                        </a:rPr>
                        <a:t>indexOf</a:t>
                      </a:r>
                      <a:r>
                        <a:rPr lang="en-US" sz="1400" b="0" dirty="0">
                          <a:effectLst/>
                          <a:hlinkClick r:id="rId6"/>
                        </a:rPr>
                        <a:t>()</a:t>
                      </a:r>
                      <a:endParaRPr lang="en-US" sz="1400" b="0" dirty="0">
                        <a:solidFill>
                          <a:schemeClr val="bg1"/>
                        </a:solidFill>
                        <a:effectLst/>
                        <a:latin typeface="+mn-lt"/>
                      </a:endParaRPr>
                    </a:p>
                  </a:txBody>
                  <a:tcPr marL="27082" marR="27082" marT="37915" marB="37915"/>
                </a:tc>
                <a:tc>
                  <a:txBody>
                    <a:bodyPr/>
                    <a:lstStyle/>
                    <a:p>
                      <a:pPr fontAlgn="t"/>
                      <a:r>
                        <a:rPr lang="en-US" sz="1400" dirty="0">
                          <a:effectLst/>
                        </a:rPr>
                        <a:t>Search the array for an element and returns its position</a:t>
                      </a:r>
                      <a:endParaRPr lang="en-US" sz="1400" dirty="0">
                        <a:solidFill>
                          <a:schemeClr val="bg1"/>
                        </a:solidFill>
                        <a:effectLst/>
                        <a:latin typeface="+mn-lt"/>
                      </a:endParaRPr>
                    </a:p>
                  </a:txBody>
                  <a:tcPr marL="27082" marR="27082" marT="37915" marB="37915"/>
                </a:tc>
              </a:tr>
              <a:tr h="231823">
                <a:tc>
                  <a:txBody>
                    <a:bodyPr/>
                    <a:lstStyle/>
                    <a:p>
                      <a:pPr fontAlgn="t"/>
                      <a:r>
                        <a:rPr lang="en-US" sz="1400" b="0" dirty="0">
                          <a:effectLst/>
                          <a:hlinkClick r:id="rId7"/>
                        </a:rPr>
                        <a:t>join()</a:t>
                      </a:r>
                      <a:endParaRPr lang="en-US" sz="1400" b="0" dirty="0">
                        <a:solidFill>
                          <a:schemeClr val="bg1"/>
                        </a:solidFill>
                        <a:effectLst/>
                        <a:latin typeface="+mn-lt"/>
                      </a:endParaRPr>
                    </a:p>
                  </a:txBody>
                  <a:tcPr marL="27082" marR="27082" marT="37915" marB="37915"/>
                </a:tc>
                <a:tc>
                  <a:txBody>
                    <a:bodyPr/>
                    <a:lstStyle/>
                    <a:p>
                      <a:pPr fontAlgn="t"/>
                      <a:r>
                        <a:rPr lang="en-US" sz="1400" dirty="0">
                          <a:effectLst/>
                        </a:rPr>
                        <a:t>Joins all elements of an array into a string</a:t>
                      </a:r>
                      <a:endParaRPr lang="en-US" sz="1400" dirty="0">
                        <a:solidFill>
                          <a:schemeClr val="bg1"/>
                        </a:solidFill>
                        <a:effectLst/>
                        <a:latin typeface="+mn-lt"/>
                      </a:endParaRPr>
                    </a:p>
                  </a:txBody>
                  <a:tcPr marL="27082" marR="27082" marT="37915" marB="37915"/>
                </a:tc>
              </a:tr>
              <a:tr h="131337">
                <a:tc>
                  <a:txBody>
                    <a:bodyPr/>
                    <a:lstStyle/>
                    <a:p>
                      <a:pPr fontAlgn="t"/>
                      <a:r>
                        <a:rPr lang="en-US" sz="1400" b="0">
                          <a:effectLst/>
                          <a:hlinkClick r:id="rId8"/>
                        </a:rPr>
                        <a:t>lastIndexOf()</a:t>
                      </a:r>
                      <a:endParaRPr lang="en-US" sz="1400" b="0">
                        <a:solidFill>
                          <a:schemeClr val="bg1"/>
                        </a:solidFill>
                        <a:effectLst/>
                        <a:latin typeface="+mn-lt"/>
                      </a:endParaRPr>
                    </a:p>
                  </a:txBody>
                  <a:tcPr marL="27082" marR="27082" marT="37915" marB="37915"/>
                </a:tc>
                <a:tc>
                  <a:txBody>
                    <a:bodyPr/>
                    <a:lstStyle/>
                    <a:p>
                      <a:pPr fontAlgn="t"/>
                      <a:r>
                        <a:rPr lang="en-US" sz="1400" dirty="0">
                          <a:effectLst/>
                        </a:rPr>
                        <a:t>Search the array for an element, starting at the end, and returns its position</a:t>
                      </a:r>
                      <a:endParaRPr lang="en-US" sz="1400" dirty="0">
                        <a:solidFill>
                          <a:schemeClr val="bg1"/>
                        </a:solidFill>
                        <a:effectLst/>
                        <a:latin typeface="+mn-lt"/>
                      </a:endParaRPr>
                    </a:p>
                  </a:txBody>
                  <a:tcPr marL="27082" marR="27082" marT="37915" marB="37915"/>
                </a:tc>
              </a:tr>
              <a:tr h="119131">
                <a:tc>
                  <a:txBody>
                    <a:bodyPr/>
                    <a:lstStyle/>
                    <a:p>
                      <a:pPr fontAlgn="t"/>
                      <a:r>
                        <a:rPr lang="en-US" sz="1400" b="0">
                          <a:effectLst/>
                          <a:hlinkClick r:id="rId9"/>
                        </a:rPr>
                        <a:t>pop()</a:t>
                      </a:r>
                      <a:endParaRPr lang="en-US" sz="1400" b="0">
                        <a:solidFill>
                          <a:schemeClr val="bg1"/>
                        </a:solidFill>
                        <a:effectLst/>
                        <a:latin typeface="+mn-lt"/>
                      </a:endParaRPr>
                    </a:p>
                  </a:txBody>
                  <a:tcPr marL="27082" marR="27082" marT="37915" marB="37915"/>
                </a:tc>
                <a:tc>
                  <a:txBody>
                    <a:bodyPr/>
                    <a:lstStyle/>
                    <a:p>
                      <a:pPr fontAlgn="t"/>
                      <a:r>
                        <a:rPr lang="en-US" sz="1400" dirty="0">
                          <a:effectLst/>
                        </a:rPr>
                        <a:t>Removes the last element of an array, and returns that element</a:t>
                      </a:r>
                      <a:endParaRPr lang="en-US" sz="1400" dirty="0">
                        <a:solidFill>
                          <a:schemeClr val="bg1"/>
                        </a:solidFill>
                        <a:effectLst/>
                        <a:latin typeface="+mn-lt"/>
                      </a:endParaRPr>
                    </a:p>
                  </a:txBody>
                  <a:tcPr marL="27082" marR="27082" marT="37915" marB="37915"/>
                </a:tc>
              </a:tr>
              <a:tr h="106925">
                <a:tc>
                  <a:txBody>
                    <a:bodyPr/>
                    <a:lstStyle/>
                    <a:p>
                      <a:pPr fontAlgn="t"/>
                      <a:r>
                        <a:rPr lang="en-US" sz="1400" b="0">
                          <a:effectLst/>
                          <a:hlinkClick r:id="rId10"/>
                        </a:rPr>
                        <a:t>push()</a:t>
                      </a:r>
                      <a:endParaRPr lang="en-US" sz="1400" b="0">
                        <a:solidFill>
                          <a:schemeClr val="bg1"/>
                        </a:solidFill>
                        <a:effectLst/>
                        <a:latin typeface="+mn-lt"/>
                      </a:endParaRPr>
                    </a:p>
                  </a:txBody>
                  <a:tcPr marL="27082" marR="27082" marT="37915" marB="37915"/>
                </a:tc>
                <a:tc>
                  <a:txBody>
                    <a:bodyPr/>
                    <a:lstStyle/>
                    <a:p>
                      <a:pPr fontAlgn="t"/>
                      <a:r>
                        <a:rPr lang="en-US" sz="1400" dirty="0">
                          <a:effectLst/>
                        </a:rPr>
                        <a:t>Adds new elements to the end of an array, and returns the new length</a:t>
                      </a:r>
                      <a:endParaRPr lang="en-US" sz="1400" dirty="0">
                        <a:solidFill>
                          <a:schemeClr val="bg1"/>
                        </a:solidFill>
                        <a:effectLst/>
                        <a:latin typeface="+mn-lt"/>
                      </a:endParaRPr>
                    </a:p>
                  </a:txBody>
                  <a:tcPr marL="27082" marR="27082" marT="37915" marB="37915"/>
                </a:tc>
              </a:tr>
              <a:tr h="231823">
                <a:tc>
                  <a:txBody>
                    <a:bodyPr/>
                    <a:lstStyle/>
                    <a:p>
                      <a:pPr fontAlgn="t"/>
                      <a:r>
                        <a:rPr lang="en-US" sz="1400" b="0">
                          <a:effectLst/>
                          <a:hlinkClick r:id="rId11"/>
                        </a:rPr>
                        <a:t>reverse()</a:t>
                      </a:r>
                      <a:endParaRPr lang="en-US" sz="1400" b="0">
                        <a:solidFill>
                          <a:schemeClr val="bg1"/>
                        </a:solidFill>
                        <a:effectLst/>
                        <a:latin typeface="+mn-lt"/>
                      </a:endParaRPr>
                    </a:p>
                  </a:txBody>
                  <a:tcPr marL="27082" marR="27082" marT="37915" marB="37915"/>
                </a:tc>
                <a:tc>
                  <a:txBody>
                    <a:bodyPr/>
                    <a:lstStyle/>
                    <a:p>
                      <a:pPr fontAlgn="t"/>
                      <a:r>
                        <a:rPr lang="en-US" sz="1400" dirty="0">
                          <a:effectLst/>
                        </a:rPr>
                        <a:t>Reverses the order of the elements in an array</a:t>
                      </a:r>
                      <a:endParaRPr lang="en-US" sz="1400" dirty="0">
                        <a:solidFill>
                          <a:schemeClr val="bg1"/>
                        </a:solidFill>
                        <a:effectLst/>
                        <a:latin typeface="+mn-lt"/>
                      </a:endParaRPr>
                    </a:p>
                  </a:txBody>
                  <a:tcPr marL="27082" marR="27082" marT="37915" marB="37915"/>
                </a:tc>
              </a:tr>
              <a:tr h="0">
                <a:tc>
                  <a:txBody>
                    <a:bodyPr/>
                    <a:lstStyle/>
                    <a:p>
                      <a:pPr fontAlgn="t"/>
                      <a:r>
                        <a:rPr lang="en-US" sz="1400" b="0">
                          <a:effectLst/>
                          <a:hlinkClick r:id="rId12"/>
                        </a:rPr>
                        <a:t>shift()</a:t>
                      </a:r>
                      <a:endParaRPr lang="en-US" sz="1400" b="0">
                        <a:solidFill>
                          <a:schemeClr val="bg1"/>
                        </a:solidFill>
                        <a:effectLst/>
                        <a:latin typeface="+mn-lt"/>
                      </a:endParaRPr>
                    </a:p>
                  </a:txBody>
                  <a:tcPr marL="27082" marR="27082" marT="37915" marB="37915"/>
                </a:tc>
                <a:tc>
                  <a:txBody>
                    <a:bodyPr/>
                    <a:lstStyle/>
                    <a:p>
                      <a:pPr fontAlgn="t"/>
                      <a:r>
                        <a:rPr lang="en-US" sz="1400" dirty="0">
                          <a:effectLst/>
                        </a:rPr>
                        <a:t>Removes the first element of an array, and returns that element</a:t>
                      </a:r>
                      <a:endParaRPr lang="en-US" sz="1400" dirty="0">
                        <a:solidFill>
                          <a:schemeClr val="bg1"/>
                        </a:solidFill>
                        <a:effectLst/>
                        <a:latin typeface="+mn-lt"/>
                      </a:endParaRPr>
                    </a:p>
                  </a:txBody>
                  <a:tcPr marL="27082" marR="27082" marT="37915" marB="37915"/>
                </a:tc>
              </a:tr>
              <a:tr h="231823">
                <a:tc>
                  <a:txBody>
                    <a:bodyPr/>
                    <a:lstStyle/>
                    <a:p>
                      <a:pPr fontAlgn="t"/>
                      <a:r>
                        <a:rPr lang="en-US" sz="1400" b="0">
                          <a:effectLst/>
                          <a:hlinkClick r:id="rId13"/>
                        </a:rPr>
                        <a:t>slice()</a:t>
                      </a:r>
                      <a:endParaRPr lang="en-US" sz="1400" b="0">
                        <a:solidFill>
                          <a:schemeClr val="bg1"/>
                        </a:solidFill>
                        <a:effectLst/>
                        <a:latin typeface="+mn-lt"/>
                      </a:endParaRPr>
                    </a:p>
                  </a:txBody>
                  <a:tcPr marL="27082" marR="27082" marT="37915" marB="37915"/>
                </a:tc>
                <a:tc>
                  <a:txBody>
                    <a:bodyPr/>
                    <a:lstStyle/>
                    <a:p>
                      <a:pPr fontAlgn="t"/>
                      <a:r>
                        <a:rPr lang="en-US" sz="1400" dirty="0">
                          <a:effectLst/>
                        </a:rPr>
                        <a:t>Selects a part of an array, and returns the new array</a:t>
                      </a:r>
                      <a:endParaRPr lang="en-US" sz="1400" dirty="0">
                        <a:solidFill>
                          <a:schemeClr val="bg1"/>
                        </a:solidFill>
                        <a:effectLst/>
                        <a:latin typeface="+mn-lt"/>
                      </a:endParaRPr>
                    </a:p>
                  </a:txBody>
                  <a:tcPr marL="27082" marR="27082" marT="37915" marB="37915"/>
                </a:tc>
              </a:tr>
              <a:tr h="231823">
                <a:tc>
                  <a:txBody>
                    <a:bodyPr/>
                    <a:lstStyle/>
                    <a:p>
                      <a:pPr fontAlgn="t"/>
                      <a:r>
                        <a:rPr lang="en-US" sz="1400" b="0">
                          <a:effectLst/>
                          <a:hlinkClick r:id="rId14"/>
                        </a:rPr>
                        <a:t>sort()</a:t>
                      </a:r>
                      <a:endParaRPr lang="en-US" sz="1400" b="0">
                        <a:solidFill>
                          <a:schemeClr val="bg1"/>
                        </a:solidFill>
                        <a:effectLst/>
                        <a:latin typeface="+mn-lt"/>
                      </a:endParaRPr>
                    </a:p>
                  </a:txBody>
                  <a:tcPr marL="27082" marR="27082" marT="37915" marB="37915"/>
                </a:tc>
                <a:tc>
                  <a:txBody>
                    <a:bodyPr/>
                    <a:lstStyle/>
                    <a:p>
                      <a:pPr fontAlgn="t"/>
                      <a:r>
                        <a:rPr lang="en-US" sz="1400" dirty="0">
                          <a:effectLst/>
                        </a:rPr>
                        <a:t>Sorts the elements of an array</a:t>
                      </a:r>
                      <a:endParaRPr lang="en-US" sz="1400" dirty="0">
                        <a:solidFill>
                          <a:schemeClr val="bg1"/>
                        </a:solidFill>
                        <a:effectLst/>
                        <a:latin typeface="+mn-lt"/>
                      </a:endParaRPr>
                    </a:p>
                  </a:txBody>
                  <a:tcPr marL="27082" marR="27082" marT="37915" marB="37915"/>
                </a:tc>
              </a:tr>
              <a:tr h="231823">
                <a:tc>
                  <a:txBody>
                    <a:bodyPr/>
                    <a:lstStyle/>
                    <a:p>
                      <a:pPr fontAlgn="t"/>
                      <a:r>
                        <a:rPr lang="en-US" sz="1400" b="0">
                          <a:effectLst/>
                          <a:hlinkClick r:id="rId15"/>
                        </a:rPr>
                        <a:t>splice()</a:t>
                      </a:r>
                      <a:endParaRPr lang="en-US" sz="1400" b="0">
                        <a:solidFill>
                          <a:schemeClr val="bg1"/>
                        </a:solidFill>
                        <a:effectLst/>
                        <a:latin typeface="+mn-lt"/>
                      </a:endParaRPr>
                    </a:p>
                  </a:txBody>
                  <a:tcPr marL="27082" marR="27082" marT="37915" marB="37915"/>
                </a:tc>
                <a:tc>
                  <a:txBody>
                    <a:bodyPr/>
                    <a:lstStyle/>
                    <a:p>
                      <a:pPr fontAlgn="t"/>
                      <a:r>
                        <a:rPr lang="en-US" sz="1400" dirty="0">
                          <a:effectLst/>
                        </a:rPr>
                        <a:t>Adds/Removes elements from an array</a:t>
                      </a:r>
                      <a:endParaRPr lang="en-US" sz="1400" dirty="0">
                        <a:solidFill>
                          <a:schemeClr val="bg1"/>
                        </a:solidFill>
                        <a:effectLst/>
                        <a:latin typeface="+mn-lt"/>
                      </a:endParaRPr>
                    </a:p>
                  </a:txBody>
                  <a:tcPr marL="27082" marR="27082" marT="37915" marB="37915"/>
                </a:tc>
              </a:tr>
              <a:tr h="231823">
                <a:tc>
                  <a:txBody>
                    <a:bodyPr/>
                    <a:lstStyle/>
                    <a:p>
                      <a:pPr fontAlgn="t"/>
                      <a:r>
                        <a:rPr lang="en-US" sz="1400" b="0">
                          <a:effectLst/>
                          <a:hlinkClick r:id="rId16"/>
                        </a:rPr>
                        <a:t>toString()</a:t>
                      </a:r>
                      <a:endParaRPr lang="en-US" sz="1400" b="0">
                        <a:solidFill>
                          <a:schemeClr val="bg1"/>
                        </a:solidFill>
                        <a:effectLst/>
                        <a:latin typeface="+mn-lt"/>
                      </a:endParaRPr>
                    </a:p>
                  </a:txBody>
                  <a:tcPr marL="27082" marR="27082" marT="37915" marB="37915"/>
                </a:tc>
                <a:tc>
                  <a:txBody>
                    <a:bodyPr/>
                    <a:lstStyle/>
                    <a:p>
                      <a:pPr fontAlgn="t"/>
                      <a:r>
                        <a:rPr lang="en-US" sz="1400">
                          <a:effectLst/>
                        </a:rPr>
                        <a:t>Converts an array to a string, and returns the result</a:t>
                      </a:r>
                      <a:endParaRPr lang="en-US" sz="1400">
                        <a:solidFill>
                          <a:schemeClr val="bg1"/>
                        </a:solidFill>
                        <a:effectLst/>
                        <a:latin typeface="+mn-lt"/>
                      </a:endParaRPr>
                    </a:p>
                  </a:txBody>
                  <a:tcPr marL="27082" marR="27082" marT="37915" marB="37915"/>
                </a:tc>
              </a:tr>
              <a:tr h="0">
                <a:tc>
                  <a:txBody>
                    <a:bodyPr/>
                    <a:lstStyle/>
                    <a:p>
                      <a:pPr fontAlgn="t"/>
                      <a:r>
                        <a:rPr lang="en-US" sz="1400" b="0">
                          <a:effectLst/>
                          <a:hlinkClick r:id="rId17"/>
                        </a:rPr>
                        <a:t>unshift()</a:t>
                      </a:r>
                      <a:endParaRPr lang="en-US" sz="1400" b="0">
                        <a:solidFill>
                          <a:schemeClr val="bg1"/>
                        </a:solidFill>
                        <a:effectLst/>
                        <a:latin typeface="+mn-lt"/>
                      </a:endParaRPr>
                    </a:p>
                  </a:txBody>
                  <a:tcPr marL="27082" marR="27082" marT="37915" marB="37915"/>
                </a:tc>
                <a:tc>
                  <a:txBody>
                    <a:bodyPr/>
                    <a:lstStyle/>
                    <a:p>
                      <a:pPr fontAlgn="t"/>
                      <a:r>
                        <a:rPr lang="en-US" sz="1400" dirty="0">
                          <a:effectLst/>
                        </a:rPr>
                        <a:t>Adds new elements to the beginning of an array, and returns the new length</a:t>
                      </a:r>
                      <a:endParaRPr lang="en-US" sz="1400" dirty="0">
                        <a:solidFill>
                          <a:schemeClr val="bg1"/>
                        </a:solidFill>
                        <a:effectLst/>
                        <a:latin typeface="+mn-lt"/>
                      </a:endParaRPr>
                    </a:p>
                  </a:txBody>
                  <a:tcPr marL="27082" marR="27082" marT="37915" marB="37915"/>
                </a:tc>
              </a:tr>
              <a:tr h="231823">
                <a:tc>
                  <a:txBody>
                    <a:bodyPr/>
                    <a:lstStyle/>
                    <a:p>
                      <a:pPr fontAlgn="t"/>
                      <a:r>
                        <a:rPr lang="en-US" sz="1400" b="0" dirty="0" err="1">
                          <a:effectLst/>
                          <a:hlinkClick r:id="rId18"/>
                        </a:rPr>
                        <a:t>valueOf</a:t>
                      </a:r>
                      <a:r>
                        <a:rPr lang="en-US" sz="1400" b="0" dirty="0">
                          <a:effectLst/>
                          <a:hlinkClick r:id="rId18"/>
                        </a:rPr>
                        <a:t>()</a:t>
                      </a:r>
                      <a:endParaRPr lang="en-US" sz="1400" b="0" dirty="0">
                        <a:solidFill>
                          <a:schemeClr val="bg1"/>
                        </a:solidFill>
                        <a:effectLst/>
                        <a:latin typeface="+mn-lt"/>
                      </a:endParaRPr>
                    </a:p>
                  </a:txBody>
                  <a:tcPr marL="27082" marR="27082" marT="37915" marB="37915"/>
                </a:tc>
                <a:tc>
                  <a:txBody>
                    <a:bodyPr/>
                    <a:lstStyle/>
                    <a:p>
                      <a:pPr fontAlgn="t"/>
                      <a:r>
                        <a:rPr lang="en-US" sz="1400" dirty="0">
                          <a:effectLst/>
                        </a:rPr>
                        <a:t>Returns the primitive value of an array</a:t>
                      </a:r>
                      <a:endParaRPr lang="en-US" sz="1400" dirty="0">
                        <a:solidFill>
                          <a:schemeClr val="bg1"/>
                        </a:solidFill>
                        <a:effectLst/>
                        <a:latin typeface="+mn-lt"/>
                      </a:endParaRPr>
                    </a:p>
                  </a:txBody>
                  <a:tcPr marL="27082" marR="27082" marT="37915" marB="37915"/>
                </a:tc>
              </a:tr>
            </a:tbl>
          </a:graphicData>
        </a:graphic>
      </p:graphicFrame>
    </p:spTree>
    <p:extLst>
      <p:ext uri="{BB962C8B-B14F-4D97-AF65-F5344CB8AC3E}">
        <p14:creationId xmlns:p14="http://schemas.microsoft.com/office/powerpoint/2010/main" val="16570816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a:solidFill>
                  <a:srgbClr val="92D050"/>
                </a:solidFill>
              </a:rPr>
              <a:t>JavaScript Number Object</a:t>
            </a: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Прямоугольник 9"/>
          <p:cNvSpPr/>
          <p:nvPr/>
        </p:nvSpPr>
        <p:spPr>
          <a:xfrm>
            <a:off x="407786" y="1124744"/>
            <a:ext cx="8136904" cy="369332"/>
          </a:xfrm>
          <a:prstGeom prst="rect">
            <a:avLst/>
          </a:prstGeom>
        </p:spPr>
        <p:txBody>
          <a:bodyPr wrap="square">
            <a:spAutoFit/>
          </a:bodyPr>
          <a:lstStyle/>
          <a:p>
            <a:r>
              <a:rPr lang="en-US" dirty="0"/>
              <a:t>The </a:t>
            </a:r>
            <a:r>
              <a:rPr lang="en-US" dirty="0">
                <a:solidFill>
                  <a:srgbClr val="00B0F0"/>
                </a:solidFill>
              </a:rPr>
              <a:t>Number object </a:t>
            </a:r>
            <a:r>
              <a:rPr lang="en-US" dirty="0"/>
              <a:t>is an object wrapper for primitive numeric values.</a:t>
            </a:r>
          </a:p>
        </p:txBody>
      </p:sp>
      <p:graphicFrame>
        <p:nvGraphicFramePr>
          <p:cNvPr id="3" name="Таблица 2"/>
          <p:cNvGraphicFramePr>
            <a:graphicFrameLocks noGrp="1"/>
          </p:cNvGraphicFramePr>
          <p:nvPr>
            <p:extLst>
              <p:ext uri="{D42A27DB-BD31-4B8C-83A1-F6EECF244321}">
                <p14:modId xmlns:p14="http://schemas.microsoft.com/office/powerpoint/2010/main" val="3589846362"/>
              </p:ext>
            </p:extLst>
          </p:nvPr>
        </p:nvGraphicFramePr>
        <p:xfrm>
          <a:off x="539552" y="1484784"/>
          <a:ext cx="8005138" cy="2329324"/>
        </p:xfrm>
        <a:graphic>
          <a:graphicData uri="http://schemas.openxmlformats.org/drawingml/2006/table">
            <a:tbl>
              <a:tblPr firstRow="1" firstCol="1" bandRow="1">
                <a:tableStyleId>{5DA37D80-6434-44D0-A028-1B22A696006F}</a:tableStyleId>
              </a:tblPr>
              <a:tblGrid>
                <a:gridCol w="1930593"/>
                <a:gridCol w="6074545"/>
              </a:tblGrid>
              <a:tr h="230995">
                <a:tc>
                  <a:txBody>
                    <a:bodyPr/>
                    <a:lstStyle/>
                    <a:p>
                      <a:pPr algn="l" fontAlgn="t"/>
                      <a:r>
                        <a:rPr lang="en-US" sz="1400" dirty="0" smtClean="0">
                          <a:effectLst/>
                        </a:rPr>
                        <a:t>Properties</a:t>
                      </a:r>
                      <a:endParaRPr lang="en-US" sz="1400" dirty="0">
                        <a:solidFill>
                          <a:schemeClr val="bg1"/>
                        </a:solidFill>
                        <a:effectLst/>
                        <a:latin typeface="+mn-lt"/>
                      </a:endParaRPr>
                    </a:p>
                  </a:txBody>
                  <a:tcPr marL="16249" marR="16249" marT="16249" marB="16249" anchor="ctr"/>
                </a:tc>
                <a:tc>
                  <a:txBody>
                    <a:bodyPr/>
                    <a:lstStyle/>
                    <a:p>
                      <a:pPr algn="l" fontAlgn="t"/>
                      <a:r>
                        <a:rPr lang="en-US" sz="1400" dirty="0">
                          <a:effectLst/>
                        </a:rPr>
                        <a:t>Description</a:t>
                      </a:r>
                      <a:endParaRPr lang="en-US" sz="1400" dirty="0">
                        <a:solidFill>
                          <a:schemeClr val="bg1"/>
                        </a:solidFill>
                        <a:effectLst/>
                        <a:latin typeface="+mn-lt"/>
                      </a:endParaRPr>
                    </a:p>
                  </a:txBody>
                  <a:tcPr marL="16249" marR="16249" marT="16249" marB="16249" anchor="ctr"/>
                </a:tc>
              </a:tr>
              <a:tr h="296632">
                <a:tc>
                  <a:txBody>
                    <a:bodyPr/>
                    <a:lstStyle/>
                    <a:p>
                      <a:pPr>
                        <a:lnSpc>
                          <a:spcPts val="1265"/>
                        </a:lnSpc>
                        <a:spcAft>
                          <a:spcPts val="0"/>
                        </a:spcAft>
                      </a:pPr>
                      <a:r>
                        <a:rPr lang="ru-RU" sz="1400" b="0" u="sng" dirty="0" err="1">
                          <a:effectLst/>
                          <a:hlinkClick r:id="rId2"/>
                        </a:rPr>
                        <a:t>constructor</a:t>
                      </a:r>
                      <a:endParaRPr lang="ru-RU" sz="1400" b="0" dirty="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dirty="0">
                          <a:effectLst/>
                        </a:rPr>
                        <a:t>Returns the function that created the Number object's prototype</a:t>
                      </a:r>
                      <a:endParaRPr lang="ru-RU" sz="1400" dirty="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dirty="0">
                          <a:effectLst/>
                          <a:hlinkClick r:id="rId3"/>
                        </a:rPr>
                        <a:t>MAX_VALUE</a:t>
                      </a:r>
                      <a:endParaRPr lang="ru-RU" sz="1400" b="0" dirty="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largest number possible in JavaScript</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4"/>
                        </a:rPr>
                        <a:t>MIN_VALUE</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smallest number possible in JavaScript</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5"/>
                        </a:rPr>
                        <a:t>NEGATIVE_INFINITY</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dirty="0">
                          <a:effectLst/>
                        </a:rPr>
                        <a:t>Represents negative infinity (returned on overflow)</a:t>
                      </a:r>
                      <a:endParaRPr lang="ru-RU" sz="1400" dirty="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6"/>
                        </a:rPr>
                        <a:t>NaN</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dirty="0">
                          <a:effectLst/>
                        </a:rPr>
                        <a:t>Represents a "Not-a-Number" value</a:t>
                      </a:r>
                      <a:endParaRPr lang="ru-RU" sz="1400" dirty="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7"/>
                        </a:rPr>
                        <a:t>POSITIVE_INFINITY</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dirty="0">
                          <a:effectLst/>
                        </a:rPr>
                        <a:t>Represents infinity (returned on overflow)</a:t>
                      </a:r>
                      <a:endParaRPr lang="ru-RU" sz="1400" dirty="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dirty="0" err="1">
                          <a:effectLst/>
                          <a:hlinkClick r:id="rId8"/>
                        </a:rPr>
                        <a:t>prototype</a:t>
                      </a:r>
                      <a:endParaRPr lang="ru-RU" sz="1400" b="0" dirty="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dirty="0">
                          <a:effectLst/>
                        </a:rPr>
                        <a:t>Allows you to add properties and methods to an object</a:t>
                      </a:r>
                      <a:endParaRPr lang="ru-RU" sz="1400" dirty="0">
                        <a:solidFill>
                          <a:schemeClr val="bg1"/>
                        </a:solidFill>
                        <a:effectLst/>
                        <a:latin typeface="Calibri"/>
                        <a:ea typeface="Calibri"/>
                        <a:cs typeface="Times New Roman"/>
                      </a:endParaRPr>
                    </a:p>
                  </a:txBody>
                  <a:tcPr marL="47335" marR="47335" marT="66269" marB="66269"/>
                </a:tc>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1717624350"/>
              </p:ext>
            </p:extLst>
          </p:nvPr>
        </p:nvGraphicFramePr>
        <p:xfrm>
          <a:off x="539552" y="3933056"/>
          <a:ext cx="8005138" cy="1734048"/>
        </p:xfrm>
        <a:graphic>
          <a:graphicData uri="http://schemas.openxmlformats.org/drawingml/2006/table">
            <a:tbl>
              <a:tblPr firstRow="1" firstCol="1" bandRow="1">
                <a:tableStyleId>{5DA37D80-6434-44D0-A028-1B22A696006F}</a:tableStyleId>
              </a:tblPr>
              <a:tblGrid>
                <a:gridCol w="1930593"/>
                <a:gridCol w="6074545"/>
              </a:tblGrid>
              <a:tr h="230995">
                <a:tc>
                  <a:txBody>
                    <a:bodyPr/>
                    <a:lstStyle/>
                    <a:p>
                      <a:pPr algn="l" fontAlgn="t"/>
                      <a:r>
                        <a:rPr lang="en-US" sz="1400" dirty="0" smtClean="0">
                          <a:effectLst/>
                        </a:rPr>
                        <a:t>Method</a:t>
                      </a:r>
                      <a:endParaRPr lang="en-US" sz="1400" dirty="0">
                        <a:solidFill>
                          <a:schemeClr val="bg1"/>
                        </a:solidFill>
                        <a:effectLst/>
                        <a:latin typeface="+mn-lt"/>
                      </a:endParaRPr>
                    </a:p>
                  </a:txBody>
                  <a:tcPr marL="16249" marR="16249" marT="16249" marB="16249" anchor="ctr"/>
                </a:tc>
                <a:tc>
                  <a:txBody>
                    <a:bodyPr/>
                    <a:lstStyle/>
                    <a:p>
                      <a:pPr algn="l" fontAlgn="t"/>
                      <a:r>
                        <a:rPr lang="en-US" sz="1400" dirty="0">
                          <a:effectLst/>
                        </a:rPr>
                        <a:t>Description</a:t>
                      </a:r>
                      <a:endParaRPr lang="en-US" sz="1400" dirty="0">
                        <a:solidFill>
                          <a:schemeClr val="bg1"/>
                        </a:solidFill>
                        <a:effectLst/>
                        <a:latin typeface="+mn-lt"/>
                      </a:endParaRPr>
                    </a:p>
                  </a:txBody>
                  <a:tcPr marL="16249" marR="16249" marT="16249" marB="16249" anchor="ctr"/>
                </a:tc>
              </a:tr>
              <a:tr h="296632">
                <a:tc>
                  <a:txBody>
                    <a:bodyPr/>
                    <a:lstStyle/>
                    <a:p>
                      <a:pPr>
                        <a:lnSpc>
                          <a:spcPts val="1265"/>
                        </a:lnSpc>
                        <a:spcAft>
                          <a:spcPts val="0"/>
                        </a:spcAft>
                      </a:pPr>
                      <a:r>
                        <a:rPr lang="ru-RU" sz="1400" b="0" u="sng">
                          <a:effectLst/>
                          <a:hlinkClick r:id="rId9"/>
                        </a:rPr>
                        <a:t>toExponential(x)</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Converts a number into an exponential notation</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dirty="0" err="1">
                          <a:effectLst/>
                          <a:hlinkClick r:id="rId10"/>
                        </a:rPr>
                        <a:t>toFixed</a:t>
                      </a:r>
                      <a:r>
                        <a:rPr lang="ru-RU" sz="1400" b="0" u="sng" dirty="0">
                          <a:effectLst/>
                          <a:hlinkClick r:id="rId10"/>
                        </a:rPr>
                        <a:t>(x)</a:t>
                      </a:r>
                      <a:endParaRPr lang="ru-RU" sz="1400" b="0" dirty="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Formats a number with x numbers of digits after the decimal point</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11"/>
                        </a:rPr>
                        <a:t>toPrecision(x)</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Formats a number to x length</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12"/>
                        </a:rPr>
                        <a:t>toString()</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Converts a Number object to a string</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dirty="0" err="1">
                          <a:effectLst/>
                          <a:hlinkClick r:id="rId13"/>
                        </a:rPr>
                        <a:t>valueOf</a:t>
                      </a:r>
                      <a:r>
                        <a:rPr lang="ru-RU" sz="1400" b="0" u="sng" dirty="0">
                          <a:effectLst/>
                          <a:hlinkClick r:id="rId13"/>
                        </a:rPr>
                        <a:t>()</a:t>
                      </a:r>
                      <a:endParaRPr lang="ru-RU" sz="1400" b="0" dirty="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dirty="0">
                          <a:effectLst/>
                        </a:rPr>
                        <a:t>Returns the primitive value of a Number object</a:t>
                      </a:r>
                      <a:endParaRPr lang="ru-RU" sz="1400" dirty="0">
                        <a:solidFill>
                          <a:schemeClr val="bg1"/>
                        </a:solidFill>
                        <a:effectLst/>
                        <a:latin typeface="Calibri"/>
                        <a:ea typeface="Calibri"/>
                        <a:cs typeface="Times New Roman"/>
                      </a:endParaRPr>
                    </a:p>
                  </a:txBody>
                  <a:tcPr marL="47335" marR="47335" marT="66269" marB="66269"/>
                </a:tc>
              </a:tr>
            </a:tbl>
          </a:graphicData>
        </a:graphic>
      </p:graphicFrame>
    </p:spTree>
    <p:extLst>
      <p:ext uri="{BB962C8B-B14F-4D97-AF65-F5344CB8AC3E}">
        <p14:creationId xmlns:p14="http://schemas.microsoft.com/office/powerpoint/2010/main" val="7493066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smtClean="0">
                <a:solidFill>
                  <a:srgbClr val="92D050"/>
                </a:solidFill>
              </a:rPr>
              <a:t>JavaScript Boolean Object</a:t>
            </a:r>
            <a:endParaRPr lang="en-US" dirty="0">
              <a:solidFill>
                <a:srgbClr val="92D050"/>
              </a:solidFill>
            </a:endParaRP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Прямоугольник 9"/>
          <p:cNvSpPr/>
          <p:nvPr/>
        </p:nvSpPr>
        <p:spPr>
          <a:xfrm>
            <a:off x="407786" y="1268760"/>
            <a:ext cx="8136904" cy="646331"/>
          </a:xfrm>
          <a:prstGeom prst="rect">
            <a:avLst/>
          </a:prstGeom>
        </p:spPr>
        <p:txBody>
          <a:bodyPr wrap="square">
            <a:spAutoFit/>
          </a:bodyPr>
          <a:lstStyle/>
          <a:p>
            <a:r>
              <a:rPr lang="en-US" dirty="0"/>
              <a:t>The </a:t>
            </a:r>
            <a:r>
              <a:rPr lang="en-US" dirty="0">
                <a:solidFill>
                  <a:srgbClr val="00B0F0"/>
                </a:solidFill>
              </a:rPr>
              <a:t>Boolean object </a:t>
            </a:r>
            <a:r>
              <a:rPr lang="en-US" dirty="0"/>
              <a:t>is used to convert a non-Boolean value to a Boolean value (true or false).</a:t>
            </a:r>
          </a:p>
        </p:txBody>
      </p:sp>
      <p:sp>
        <p:nvSpPr>
          <p:cNvPr id="6" name="Rectangle 1"/>
          <p:cNvSpPr>
            <a:spLocks noChangeArrowheads="1"/>
          </p:cNvSpPr>
          <p:nvPr/>
        </p:nvSpPr>
        <p:spPr bwMode="auto">
          <a:xfrm>
            <a:off x="685800" y="3003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 name="Таблица 1"/>
          <p:cNvGraphicFramePr>
            <a:graphicFrameLocks noGrp="1"/>
          </p:cNvGraphicFramePr>
          <p:nvPr>
            <p:extLst>
              <p:ext uri="{D42A27DB-BD31-4B8C-83A1-F6EECF244321}">
                <p14:modId xmlns:p14="http://schemas.microsoft.com/office/powerpoint/2010/main" val="3889721020"/>
              </p:ext>
            </p:extLst>
          </p:nvPr>
        </p:nvGraphicFramePr>
        <p:xfrm>
          <a:off x="479794" y="1915091"/>
          <a:ext cx="7980638" cy="841134"/>
        </p:xfrm>
        <a:graphic>
          <a:graphicData uri="http://schemas.openxmlformats.org/drawingml/2006/table">
            <a:tbl>
              <a:tblPr firstRow="1" firstCol="1" bandRow="1">
                <a:tableStyleId>{5DA37D80-6434-44D0-A028-1B22A696006F}</a:tableStyleId>
              </a:tblPr>
              <a:tblGrid>
                <a:gridCol w="1526139"/>
                <a:gridCol w="6454499"/>
              </a:tblGrid>
              <a:tr h="230995">
                <a:tc>
                  <a:txBody>
                    <a:bodyPr/>
                    <a:lstStyle/>
                    <a:p>
                      <a:pPr algn="l" fontAlgn="t"/>
                      <a:r>
                        <a:rPr lang="en-US" sz="1400" dirty="0" smtClean="0">
                          <a:effectLst/>
                        </a:rPr>
                        <a:t>Properties</a:t>
                      </a:r>
                      <a:endParaRPr lang="en-US" sz="1400" dirty="0">
                        <a:solidFill>
                          <a:schemeClr val="bg1"/>
                        </a:solidFill>
                        <a:effectLst/>
                        <a:latin typeface="+mn-lt"/>
                      </a:endParaRPr>
                    </a:p>
                  </a:txBody>
                  <a:tcPr marL="16249" marR="16249" marT="16249" marB="16249" anchor="ctr"/>
                </a:tc>
                <a:tc>
                  <a:txBody>
                    <a:bodyPr/>
                    <a:lstStyle/>
                    <a:p>
                      <a:pPr algn="l" fontAlgn="t"/>
                      <a:r>
                        <a:rPr lang="en-US" sz="1400" dirty="0">
                          <a:effectLst/>
                        </a:rPr>
                        <a:t>Description</a:t>
                      </a:r>
                      <a:endParaRPr lang="en-US" sz="1400" dirty="0">
                        <a:solidFill>
                          <a:schemeClr val="bg1"/>
                        </a:solidFill>
                        <a:effectLst/>
                        <a:latin typeface="+mn-lt"/>
                      </a:endParaRPr>
                    </a:p>
                  </a:txBody>
                  <a:tcPr marL="16249" marR="16249" marT="16249" marB="16249" anchor="ctr"/>
                </a:tc>
              </a:tr>
              <a:tr h="296632">
                <a:tc>
                  <a:txBody>
                    <a:bodyPr/>
                    <a:lstStyle/>
                    <a:p>
                      <a:pPr>
                        <a:lnSpc>
                          <a:spcPts val="1265"/>
                        </a:lnSpc>
                        <a:spcAft>
                          <a:spcPts val="0"/>
                        </a:spcAft>
                      </a:pPr>
                      <a:r>
                        <a:rPr lang="ru-RU" sz="1400" b="0" u="sng" dirty="0" err="1">
                          <a:effectLst/>
                          <a:hlinkClick r:id="rId2"/>
                        </a:rPr>
                        <a:t>constructor</a:t>
                      </a:r>
                      <a:endParaRPr lang="ru-RU" sz="1400" b="0" dirty="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dirty="0">
                          <a:effectLst/>
                        </a:rPr>
                        <a:t>Returns the function that created the Boolean object's prototype</a:t>
                      </a:r>
                      <a:endParaRPr lang="ru-RU" sz="1400" dirty="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dirty="0" err="1">
                          <a:effectLst/>
                          <a:hlinkClick r:id="rId3"/>
                        </a:rPr>
                        <a:t>prototype</a:t>
                      </a:r>
                      <a:endParaRPr lang="ru-RU" sz="1400" b="0" dirty="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dirty="0">
                          <a:effectLst/>
                        </a:rPr>
                        <a:t>Allows you to add properties and methods to a Boolean object</a:t>
                      </a:r>
                      <a:endParaRPr lang="ru-RU" sz="1400" dirty="0">
                        <a:solidFill>
                          <a:schemeClr val="bg1"/>
                        </a:solidFill>
                        <a:effectLst/>
                        <a:latin typeface="Calibri"/>
                        <a:ea typeface="Calibri"/>
                        <a:cs typeface="Times New Roman"/>
                      </a:endParaRPr>
                    </a:p>
                  </a:txBody>
                  <a:tcPr marL="47335" marR="47335" marT="66269" marB="66269"/>
                </a:tc>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2872087742"/>
              </p:ext>
            </p:extLst>
          </p:nvPr>
        </p:nvGraphicFramePr>
        <p:xfrm>
          <a:off x="479794" y="2815369"/>
          <a:ext cx="7980638" cy="844518"/>
        </p:xfrm>
        <a:graphic>
          <a:graphicData uri="http://schemas.openxmlformats.org/drawingml/2006/table">
            <a:tbl>
              <a:tblPr firstRow="1" firstCol="1" bandRow="1">
                <a:tableStyleId>{5DA37D80-6434-44D0-A028-1B22A696006F}</a:tableStyleId>
              </a:tblPr>
              <a:tblGrid>
                <a:gridCol w="1526139"/>
                <a:gridCol w="6454499"/>
              </a:tblGrid>
              <a:tr h="230995">
                <a:tc>
                  <a:txBody>
                    <a:bodyPr/>
                    <a:lstStyle/>
                    <a:p>
                      <a:pPr algn="l" fontAlgn="t"/>
                      <a:r>
                        <a:rPr lang="en-US" sz="1400" dirty="0" smtClean="0">
                          <a:effectLst/>
                        </a:rPr>
                        <a:t>Method</a:t>
                      </a:r>
                      <a:endParaRPr lang="en-US" sz="1400" dirty="0">
                        <a:solidFill>
                          <a:schemeClr val="bg1"/>
                        </a:solidFill>
                        <a:effectLst/>
                        <a:latin typeface="+mn-lt"/>
                      </a:endParaRPr>
                    </a:p>
                  </a:txBody>
                  <a:tcPr marL="16249" marR="16249" marT="16249" marB="16249" anchor="ctr"/>
                </a:tc>
                <a:tc>
                  <a:txBody>
                    <a:bodyPr/>
                    <a:lstStyle/>
                    <a:p>
                      <a:pPr algn="l" fontAlgn="t"/>
                      <a:r>
                        <a:rPr lang="en-US" sz="1400" dirty="0">
                          <a:effectLst/>
                        </a:rPr>
                        <a:t>Description</a:t>
                      </a:r>
                      <a:endParaRPr lang="en-US" sz="1400" dirty="0">
                        <a:solidFill>
                          <a:schemeClr val="bg1"/>
                        </a:solidFill>
                        <a:effectLst/>
                        <a:latin typeface="+mn-lt"/>
                      </a:endParaRPr>
                    </a:p>
                  </a:txBody>
                  <a:tcPr marL="16249" marR="16249" marT="16249" marB="16249" anchor="ctr"/>
                </a:tc>
              </a:tr>
              <a:tr h="296632">
                <a:tc>
                  <a:txBody>
                    <a:bodyPr/>
                    <a:lstStyle/>
                    <a:p>
                      <a:pPr>
                        <a:lnSpc>
                          <a:spcPts val="1265"/>
                        </a:lnSpc>
                        <a:spcAft>
                          <a:spcPts val="0"/>
                        </a:spcAft>
                      </a:pPr>
                      <a:r>
                        <a:rPr lang="ru-RU" sz="1400" b="0" u="sng" dirty="0" err="1">
                          <a:effectLst/>
                          <a:hlinkClick r:id="rId4"/>
                        </a:rPr>
                        <a:t>toString</a:t>
                      </a:r>
                      <a:r>
                        <a:rPr lang="ru-RU" sz="1400" b="0" u="sng" dirty="0">
                          <a:effectLst/>
                          <a:hlinkClick r:id="rId4"/>
                        </a:rPr>
                        <a:t>()</a:t>
                      </a:r>
                      <a:endParaRPr lang="ru-RU" sz="1400" b="0" dirty="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dirty="0">
                          <a:effectLst/>
                        </a:rPr>
                        <a:t>Converts a Boolean value to a string, and returns the result</a:t>
                      </a:r>
                      <a:endParaRPr lang="ru-RU" sz="1400" dirty="0">
                        <a:solidFill>
                          <a:schemeClr val="bg1"/>
                        </a:solidFill>
                        <a:effectLst/>
                        <a:latin typeface="Calibri"/>
                        <a:ea typeface="Calibri"/>
                        <a:cs typeface="Times New Roman"/>
                      </a:endParaRPr>
                    </a:p>
                  </a:txBody>
                  <a:tcPr marL="47335" marR="47335" marT="66269" marB="66269"/>
                </a:tc>
              </a:tr>
              <a:tr h="301022">
                <a:tc>
                  <a:txBody>
                    <a:bodyPr/>
                    <a:lstStyle/>
                    <a:p>
                      <a:pPr>
                        <a:lnSpc>
                          <a:spcPts val="1265"/>
                        </a:lnSpc>
                        <a:spcAft>
                          <a:spcPts val="0"/>
                        </a:spcAft>
                      </a:pPr>
                      <a:r>
                        <a:rPr lang="ru-RU" sz="1400" b="0" u="sng" dirty="0" err="1">
                          <a:effectLst/>
                          <a:hlinkClick r:id="rId5"/>
                        </a:rPr>
                        <a:t>valueOf</a:t>
                      </a:r>
                      <a:r>
                        <a:rPr lang="ru-RU" sz="1400" b="0" u="sng" dirty="0">
                          <a:effectLst/>
                          <a:hlinkClick r:id="rId5"/>
                        </a:rPr>
                        <a:t>()</a:t>
                      </a:r>
                      <a:endParaRPr lang="ru-RU" sz="1400" b="0" dirty="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dirty="0">
                          <a:effectLst/>
                        </a:rPr>
                        <a:t>Returns the primitive value of a Boolean object</a:t>
                      </a:r>
                      <a:endParaRPr lang="ru-RU" sz="1400" dirty="0">
                        <a:solidFill>
                          <a:schemeClr val="bg1"/>
                        </a:solidFill>
                        <a:effectLst/>
                        <a:latin typeface="Calibri"/>
                        <a:ea typeface="Calibri"/>
                        <a:cs typeface="Times New Roman"/>
                      </a:endParaRPr>
                    </a:p>
                  </a:txBody>
                  <a:tcPr marL="47335" marR="47335" marT="66269" marB="66269"/>
                </a:tc>
              </a:tr>
            </a:tbl>
          </a:graphicData>
        </a:graphic>
      </p:graphicFrame>
      <p:sp>
        <p:nvSpPr>
          <p:cNvPr id="9" name="Rectangle 1"/>
          <p:cNvSpPr>
            <a:spLocks noChangeArrowheads="1"/>
          </p:cNvSpPr>
          <p:nvPr/>
        </p:nvSpPr>
        <p:spPr bwMode="auto">
          <a:xfrm>
            <a:off x="685800" y="3449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504373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a:solidFill>
                  <a:srgbClr val="92D050"/>
                </a:solidFill>
              </a:rPr>
              <a:t>JavaScript Date Object</a:t>
            </a: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Прямоугольник 9"/>
          <p:cNvSpPr/>
          <p:nvPr/>
        </p:nvSpPr>
        <p:spPr>
          <a:xfrm>
            <a:off x="407786" y="1115452"/>
            <a:ext cx="8136904" cy="369332"/>
          </a:xfrm>
          <a:prstGeom prst="rect">
            <a:avLst/>
          </a:prstGeom>
        </p:spPr>
        <p:txBody>
          <a:bodyPr wrap="square">
            <a:spAutoFit/>
          </a:bodyPr>
          <a:lstStyle/>
          <a:p>
            <a:r>
              <a:rPr lang="en-US" dirty="0"/>
              <a:t>The </a:t>
            </a:r>
            <a:r>
              <a:rPr lang="en-US" dirty="0">
                <a:solidFill>
                  <a:srgbClr val="00B0F0"/>
                </a:solidFill>
              </a:rPr>
              <a:t>Date object</a:t>
            </a:r>
            <a:r>
              <a:rPr lang="en-US" dirty="0"/>
              <a:t> is used to work with dates and times.</a:t>
            </a:r>
          </a:p>
        </p:txBody>
      </p:sp>
      <p:graphicFrame>
        <p:nvGraphicFramePr>
          <p:cNvPr id="11" name="Таблица 10"/>
          <p:cNvGraphicFramePr>
            <a:graphicFrameLocks noGrp="1"/>
          </p:cNvGraphicFramePr>
          <p:nvPr>
            <p:extLst>
              <p:ext uri="{D42A27DB-BD31-4B8C-83A1-F6EECF244321}">
                <p14:modId xmlns:p14="http://schemas.microsoft.com/office/powerpoint/2010/main" val="358835950"/>
              </p:ext>
            </p:extLst>
          </p:nvPr>
        </p:nvGraphicFramePr>
        <p:xfrm>
          <a:off x="418406" y="1484784"/>
          <a:ext cx="8126284" cy="841134"/>
        </p:xfrm>
        <a:graphic>
          <a:graphicData uri="http://schemas.openxmlformats.org/drawingml/2006/table">
            <a:tbl>
              <a:tblPr firstRow="1" firstCol="1" bandRow="1">
                <a:tableStyleId>{5DA37D80-6434-44D0-A028-1B22A696006F}</a:tableStyleId>
              </a:tblPr>
              <a:tblGrid>
                <a:gridCol w="1959810"/>
                <a:gridCol w="6166474"/>
              </a:tblGrid>
              <a:tr h="230995">
                <a:tc>
                  <a:txBody>
                    <a:bodyPr/>
                    <a:lstStyle/>
                    <a:p>
                      <a:pPr algn="l" fontAlgn="t"/>
                      <a:r>
                        <a:rPr lang="en-US" sz="1400" dirty="0" smtClean="0">
                          <a:effectLst/>
                        </a:rPr>
                        <a:t>Properties</a:t>
                      </a:r>
                      <a:endParaRPr lang="en-US" sz="1400" dirty="0">
                        <a:solidFill>
                          <a:schemeClr val="bg1"/>
                        </a:solidFill>
                        <a:effectLst/>
                        <a:latin typeface="+mn-lt"/>
                      </a:endParaRPr>
                    </a:p>
                  </a:txBody>
                  <a:tcPr marL="16249" marR="16249" marT="16249" marB="16249" anchor="ctr"/>
                </a:tc>
                <a:tc>
                  <a:txBody>
                    <a:bodyPr/>
                    <a:lstStyle/>
                    <a:p>
                      <a:pPr algn="l" fontAlgn="t"/>
                      <a:r>
                        <a:rPr lang="en-US" sz="1400" dirty="0">
                          <a:effectLst/>
                        </a:rPr>
                        <a:t>Description</a:t>
                      </a:r>
                      <a:endParaRPr lang="en-US" sz="1400" dirty="0">
                        <a:solidFill>
                          <a:schemeClr val="bg1"/>
                        </a:solidFill>
                        <a:effectLst/>
                        <a:latin typeface="+mn-lt"/>
                      </a:endParaRPr>
                    </a:p>
                  </a:txBody>
                  <a:tcPr marL="16249" marR="16249" marT="16249" marB="16249" anchor="ctr"/>
                </a:tc>
              </a:tr>
              <a:tr h="296632">
                <a:tc>
                  <a:txBody>
                    <a:bodyPr/>
                    <a:lstStyle/>
                    <a:p>
                      <a:pPr>
                        <a:lnSpc>
                          <a:spcPts val="1265"/>
                        </a:lnSpc>
                        <a:spcAft>
                          <a:spcPts val="0"/>
                        </a:spcAft>
                      </a:pPr>
                      <a:r>
                        <a:rPr lang="ru-RU" sz="1400" b="0" u="sng" dirty="0" err="1">
                          <a:effectLst/>
                          <a:hlinkClick r:id="rId2"/>
                        </a:rPr>
                        <a:t>constructor</a:t>
                      </a:r>
                      <a:endParaRPr lang="ru-RU" sz="1400" b="0" dirty="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dirty="0">
                          <a:effectLst/>
                        </a:rPr>
                        <a:t>Returns the function that created the Date object's prototype</a:t>
                      </a:r>
                      <a:endParaRPr lang="ru-RU" sz="1400" dirty="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dirty="0" err="1">
                          <a:effectLst/>
                          <a:hlinkClick r:id="rId3"/>
                        </a:rPr>
                        <a:t>prototype</a:t>
                      </a:r>
                      <a:endParaRPr lang="ru-RU" sz="1400" b="0" dirty="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dirty="0">
                          <a:effectLst/>
                        </a:rPr>
                        <a:t>Allows you to add properties and methods to an object</a:t>
                      </a:r>
                      <a:endParaRPr lang="ru-RU" sz="1400" dirty="0">
                        <a:solidFill>
                          <a:schemeClr val="bg1"/>
                        </a:solidFill>
                        <a:effectLst/>
                        <a:latin typeface="Calibri"/>
                        <a:ea typeface="Calibri"/>
                        <a:cs typeface="Times New Roman"/>
                      </a:endParaRPr>
                    </a:p>
                  </a:txBody>
                  <a:tcPr marL="47335" marR="47335" marT="66269" marB="66269"/>
                </a:tc>
              </a:tr>
            </a:tbl>
          </a:graphicData>
        </a:graphic>
      </p:graphicFrame>
      <p:graphicFrame>
        <p:nvGraphicFramePr>
          <p:cNvPr id="14" name="Таблица 13"/>
          <p:cNvGraphicFramePr>
            <a:graphicFrameLocks noGrp="1"/>
          </p:cNvGraphicFramePr>
          <p:nvPr>
            <p:extLst>
              <p:ext uri="{D42A27DB-BD31-4B8C-83A1-F6EECF244321}">
                <p14:modId xmlns:p14="http://schemas.microsoft.com/office/powerpoint/2010/main" val="185079192"/>
              </p:ext>
            </p:extLst>
          </p:nvPr>
        </p:nvGraphicFramePr>
        <p:xfrm>
          <a:off x="407786" y="2394804"/>
          <a:ext cx="8136904" cy="4115152"/>
        </p:xfrm>
        <a:graphic>
          <a:graphicData uri="http://schemas.openxmlformats.org/drawingml/2006/table">
            <a:tbl>
              <a:tblPr firstRow="1" firstCol="1" bandRow="1">
                <a:tableStyleId>{5DA37D80-6434-44D0-A028-1B22A696006F}</a:tableStyleId>
              </a:tblPr>
              <a:tblGrid>
                <a:gridCol w="1962371"/>
                <a:gridCol w="6174533"/>
              </a:tblGrid>
              <a:tr h="230995">
                <a:tc>
                  <a:txBody>
                    <a:bodyPr/>
                    <a:lstStyle/>
                    <a:p>
                      <a:pPr algn="l" fontAlgn="t"/>
                      <a:r>
                        <a:rPr lang="en-US" sz="1400" dirty="0" smtClean="0">
                          <a:effectLst/>
                        </a:rPr>
                        <a:t>Method</a:t>
                      </a:r>
                      <a:endParaRPr lang="en-US" sz="1400" dirty="0">
                        <a:solidFill>
                          <a:schemeClr val="bg1"/>
                        </a:solidFill>
                        <a:effectLst/>
                        <a:latin typeface="+mn-lt"/>
                      </a:endParaRPr>
                    </a:p>
                  </a:txBody>
                  <a:tcPr marL="16249" marR="16249" marT="16249" marB="16249" anchor="ctr"/>
                </a:tc>
                <a:tc>
                  <a:txBody>
                    <a:bodyPr/>
                    <a:lstStyle/>
                    <a:p>
                      <a:pPr algn="l" fontAlgn="t"/>
                      <a:r>
                        <a:rPr lang="en-US" sz="1400" dirty="0">
                          <a:effectLst/>
                        </a:rPr>
                        <a:t>Description</a:t>
                      </a:r>
                      <a:endParaRPr lang="en-US" sz="1400" dirty="0">
                        <a:solidFill>
                          <a:schemeClr val="bg1"/>
                        </a:solidFill>
                        <a:effectLst/>
                        <a:latin typeface="+mn-lt"/>
                      </a:endParaRPr>
                    </a:p>
                  </a:txBody>
                  <a:tcPr marL="16249" marR="16249" marT="16249" marB="16249" anchor="ctr"/>
                </a:tc>
              </a:tr>
              <a:tr h="296632">
                <a:tc>
                  <a:txBody>
                    <a:bodyPr/>
                    <a:lstStyle/>
                    <a:p>
                      <a:pPr>
                        <a:lnSpc>
                          <a:spcPts val="1265"/>
                        </a:lnSpc>
                        <a:spcAft>
                          <a:spcPts val="0"/>
                        </a:spcAft>
                      </a:pPr>
                      <a:r>
                        <a:rPr lang="ru-RU" sz="1400" b="0" u="sng">
                          <a:effectLst/>
                          <a:hlinkClick r:id="rId4"/>
                        </a:rPr>
                        <a:t>getDate()</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day of the month (from 1-31)</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5"/>
                        </a:rPr>
                        <a:t>getDay()</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day of the week (from 0-6)</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6"/>
                        </a:rPr>
                        <a:t>getFullYear()</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year (four digits)</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7"/>
                        </a:rPr>
                        <a:t>getHours()</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ru-RU" sz="1400">
                          <a:effectLst/>
                        </a:rPr>
                        <a:t>Returns the hour (from 0-23)</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8"/>
                        </a:rPr>
                        <a:t>getMilliseconds()</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ru-RU" sz="1400">
                          <a:effectLst/>
                        </a:rPr>
                        <a:t>Returns the milliseconds (from 0-999)</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9"/>
                        </a:rPr>
                        <a:t>getMinutes()</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ru-RU" sz="1400">
                          <a:effectLst/>
                        </a:rPr>
                        <a:t>Returns the minutes (from 0-59)</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10"/>
                        </a:rPr>
                        <a:t>getMonth()</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ru-RU" sz="1400">
                          <a:effectLst/>
                        </a:rPr>
                        <a:t>Returns the month (from 0-11)</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11"/>
                        </a:rPr>
                        <a:t>getSeconds()</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ru-RU" sz="1400">
                          <a:effectLst/>
                        </a:rPr>
                        <a:t>Returns the seconds (from 0-59)</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12"/>
                        </a:rPr>
                        <a:t>getTime()</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number of milliseconds since midnight Jan 1, 1970</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13"/>
                        </a:rPr>
                        <a:t>getTimezoneOffset()</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time difference between UTC time and local time, in minutes</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14"/>
                        </a:rPr>
                        <a:t>getUTCDate()</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day of the month, according to universal time (from 1-31)</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15"/>
                        </a:rPr>
                        <a:t>getUTCDay()</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day of the week, according to universal time (from 0-6)</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dirty="0" err="1">
                          <a:effectLst/>
                          <a:hlinkClick r:id="rId16"/>
                        </a:rPr>
                        <a:t>getUTCFullYear</a:t>
                      </a:r>
                      <a:r>
                        <a:rPr lang="ru-RU" sz="1400" b="0" u="sng" dirty="0">
                          <a:effectLst/>
                          <a:hlinkClick r:id="rId16"/>
                        </a:rPr>
                        <a:t>()</a:t>
                      </a:r>
                      <a:endParaRPr lang="ru-RU" sz="1400" b="0" dirty="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dirty="0">
                          <a:effectLst/>
                        </a:rPr>
                        <a:t>Returns the year, according to universal time (four digits)</a:t>
                      </a:r>
                      <a:endParaRPr lang="ru-RU" sz="1400" dirty="0">
                        <a:solidFill>
                          <a:schemeClr val="bg1"/>
                        </a:solidFill>
                        <a:effectLst/>
                        <a:latin typeface="Calibri"/>
                        <a:ea typeface="Calibri"/>
                        <a:cs typeface="Times New Roman"/>
                      </a:endParaRPr>
                    </a:p>
                  </a:txBody>
                  <a:tcPr marL="47335" marR="47335" marT="66269" marB="66269"/>
                </a:tc>
              </a:tr>
            </a:tbl>
          </a:graphicData>
        </a:graphic>
      </p:graphicFrame>
    </p:spTree>
    <p:extLst>
      <p:ext uri="{BB962C8B-B14F-4D97-AF65-F5344CB8AC3E}">
        <p14:creationId xmlns:p14="http://schemas.microsoft.com/office/powerpoint/2010/main" val="6504373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a:solidFill>
                  <a:srgbClr val="92D050"/>
                </a:solidFill>
              </a:rPr>
              <a:t>JavaScript Date Object</a:t>
            </a: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Таблица 3"/>
          <p:cNvGraphicFramePr>
            <a:graphicFrameLocks noGrp="1"/>
          </p:cNvGraphicFramePr>
          <p:nvPr>
            <p:extLst>
              <p:ext uri="{D42A27DB-BD31-4B8C-83A1-F6EECF244321}">
                <p14:modId xmlns:p14="http://schemas.microsoft.com/office/powerpoint/2010/main" val="3219777129"/>
              </p:ext>
            </p:extLst>
          </p:nvPr>
        </p:nvGraphicFramePr>
        <p:xfrm>
          <a:off x="467544" y="1291221"/>
          <a:ext cx="8208912" cy="4930970"/>
        </p:xfrm>
        <a:graphic>
          <a:graphicData uri="http://schemas.openxmlformats.org/drawingml/2006/table">
            <a:tbl>
              <a:tblPr firstRow="1" firstCol="1" bandRow="1">
                <a:tableStyleId>{5DA37D80-6434-44D0-A028-1B22A696006F}</a:tableStyleId>
              </a:tblPr>
              <a:tblGrid>
                <a:gridCol w="1979737"/>
                <a:gridCol w="6229175"/>
              </a:tblGrid>
              <a:tr h="186627">
                <a:tc>
                  <a:txBody>
                    <a:bodyPr/>
                    <a:lstStyle/>
                    <a:p>
                      <a:pPr algn="l" fontAlgn="t"/>
                      <a:r>
                        <a:rPr lang="en-US" sz="1400" dirty="0" smtClean="0">
                          <a:effectLst/>
                        </a:rPr>
                        <a:t>Method</a:t>
                      </a:r>
                      <a:endParaRPr lang="en-US" sz="1400" dirty="0">
                        <a:solidFill>
                          <a:schemeClr val="bg1"/>
                        </a:solidFill>
                        <a:effectLst/>
                        <a:latin typeface="+mn-lt"/>
                      </a:endParaRPr>
                    </a:p>
                  </a:txBody>
                  <a:tcPr marL="16249" marR="16249" marT="16249" marB="16249" anchor="ctr"/>
                </a:tc>
                <a:tc>
                  <a:txBody>
                    <a:bodyPr/>
                    <a:lstStyle/>
                    <a:p>
                      <a:pPr algn="l" fontAlgn="t"/>
                      <a:r>
                        <a:rPr lang="en-US" sz="1400" dirty="0">
                          <a:effectLst/>
                        </a:rPr>
                        <a:t>Description</a:t>
                      </a:r>
                      <a:endParaRPr lang="en-US" sz="1400" dirty="0">
                        <a:solidFill>
                          <a:schemeClr val="bg1"/>
                        </a:solidFill>
                        <a:effectLst/>
                        <a:latin typeface="+mn-lt"/>
                      </a:endParaRPr>
                    </a:p>
                  </a:txBody>
                  <a:tcPr marL="16249" marR="16249" marT="16249" marB="16249" anchor="ctr"/>
                </a:tc>
              </a:tr>
              <a:tr h="239658">
                <a:tc>
                  <a:txBody>
                    <a:bodyPr/>
                    <a:lstStyle/>
                    <a:p>
                      <a:pPr>
                        <a:lnSpc>
                          <a:spcPts val="1265"/>
                        </a:lnSpc>
                        <a:spcAft>
                          <a:spcPts val="0"/>
                        </a:spcAft>
                      </a:pPr>
                      <a:r>
                        <a:rPr lang="ru-RU" sz="1400" b="0" u="sng">
                          <a:effectLst/>
                          <a:hlinkClick r:id="rId2"/>
                        </a:rPr>
                        <a:t>getUTCHours()</a:t>
                      </a:r>
                      <a:endParaRPr lang="ru-RU" sz="1400" b="0">
                        <a:solidFill>
                          <a:schemeClr val="bg1"/>
                        </a:solidFill>
                        <a:effectLst/>
                        <a:latin typeface="Calibri"/>
                        <a:ea typeface="Calibri"/>
                        <a:cs typeface="Times New Roman"/>
                      </a:endParaRPr>
                    </a:p>
                  </a:txBody>
                  <a:tcPr marL="38243" marR="38243" marT="53541" marB="53541"/>
                </a:tc>
                <a:tc>
                  <a:txBody>
                    <a:bodyPr/>
                    <a:lstStyle/>
                    <a:p>
                      <a:pPr>
                        <a:lnSpc>
                          <a:spcPts val="1265"/>
                        </a:lnSpc>
                        <a:spcAft>
                          <a:spcPts val="0"/>
                        </a:spcAft>
                      </a:pPr>
                      <a:r>
                        <a:rPr lang="en-US" sz="1400" dirty="0">
                          <a:effectLst/>
                        </a:rPr>
                        <a:t>Returns the hour, according to universal time (from 0-23)</a:t>
                      </a:r>
                      <a:endParaRPr lang="ru-RU" sz="1400" dirty="0">
                        <a:solidFill>
                          <a:schemeClr val="bg1"/>
                        </a:solidFill>
                        <a:effectLst/>
                        <a:latin typeface="Calibri"/>
                        <a:ea typeface="Calibri"/>
                        <a:cs typeface="Times New Roman"/>
                      </a:endParaRPr>
                    </a:p>
                  </a:txBody>
                  <a:tcPr marL="38243" marR="38243" marT="53541" marB="53541"/>
                </a:tc>
              </a:tr>
              <a:tr h="239658">
                <a:tc>
                  <a:txBody>
                    <a:bodyPr/>
                    <a:lstStyle/>
                    <a:p>
                      <a:pPr>
                        <a:lnSpc>
                          <a:spcPts val="1265"/>
                        </a:lnSpc>
                        <a:spcAft>
                          <a:spcPts val="0"/>
                        </a:spcAft>
                      </a:pPr>
                      <a:r>
                        <a:rPr lang="ru-RU" sz="1400" b="0" u="sng">
                          <a:effectLst/>
                          <a:hlinkClick r:id="rId3"/>
                        </a:rPr>
                        <a:t>getUTCMilliseconds()</a:t>
                      </a:r>
                      <a:endParaRPr lang="ru-RU" sz="1400" b="0">
                        <a:solidFill>
                          <a:schemeClr val="bg1"/>
                        </a:solidFill>
                        <a:effectLst/>
                        <a:latin typeface="Calibri"/>
                        <a:ea typeface="Calibri"/>
                        <a:cs typeface="Times New Roman"/>
                      </a:endParaRPr>
                    </a:p>
                  </a:txBody>
                  <a:tcPr marL="38243" marR="38243" marT="53541" marB="53541"/>
                </a:tc>
                <a:tc>
                  <a:txBody>
                    <a:bodyPr/>
                    <a:lstStyle/>
                    <a:p>
                      <a:pPr>
                        <a:lnSpc>
                          <a:spcPts val="1265"/>
                        </a:lnSpc>
                        <a:spcAft>
                          <a:spcPts val="0"/>
                        </a:spcAft>
                      </a:pPr>
                      <a:r>
                        <a:rPr lang="en-US" sz="1400">
                          <a:effectLst/>
                        </a:rPr>
                        <a:t>Returns the milliseconds, according to universal time (from 0-999)</a:t>
                      </a:r>
                      <a:endParaRPr lang="ru-RU" sz="1400">
                        <a:solidFill>
                          <a:schemeClr val="bg1"/>
                        </a:solidFill>
                        <a:effectLst/>
                        <a:latin typeface="Calibri"/>
                        <a:ea typeface="Calibri"/>
                        <a:cs typeface="Times New Roman"/>
                      </a:endParaRPr>
                    </a:p>
                  </a:txBody>
                  <a:tcPr marL="38243" marR="38243" marT="53541" marB="53541"/>
                </a:tc>
              </a:tr>
              <a:tr h="239658">
                <a:tc>
                  <a:txBody>
                    <a:bodyPr/>
                    <a:lstStyle/>
                    <a:p>
                      <a:pPr>
                        <a:lnSpc>
                          <a:spcPts val="1265"/>
                        </a:lnSpc>
                        <a:spcAft>
                          <a:spcPts val="0"/>
                        </a:spcAft>
                      </a:pPr>
                      <a:r>
                        <a:rPr lang="ru-RU" sz="1400" b="0" u="sng">
                          <a:effectLst/>
                          <a:hlinkClick r:id="rId4"/>
                        </a:rPr>
                        <a:t>getUTCMinutes()</a:t>
                      </a:r>
                      <a:endParaRPr lang="ru-RU" sz="1400" b="0">
                        <a:solidFill>
                          <a:schemeClr val="bg1"/>
                        </a:solidFill>
                        <a:effectLst/>
                        <a:latin typeface="Calibri"/>
                        <a:ea typeface="Calibri"/>
                        <a:cs typeface="Times New Roman"/>
                      </a:endParaRPr>
                    </a:p>
                  </a:txBody>
                  <a:tcPr marL="38243" marR="38243" marT="53541" marB="53541"/>
                </a:tc>
                <a:tc>
                  <a:txBody>
                    <a:bodyPr/>
                    <a:lstStyle/>
                    <a:p>
                      <a:pPr>
                        <a:lnSpc>
                          <a:spcPts val="1265"/>
                        </a:lnSpc>
                        <a:spcAft>
                          <a:spcPts val="0"/>
                        </a:spcAft>
                      </a:pPr>
                      <a:r>
                        <a:rPr lang="en-US" sz="1400" dirty="0">
                          <a:effectLst/>
                        </a:rPr>
                        <a:t>Returns the minutes, according to universal time (from 0-59)</a:t>
                      </a:r>
                      <a:endParaRPr lang="ru-RU" sz="1400" dirty="0">
                        <a:solidFill>
                          <a:schemeClr val="bg1"/>
                        </a:solidFill>
                        <a:effectLst/>
                        <a:latin typeface="Calibri"/>
                        <a:ea typeface="Calibri"/>
                        <a:cs typeface="Times New Roman"/>
                      </a:endParaRPr>
                    </a:p>
                  </a:txBody>
                  <a:tcPr marL="38243" marR="38243" marT="53541" marB="53541"/>
                </a:tc>
              </a:tr>
              <a:tr h="239658">
                <a:tc>
                  <a:txBody>
                    <a:bodyPr/>
                    <a:lstStyle/>
                    <a:p>
                      <a:pPr>
                        <a:lnSpc>
                          <a:spcPts val="1265"/>
                        </a:lnSpc>
                        <a:spcAft>
                          <a:spcPts val="0"/>
                        </a:spcAft>
                      </a:pPr>
                      <a:r>
                        <a:rPr lang="ru-RU" sz="1400" b="0" u="sng">
                          <a:effectLst/>
                          <a:hlinkClick r:id="rId5"/>
                        </a:rPr>
                        <a:t>getUTCMonth()</a:t>
                      </a:r>
                      <a:endParaRPr lang="ru-RU" sz="1400" b="0">
                        <a:solidFill>
                          <a:schemeClr val="bg1"/>
                        </a:solidFill>
                        <a:effectLst/>
                        <a:latin typeface="Calibri"/>
                        <a:ea typeface="Calibri"/>
                        <a:cs typeface="Times New Roman"/>
                      </a:endParaRPr>
                    </a:p>
                  </a:txBody>
                  <a:tcPr marL="38243" marR="38243" marT="53541" marB="53541"/>
                </a:tc>
                <a:tc>
                  <a:txBody>
                    <a:bodyPr/>
                    <a:lstStyle/>
                    <a:p>
                      <a:pPr>
                        <a:lnSpc>
                          <a:spcPts val="1265"/>
                        </a:lnSpc>
                        <a:spcAft>
                          <a:spcPts val="0"/>
                        </a:spcAft>
                      </a:pPr>
                      <a:r>
                        <a:rPr lang="en-US" sz="1400">
                          <a:effectLst/>
                        </a:rPr>
                        <a:t>Returns the month, according to universal time (from 0-11)</a:t>
                      </a:r>
                      <a:endParaRPr lang="ru-RU" sz="1400">
                        <a:solidFill>
                          <a:schemeClr val="bg1"/>
                        </a:solidFill>
                        <a:effectLst/>
                        <a:latin typeface="Calibri"/>
                        <a:ea typeface="Calibri"/>
                        <a:cs typeface="Times New Roman"/>
                      </a:endParaRPr>
                    </a:p>
                  </a:txBody>
                  <a:tcPr marL="38243" marR="38243" marT="53541" marB="53541"/>
                </a:tc>
              </a:tr>
              <a:tr h="239658">
                <a:tc>
                  <a:txBody>
                    <a:bodyPr/>
                    <a:lstStyle/>
                    <a:p>
                      <a:pPr>
                        <a:lnSpc>
                          <a:spcPts val="1265"/>
                        </a:lnSpc>
                        <a:spcAft>
                          <a:spcPts val="0"/>
                        </a:spcAft>
                      </a:pPr>
                      <a:r>
                        <a:rPr lang="ru-RU" sz="1400" b="0" u="sng">
                          <a:effectLst/>
                          <a:hlinkClick r:id="rId6"/>
                        </a:rPr>
                        <a:t>getUTCSeconds()</a:t>
                      </a:r>
                      <a:endParaRPr lang="ru-RU" sz="1400" b="0">
                        <a:solidFill>
                          <a:schemeClr val="bg1"/>
                        </a:solidFill>
                        <a:effectLst/>
                        <a:latin typeface="Calibri"/>
                        <a:ea typeface="Calibri"/>
                        <a:cs typeface="Times New Roman"/>
                      </a:endParaRPr>
                    </a:p>
                  </a:txBody>
                  <a:tcPr marL="38243" marR="38243" marT="53541" marB="53541"/>
                </a:tc>
                <a:tc>
                  <a:txBody>
                    <a:bodyPr/>
                    <a:lstStyle/>
                    <a:p>
                      <a:pPr>
                        <a:lnSpc>
                          <a:spcPts val="1265"/>
                        </a:lnSpc>
                        <a:spcAft>
                          <a:spcPts val="0"/>
                        </a:spcAft>
                      </a:pPr>
                      <a:r>
                        <a:rPr lang="en-US" sz="1400">
                          <a:effectLst/>
                        </a:rPr>
                        <a:t>Returns the seconds, according to universal time (from 0-59)</a:t>
                      </a:r>
                      <a:endParaRPr lang="ru-RU" sz="1400">
                        <a:solidFill>
                          <a:schemeClr val="bg1"/>
                        </a:solidFill>
                        <a:effectLst/>
                        <a:latin typeface="Calibri"/>
                        <a:ea typeface="Calibri"/>
                        <a:cs typeface="Times New Roman"/>
                      </a:endParaRPr>
                    </a:p>
                  </a:txBody>
                  <a:tcPr marL="38243" marR="38243" marT="53541" marB="53541"/>
                </a:tc>
              </a:tr>
              <a:tr h="372234">
                <a:tc>
                  <a:txBody>
                    <a:bodyPr/>
                    <a:lstStyle/>
                    <a:p>
                      <a:pPr>
                        <a:lnSpc>
                          <a:spcPts val="1265"/>
                        </a:lnSpc>
                        <a:spcAft>
                          <a:spcPts val="0"/>
                        </a:spcAft>
                      </a:pPr>
                      <a:r>
                        <a:rPr lang="ru-RU" sz="1400" b="0" u="sng" dirty="0" err="1">
                          <a:effectLst/>
                          <a:hlinkClick r:id="rId7"/>
                        </a:rPr>
                        <a:t>parse</a:t>
                      </a:r>
                      <a:r>
                        <a:rPr lang="ru-RU" sz="1400" b="0" u="sng" dirty="0">
                          <a:effectLst/>
                          <a:hlinkClick r:id="rId7"/>
                        </a:rPr>
                        <a:t>()</a:t>
                      </a:r>
                      <a:endParaRPr lang="ru-RU" sz="1400" b="0" dirty="0">
                        <a:solidFill>
                          <a:schemeClr val="bg1"/>
                        </a:solidFill>
                        <a:effectLst/>
                        <a:latin typeface="Calibri"/>
                        <a:ea typeface="Calibri"/>
                        <a:cs typeface="Times New Roman"/>
                      </a:endParaRPr>
                    </a:p>
                  </a:txBody>
                  <a:tcPr marL="38243" marR="38243" marT="53541" marB="53541"/>
                </a:tc>
                <a:tc>
                  <a:txBody>
                    <a:bodyPr/>
                    <a:lstStyle/>
                    <a:p>
                      <a:pPr>
                        <a:lnSpc>
                          <a:spcPts val="1265"/>
                        </a:lnSpc>
                        <a:spcAft>
                          <a:spcPts val="0"/>
                        </a:spcAft>
                      </a:pPr>
                      <a:r>
                        <a:rPr lang="en-US" sz="1400">
                          <a:effectLst/>
                        </a:rPr>
                        <a:t>Parses a date string and returns the number of milliseconds since midnight of January 1, 1970</a:t>
                      </a:r>
                      <a:endParaRPr lang="ru-RU" sz="1400">
                        <a:solidFill>
                          <a:schemeClr val="bg1"/>
                        </a:solidFill>
                        <a:effectLst/>
                        <a:latin typeface="Calibri"/>
                        <a:ea typeface="Calibri"/>
                        <a:cs typeface="Times New Roman"/>
                      </a:endParaRPr>
                    </a:p>
                  </a:txBody>
                  <a:tcPr marL="38243" marR="38243" marT="53541" marB="53541"/>
                </a:tc>
              </a:tr>
              <a:tr h="239658">
                <a:tc>
                  <a:txBody>
                    <a:bodyPr/>
                    <a:lstStyle/>
                    <a:p>
                      <a:pPr>
                        <a:lnSpc>
                          <a:spcPts val="1265"/>
                        </a:lnSpc>
                        <a:spcAft>
                          <a:spcPts val="0"/>
                        </a:spcAft>
                      </a:pPr>
                      <a:r>
                        <a:rPr lang="ru-RU" sz="1400" b="0" u="sng">
                          <a:effectLst/>
                          <a:hlinkClick r:id="rId8"/>
                        </a:rPr>
                        <a:t>setDate()</a:t>
                      </a:r>
                      <a:endParaRPr lang="ru-RU" sz="1400" b="0">
                        <a:solidFill>
                          <a:schemeClr val="bg1"/>
                        </a:solidFill>
                        <a:effectLst/>
                        <a:latin typeface="Calibri"/>
                        <a:ea typeface="Calibri"/>
                        <a:cs typeface="Times New Roman"/>
                      </a:endParaRPr>
                    </a:p>
                  </a:txBody>
                  <a:tcPr marL="38243" marR="38243" marT="53541" marB="53541"/>
                </a:tc>
                <a:tc>
                  <a:txBody>
                    <a:bodyPr/>
                    <a:lstStyle/>
                    <a:p>
                      <a:pPr>
                        <a:lnSpc>
                          <a:spcPts val="1265"/>
                        </a:lnSpc>
                        <a:spcAft>
                          <a:spcPts val="0"/>
                        </a:spcAft>
                      </a:pPr>
                      <a:r>
                        <a:rPr lang="en-US" sz="1400">
                          <a:effectLst/>
                        </a:rPr>
                        <a:t>Sets the day of the month of a date object</a:t>
                      </a:r>
                      <a:endParaRPr lang="ru-RU" sz="1400">
                        <a:solidFill>
                          <a:schemeClr val="bg1"/>
                        </a:solidFill>
                        <a:effectLst/>
                        <a:latin typeface="Calibri"/>
                        <a:ea typeface="Calibri"/>
                        <a:cs typeface="Times New Roman"/>
                      </a:endParaRPr>
                    </a:p>
                  </a:txBody>
                  <a:tcPr marL="38243" marR="38243" marT="53541" marB="53541"/>
                </a:tc>
              </a:tr>
              <a:tr h="239658">
                <a:tc>
                  <a:txBody>
                    <a:bodyPr/>
                    <a:lstStyle/>
                    <a:p>
                      <a:pPr>
                        <a:lnSpc>
                          <a:spcPts val="1265"/>
                        </a:lnSpc>
                        <a:spcAft>
                          <a:spcPts val="0"/>
                        </a:spcAft>
                      </a:pPr>
                      <a:r>
                        <a:rPr lang="ru-RU" sz="1400" b="0" u="sng" dirty="0" err="1">
                          <a:effectLst/>
                          <a:hlinkClick r:id="rId9"/>
                        </a:rPr>
                        <a:t>setFullYear</a:t>
                      </a:r>
                      <a:r>
                        <a:rPr lang="ru-RU" sz="1400" b="0" u="sng" dirty="0">
                          <a:effectLst/>
                          <a:hlinkClick r:id="rId9"/>
                        </a:rPr>
                        <a:t>()</a:t>
                      </a:r>
                      <a:endParaRPr lang="ru-RU" sz="1400" b="0" dirty="0">
                        <a:solidFill>
                          <a:schemeClr val="bg1"/>
                        </a:solidFill>
                        <a:effectLst/>
                        <a:latin typeface="Calibri"/>
                        <a:ea typeface="Calibri"/>
                        <a:cs typeface="Times New Roman"/>
                      </a:endParaRPr>
                    </a:p>
                  </a:txBody>
                  <a:tcPr marL="38243" marR="38243" marT="53541" marB="53541"/>
                </a:tc>
                <a:tc>
                  <a:txBody>
                    <a:bodyPr/>
                    <a:lstStyle/>
                    <a:p>
                      <a:pPr>
                        <a:lnSpc>
                          <a:spcPts val="1265"/>
                        </a:lnSpc>
                        <a:spcAft>
                          <a:spcPts val="0"/>
                        </a:spcAft>
                      </a:pPr>
                      <a:r>
                        <a:rPr lang="en-US" sz="1400">
                          <a:effectLst/>
                        </a:rPr>
                        <a:t>Sets the year (four digits) of a date object</a:t>
                      </a:r>
                      <a:endParaRPr lang="ru-RU" sz="1400">
                        <a:solidFill>
                          <a:schemeClr val="bg1"/>
                        </a:solidFill>
                        <a:effectLst/>
                        <a:latin typeface="Calibri"/>
                        <a:ea typeface="Calibri"/>
                        <a:cs typeface="Times New Roman"/>
                      </a:endParaRPr>
                    </a:p>
                  </a:txBody>
                  <a:tcPr marL="38243" marR="38243" marT="53541" marB="53541"/>
                </a:tc>
              </a:tr>
              <a:tr h="239658">
                <a:tc>
                  <a:txBody>
                    <a:bodyPr/>
                    <a:lstStyle/>
                    <a:p>
                      <a:pPr>
                        <a:lnSpc>
                          <a:spcPts val="1265"/>
                        </a:lnSpc>
                        <a:spcAft>
                          <a:spcPts val="0"/>
                        </a:spcAft>
                      </a:pPr>
                      <a:r>
                        <a:rPr lang="ru-RU" sz="1400" b="0" u="sng">
                          <a:effectLst/>
                          <a:hlinkClick r:id="rId10"/>
                        </a:rPr>
                        <a:t>setHours()</a:t>
                      </a:r>
                      <a:endParaRPr lang="ru-RU" sz="1400" b="0">
                        <a:solidFill>
                          <a:schemeClr val="bg1"/>
                        </a:solidFill>
                        <a:effectLst/>
                        <a:latin typeface="Calibri"/>
                        <a:ea typeface="Calibri"/>
                        <a:cs typeface="Times New Roman"/>
                      </a:endParaRPr>
                    </a:p>
                  </a:txBody>
                  <a:tcPr marL="38243" marR="38243" marT="53541" marB="53541"/>
                </a:tc>
                <a:tc>
                  <a:txBody>
                    <a:bodyPr/>
                    <a:lstStyle/>
                    <a:p>
                      <a:pPr>
                        <a:lnSpc>
                          <a:spcPts val="1265"/>
                        </a:lnSpc>
                        <a:spcAft>
                          <a:spcPts val="0"/>
                        </a:spcAft>
                      </a:pPr>
                      <a:r>
                        <a:rPr lang="en-US" sz="1400">
                          <a:effectLst/>
                        </a:rPr>
                        <a:t>Sets the hour of a date object</a:t>
                      </a:r>
                      <a:endParaRPr lang="ru-RU" sz="1400">
                        <a:solidFill>
                          <a:schemeClr val="bg1"/>
                        </a:solidFill>
                        <a:effectLst/>
                        <a:latin typeface="Calibri"/>
                        <a:ea typeface="Calibri"/>
                        <a:cs typeface="Times New Roman"/>
                      </a:endParaRPr>
                    </a:p>
                  </a:txBody>
                  <a:tcPr marL="38243" marR="38243" marT="53541" marB="53541"/>
                </a:tc>
              </a:tr>
              <a:tr h="239658">
                <a:tc>
                  <a:txBody>
                    <a:bodyPr/>
                    <a:lstStyle/>
                    <a:p>
                      <a:pPr>
                        <a:lnSpc>
                          <a:spcPts val="1265"/>
                        </a:lnSpc>
                        <a:spcAft>
                          <a:spcPts val="0"/>
                        </a:spcAft>
                      </a:pPr>
                      <a:r>
                        <a:rPr lang="ru-RU" sz="1400" b="0" u="sng">
                          <a:effectLst/>
                          <a:hlinkClick r:id="rId11"/>
                        </a:rPr>
                        <a:t>setMilliseconds()</a:t>
                      </a:r>
                      <a:endParaRPr lang="ru-RU" sz="1400" b="0">
                        <a:solidFill>
                          <a:schemeClr val="bg1"/>
                        </a:solidFill>
                        <a:effectLst/>
                        <a:latin typeface="Calibri"/>
                        <a:ea typeface="Calibri"/>
                        <a:cs typeface="Times New Roman"/>
                      </a:endParaRPr>
                    </a:p>
                  </a:txBody>
                  <a:tcPr marL="38243" marR="38243" marT="53541" marB="53541"/>
                </a:tc>
                <a:tc>
                  <a:txBody>
                    <a:bodyPr/>
                    <a:lstStyle/>
                    <a:p>
                      <a:pPr>
                        <a:lnSpc>
                          <a:spcPts val="1265"/>
                        </a:lnSpc>
                        <a:spcAft>
                          <a:spcPts val="0"/>
                        </a:spcAft>
                      </a:pPr>
                      <a:r>
                        <a:rPr lang="en-US" sz="1400">
                          <a:effectLst/>
                        </a:rPr>
                        <a:t>Sets the milliseconds of a date object</a:t>
                      </a:r>
                      <a:endParaRPr lang="ru-RU" sz="1400">
                        <a:solidFill>
                          <a:schemeClr val="bg1"/>
                        </a:solidFill>
                        <a:effectLst/>
                        <a:latin typeface="Calibri"/>
                        <a:ea typeface="Calibri"/>
                        <a:cs typeface="Times New Roman"/>
                      </a:endParaRPr>
                    </a:p>
                  </a:txBody>
                  <a:tcPr marL="38243" marR="38243" marT="53541" marB="53541"/>
                </a:tc>
              </a:tr>
              <a:tr h="239658">
                <a:tc>
                  <a:txBody>
                    <a:bodyPr/>
                    <a:lstStyle/>
                    <a:p>
                      <a:pPr>
                        <a:lnSpc>
                          <a:spcPts val="1265"/>
                        </a:lnSpc>
                        <a:spcAft>
                          <a:spcPts val="0"/>
                        </a:spcAft>
                      </a:pPr>
                      <a:r>
                        <a:rPr lang="ru-RU" sz="1400" b="0" u="sng">
                          <a:effectLst/>
                          <a:hlinkClick r:id="rId12"/>
                        </a:rPr>
                        <a:t>setMinutes()</a:t>
                      </a:r>
                      <a:endParaRPr lang="ru-RU" sz="1400" b="0">
                        <a:solidFill>
                          <a:schemeClr val="bg1"/>
                        </a:solidFill>
                        <a:effectLst/>
                        <a:latin typeface="Calibri"/>
                        <a:ea typeface="Calibri"/>
                        <a:cs typeface="Times New Roman"/>
                      </a:endParaRPr>
                    </a:p>
                  </a:txBody>
                  <a:tcPr marL="38243" marR="38243" marT="53541" marB="53541"/>
                </a:tc>
                <a:tc>
                  <a:txBody>
                    <a:bodyPr/>
                    <a:lstStyle/>
                    <a:p>
                      <a:pPr>
                        <a:lnSpc>
                          <a:spcPts val="1265"/>
                        </a:lnSpc>
                        <a:spcAft>
                          <a:spcPts val="0"/>
                        </a:spcAft>
                      </a:pPr>
                      <a:r>
                        <a:rPr lang="en-US" sz="1400">
                          <a:effectLst/>
                        </a:rPr>
                        <a:t>Set the minutes of a date object</a:t>
                      </a:r>
                      <a:endParaRPr lang="ru-RU" sz="1400">
                        <a:solidFill>
                          <a:schemeClr val="bg1"/>
                        </a:solidFill>
                        <a:effectLst/>
                        <a:latin typeface="Calibri"/>
                        <a:ea typeface="Calibri"/>
                        <a:cs typeface="Times New Roman"/>
                      </a:endParaRPr>
                    </a:p>
                  </a:txBody>
                  <a:tcPr marL="38243" marR="38243" marT="53541" marB="53541"/>
                </a:tc>
              </a:tr>
              <a:tr h="239658">
                <a:tc>
                  <a:txBody>
                    <a:bodyPr/>
                    <a:lstStyle/>
                    <a:p>
                      <a:pPr>
                        <a:lnSpc>
                          <a:spcPts val="1265"/>
                        </a:lnSpc>
                        <a:spcAft>
                          <a:spcPts val="0"/>
                        </a:spcAft>
                      </a:pPr>
                      <a:r>
                        <a:rPr lang="ru-RU" sz="1400" b="0" u="sng">
                          <a:effectLst/>
                          <a:hlinkClick r:id="rId13"/>
                        </a:rPr>
                        <a:t>setMonth()</a:t>
                      </a:r>
                      <a:endParaRPr lang="ru-RU" sz="1400" b="0">
                        <a:solidFill>
                          <a:schemeClr val="bg1"/>
                        </a:solidFill>
                        <a:effectLst/>
                        <a:latin typeface="Calibri"/>
                        <a:ea typeface="Calibri"/>
                        <a:cs typeface="Times New Roman"/>
                      </a:endParaRPr>
                    </a:p>
                  </a:txBody>
                  <a:tcPr marL="38243" marR="38243" marT="53541" marB="53541"/>
                </a:tc>
                <a:tc>
                  <a:txBody>
                    <a:bodyPr/>
                    <a:lstStyle/>
                    <a:p>
                      <a:pPr>
                        <a:lnSpc>
                          <a:spcPts val="1265"/>
                        </a:lnSpc>
                        <a:spcAft>
                          <a:spcPts val="0"/>
                        </a:spcAft>
                      </a:pPr>
                      <a:r>
                        <a:rPr lang="en-US" sz="1400">
                          <a:effectLst/>
                        </a:rPr>
                        <a:t>Sets the month of a date object</a:t>
                      </a:r>
                      <a:endParaRPr lang="ru-RU" sz="1400">
                        <a:solidFill>
                          <a:schemeClr val="bg1"/>
                        </a:solidFill>
                        <a:effectLst/>
                        <a:latin typeface="Calibri"/>
                        <a:ea typeface="Calibri"/>
                        <a:cs typeface="Times New Roman"/>
                      </a:endParaRPr>
                    </a:p>
                  </a:txBody>
                  <a:tcPr marL="38243" marR="38243" marT="53541" marB="53541"/>
                </a:tc>
              </a:tr>
              <a:tr h="239658">
                <a:tc>
                  <a:txBody>
                    <a:bodyPr/>
                    <a:lstStyle/>
                    <a:p>
                      <a:pPr>
                        <a:lnSpc>
                          <a:spcPts val="1265"/>
                        </a:lnSpc>
                        <a:spcAft>
                          <a:spcPts val="0"/>
                        </a:spcAft>
                      </a:pPr>
                      <a:r>
                        <a:rPr lang="ru-RU" sz="1400" b="0" u="sng">
                          <a:effectLst/>
                          <a:hlinkClick r:id="rId14"/>
                        </a:rPr>
                        <a:t>setSeconds()</a:t>
                      </a:r>
                      <a:endParaRPr lang="ru-RU" sz="1400" b="0">
                        <a:solidFill>
                          <a:schemeClr val="bg1"/>
                        </a:solidFill>
                        <a:effectLst/>
                        <a:latin typeface="Calibri"/>
                        <a:ea typeface="Calibri"/>
                        <a:cs typeface="Times New Roman"/>
                      </a:endParaRPr>
                    </a:p>
                  </a:txBody>
                  <a:tcPr marL="38243" marR="38243" marT="53541" marB="53541"/>
                </a:tc>
                <a:tc>
                  <a:txBody>
                    <a:bodyPr/>
                    <a:lstStyle/>
                    <a:p>
                      <a:pPr>
                        <a:lnSpc>
                          <a:spcPts val="1265"/>
                        </a:lnSpc>
                        <a:spcAft>
                          <a:spcPts val="0"/>
                        </a:spcAft>
                      </a:pPr>
                      <a:r>
                        <a:rPr lang="en-US" sz="1400">
                          <a:effectLst/>
                        </a:rPr>
                        <a:t>Sets the seconds of a date object</a:t>
                      </a:r>
                      <a:endParaRPr lang="ru-RU" sz="1400">
                        <a:solidFill>
                          <a:schemeClr val="bg1"/>
                        </a:solidFill>
                        <a:effectLst/>
                        <a:latin typeface="Calibri"/>
                        <a:ea typeface="Calibri"/>
                        <a:cs typeface="Times New Roman"/>
                      </a:endParaRPr>
                    </a:p>
                  </a:txBody>
                  <a:tcPr marL="38243" marR="38243" marT="53541" marB="53541"/>
                </a:tc>
              </a:tr>
              <a:tr h="372234">
                <a:tc>
                  <a:txBody>
                    <a:bodyPr/>
                    <a:lstStyle/>
                    <a:p>
                      <a:pPr>
                        <a:lnSpc>
                          <a:spcPts val="1265"/>
                        </a:lnSpc>
                        <a:spcAft>
                          <a:spcPts val="0"/>
                        </a:spcAft>
                      </a:pPr>
                      <a:r>
                        <a:rPr lang="ru-RU" sz="1400" b="0" u="sng">
                          <a:effectLst/>
                          <a:hlinkClick r:id="rId15"/>
                        </a:rPr>
                        <a:t>setTime()</a:t>
                      </a:r>
                      <a:endParaRPr lang="ru-RU" sz="1400" b="0">
                        <a:solidFill>
                          <a:schemeClr val="bg1"/>
                        </a:solidFill>
                        <a:effectLst/>
                        <a:latin typeface="Calibri"/>
                        <a:ea typeface="Calibri"/>
                        <a:cs typeface="Times New Roman"/>
                      </a:endParaRPr>
                    </a:p>
                  </a:txBody>
                  <a:tcPr marL="38243" marR="38243" marT="53541" marB="53541"/>
                </a:tc>
                <a:tc>
                  <a:txBody>
                    <a:bodyPr/>
                    <a:lstStyle/>
                    <a:p>
                      <a:pPr>
                        <a:lnSpc>
                          <a:spcPts val="1265"/>
                        </a:lnSpc>
                        <a:spcAft>
                          <a:spcPts val="0"/>
                        </a:spcAft>
                      </a:pPr>
                      <a:r>
                        <a:rPr lang="en-US" sz="1400">
                          <a:effectLst/>
                        </a:rPr>
                        <a:t>Sets a date and time by adding or subtracting a specified number of milliseconds to/from midnight January 1, 1970</a:t>
                      </a:r>
                      <a:endParaRPr lang="ru-RU" sz="1400">
                        <a:solidFill>
                          <a:schemeClr val="bg1"/>
                        </a:solidFill>
                        <a:effectLst/>
                        <a:latin typeface="Calibri"/>
                        <a:ea typeface="Calibri"/>
                        <a:cs typeface="Times New Roman"/>
                      </a:endParaRPr>
                    </a:p>
                  </a:txBody>
                  <a:tcPr marL="38243" marR="38243" marT="53541" marB="53541"/>
                </a:tc>
              </a:tr>
              <a:tr h="239658">
                <a:tc>
                  <a:txBody>
                    <a:bodyPr/>
                    <a:lstStyle/>
                    <a:p>
                      <a:pPr>
                        <a:lnSpc>
                          <a:spcPts val="1265"/>
                        </a:lnSpc>
                        <a:spcAft>
                          <a:spcPts val="0"/>
                        </a:spcAft>
                      </a:pPr>
                      <a:r>
                        <a:rPr lang="ru-RU" sz="1400" b="0" u="sng">
                          <a:effectLst/>
                          <a:hlinkClick r:id="rId16"/>
                        </a:rPr>
                        <a:t>setUTCDate()</a:t>
                      </a:r>
                      <a:endParaRPr lang="ru-RU" sz="1400" b="0">
                        <a:solidFill>
                          <a:schemeClr val="bg1"/>
                        </a:solidFill>
                        <a:effectLst/>
                        <a:latin typeface="Calibri"/>
                        <a:ea typeface="Calibri"/>
                        <a:cs typeface="Times New Roman"/>
                      </a:endParaRPr>
                    </a:p>
                  </a:txBody>
                  <a:tcPr marL="38243" marR="38243" marT="53541" marB="53541"/>
                </a:tc>
                <a:tc>
                  <a:txBody>
                    <a:bodyPr/>
                    <a:lstStyle/>
                    <a:p>
                      <a:pPr>
                        <a:lnSpc>
                          <a:spcPts val="1265"/>
                        </a:lnSpc>
                        <a:spcAft>
                          <a:spcPts val="0"/>
                        </a:spcAft>
                      </a:pPr>
                      <a:r>
                        <a:rPr lang="en-US" sz="1400">
                          <a:effectLst/>
                        </a:rPr>
                        <a:t>Sets the day of the month of a date object, according to universal time</a:t>
                      </a:r>
                      <a:endParaRPr lang="ru-RU" sz="1400">
                        <a:solidFill>
                          <a:schemeClr val="bg1"/>
                        </a:solidFill>
                        <a:effectLst/>
                        <a:latin typeface="Calibri"/>
                        <a:ea typeface="Calibri"/>
                        <a:cs typeface="Times New Roman"/>
                      </a:endParaRPr>
                    </a:p>
                  </a:txBody>
                  <a:tcPr marL="38243" marR="38243" marT="53541" marB="53541"/>
                </a:tc>
              </a:tr>
              <a:tr h="239658">
                <a:tc>
                  <a:txBody>
                    <a:bodyPr/>
                    <a:lstStyle/>
                    <a:p>
                      <a:pPr>
                        <a:lnSpc>
                          <a:spcPts val="1265"/>
                        </a:lnSpc>
                        <a:spcAft>
                          <a:spcPts val="0"/>
                        </a:spcAft>
                      </a:pPr>
                      <a:r>
                        <a:rPr lang="ru-RU" sz="1400" b="0" u="sng" dirty="0" err="1">
                          <a:effectLst/>
                          <a:hlinkClick r:id="rId17"/>
                        </a:rPr>
                        <a:t>setUTCFullYear</a:t>
                      </a:r>
                      <a:r>
                        <a:rPr lang="ru-RU" sz="1400" b="0" u="sng" dirty="0">
                          <a:effectLst/>
                          <a:hlinkClick r:id="rId17"/>
                        </a:rPr>
                        <a:t>()</a:t>
                      </a:r>
                      <a:endParaRPr lang="ru-RU" sz="1400" b="0" dirty="0">
                        <a:solidFill>
                          <a:schemeClr val="bg1"/>
                        </a:solidFill>
                        <a:effectLst/>
                        <a:latin typeface="Calibri"/>
                        <a:ea typeface="Calibri"/>
                        <a:cs typeface="Times New Roman"/>
                      </a:endParaRPr>
                    </a:p>
                  </a:txBody>
                  <a:tcPr marL="38243" marR="38243" marT="53541" marB="53541"/>
                </a:tc>
                <a:tc>
                  <a:txBody>
                    <a:bodyPr/>
                    <a:lstStyle/>
                    <a:p>
                      <a:pPr>
                        <a:lnSpc>
                          <a:spcPts val="1265"/>
                        </a:lnSpc>
                        <a:spcAft>
                          <a:spcPts val="0"/>
                        </a:spcAft>
                      </a:pPr>
                      <a:r>
                        <a:rPr lang="en-US" sz="1400" dirty="0">
                          <a:effectLst/>
                        </a:rPr>
                        <a:t>Sets the year of a date object, according to universal time (four digits)</a:t>
                      </a:r>
                      <a:endParaRPr lang="ru-RU" sz="1400" dirty="0">
                        <a:solidFill>
                          <a:schemeClr val="bg1"/>
                        </a:solidFill>
                        <a:effectLst/>
                        <a:latin typeface="Calibri"/>
                        <a:ea typeface="Calibri"/>
                        <a:cs typeface="Times New Roman"/>
                      </a:endParaRPr>
                    </a:p>
                  </a:txBody>
                  <a:tcPr marL="38243" marR="38243" marT="53541" marB="53541"/>
                </a:tc>
              </a:tr>
            </a:tbl>
          </a:graphicData>
        </a:graphic>
      </p:graphicFrame>
    </p:spTree>
    <p:extLst>
      <p:ext uri="{BB962C8B-B14F-4D97-AF65-F5344CB8AC3E}">
        <p14:creationId xmlns:p14="http://schemas.microsoft.com/office/powerpoint/2010/main" val="11900047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a:solidFill>
                  <a:srgbClr val="92D050"/>
                </a:solidFill>
              </a:rPr>
              <a:t>JavaScript Date Object</a:t>
            </a: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 name="Таблица 1"/>
          <p:cNvGraphicFramePr>
            <a:graphicFrameLocks noGrp="1"/>
          </p:cNvGraphicFramePr>
          <p:nvPr>
            <p:extLst>
              <p:ext uri="{D42A27DB-BD31-4B8C-83A1-F6EECF244321}">
                <p14:modId xmlns:p14="http://schemas.microsoft.com/office/powerpoint/2010/main" val="4229760220"/>
              </p:ext>
            </p:extLst>
          </p:nvPr>
        </p:nvGraphicFramePr>
        <p:xfrm>
          <a:off x="467544" y="1260758"/>
          <a:ext cx="8136904" cy="4726254"/>
        </p:xfrm>
        <a:graphic>
          <a:graphicData uri="http://schemas.openxmlformats.org/drawingml/2006/table">
            <a:tbl>
              <a:tblPr firstRow="1" firstCol="1" bandRow="1">
                <a:tableStyleId>{5DA37D80-6434-44D0-A028-1B22A696006F}</a:tableStyleId>
              </a:tblPr>
              <a:tblGrid>
                <a:gridCol w="1962372"/>
                <a:gridCol w="6174532"/>
              </a:tblGrid>
              <a:tr h="182314">
                <a:tc>
                  <a:txBody>
                    <a:bodyPr/>
                    <a:lstStyle/>
                    <a:p>
                      <a:pPr algn="l" fontAlgn="t"/>
                      <a:r>
                        <a:rPr lang="en-US" sz="1400" dirty="0" smtClean="0">
                          <a:effectLst/>
                        </a:rPr>
                        <a:t>Method</a:t>
                      </a:r>
                      <a:endParaRPr lang="en-US" sz="1400" dirty="0">
                        <a:solidFill>
                          <a:schemeClr val="bg1"/>
                        </a:solidFill>
                        <a:effectLst/>
                        <a:latin typeface="+mn-lt"/>
                      </a:endParaRPr>
                    </a:p>
                  </a:txBody>
                  <a:tcPr marL="16249" marR="16249" marT="16249" marB="16249" anchor="ctr"/>
                </a:tc>
                <a:tc>
                  <a:txBody>
                    <a:bodyPr/>
                    <a:lstStyle/>
                    <a:p>
                      <a:pPr algn="l" fontAlgn="t"/>
                      <a:r>
                        <a:rPr lang="en-US" sz="1400" dirty="0">
                          <a:effectLst/>
                        </a:rPr>
                        <a:t>Description</a:t>
                      </a:r>
                      <a:endParaRPr lang="en-US" sz="1400" dirty="0">
                        <a:solidFill>
                          <a:schemeClr val="bg1"/>
                        </a:solidFill>
                        <a:effectLst/>
                        <a:latin typeface="+mn-lt"/>
                      </a:endParaRPr>
                    </a:p>
                  </a:txBody>
                  <a:tcPr marL="16249" marR="16249" marT="16249" marB="16249" anchor="ctr"/>
                </a:tc>
              </a:tr>
              <a:tr h="234119">
                <a:tc>
                  <a:txBody>
                    <a:bodyPr/>
                    <a:lstStyle/>
                    <a:p>
                      <a:pPr>
                        <a:lnSpc>
                          <a:spcPts val="1265"/>
                        </a:lnSpc>
                        <a:spcAft>
                          <a:spcPts val="0"/>
                        </a:spcAft>
                      </a:pPr>
                      <a:r>
                        <a:rPr lang="ru-RU" sz="1400" b="0" u="sng" dirty="0" err="1">
                          <a:effectLst/>
                          <a:hlinkClick r:id="rId2"/>
                        </a:rPr>
                        <a:t>setUTCHours</a:t>
                      </a:r>
                      <a:r>
                        <a:rPr lang="ru-RU" sz="1400" b="0" u="sng" dirty="0">
                          <a:effectLst/>
                          <a:hlinkClick r:id="rId2"/>
                        </a:rPr>
                        <a:t>()</a:t>
                      </a:r>
                      <a:endParaRPr lang="ru-RU" sz="1400" b="0" dirty="0">
                        <a:solidFill>
                          <a:schemeClr val="bg1"/>
                        </a:solidFill>
                        <a:effectLst/>
                        <a:latin typeface="Calibri"/>
                        <a:ea typeface="Calibri"/>
                        <a:cs typeface="Times New Roman"/>
                      </a:endParaRPr>
                    </a:p>
                  </a:txBody>
                  <a:tcPr marL="37359" marR="37359" marT="52303" marB="52303"/>
                </a:tc>
                <a:tc>
                  <a:txBody>
                    <a:bodyPr/>
                    <a:lstStyle/>
                    <a:p>
                      <a:pPr>
                        <a:lnSpc>
                          <a:spcPts val="1265"/>
                        </a:lnSpc>
                        <a:spcAft>
                          <a:spcPts val="0"/>
                        </a:spcAft>
                      </a:pPr>
                      <a:r>
                        <a:rPr lang="en-US" sz="1400">
                          <a:effectLst/>
                        </a:rPr>
                        <a:t>Sets the hour of a date object, according to universal time</a:t>
                      </a:r>
                      <a:endParaRPr lang="ru-RU" sz="1400">
                        <a:solidFill>
                          <a:schemeClr val="bg1"/>
                        </a:solidFill>
                        <a:effectLst/>
                        <a:latin typeface="Calibri"/>
                        <a:ea typeface="Calibri"/>
                        <a:cs typeface="Times New Roman"/>
                      </a:endParaRPr>
                    </a:p>
                  </a:txBody>
                  <a:tcPr marL="37359" marR="37359" marT="52303" marB="52303"/>
                </a:tc>
              </a:tr>
              <a:tr h="234119">
                <a:tc>
                  <a:txBody>
                    <a:bodyPr/>
                    <a:lstStyle/>
                    <a:p>
                      <a:pPr>
                        <a:lnSpc>
                          <a:spcPts val="1265"/>
                        </a:lnSpc>
                        <a:spcAft>
                          <a:spcPts val="0"/>
                        </a:spcAft>
                      </a:pPr>
                      <a:r>
                        <a:rPr lang="ru-RU" sz="1400" b="0" u="sng">
                          <a:effectLst/>
                          <a:hlinkClick r:id="rId3"/>
                        </a:rPr>
                        <a:t>setUTCMilliseconds()</a:t>
                      </a:r>
                      <a:endParaRPr lang="ru-RU" sz="1400" b="0">
                        <a:solidFill>
                          <a:schemeClr val="bg1"/>
                        </a:solidFill>
                        <a:effectLst/>
                        <a:latin typeface="Calibri"/>
                        <a:ea typeface="Calibri"/>
                        <a:cs typeface="Times New Roman"/>
                      </a:endParaRPr>
                    </a:p>
                  </a:txBody>
                  <a:tcPr marL="37359" marR="37359" marT="52303" marB="52303"/>
                </a:tc>
                <a:tc>
                  <a:txBody>
                    <a:bodyPr/>
                    <a:lstStyle/>
                    <a:p>
                      <a:pPr>
                        <a:lnSpc>
                          <a:spcPts val="1265"/>
                        </a:lnSpc>
                        <a:spcAft>
                          <a:spcPts val="0"/>
                        </a:spcAft>
                      </a:pPr>
                      <a:r>
                        <a:rPr lang="en-US" sz="1400">
                          <a:effectLst/>
                        </a:rPr>
                        <a:t>Sets the milliseconds of a date object, according to universal time</a:t>
                      </a:r>
                      <a:endParaRPr lang="ru-RU" sz="1400">
                        <a:solidFill>
                          <a:schemeClr val="bg1"/>
                        </a:solidFill>
                        <a:effectLst/>
                        <a:latin typeface="Calibri"/>
                        <a:ea typeface="Calibri"/>
                        <a:cs typeface="Times New Roman"/>
                      </a:endParaRPr>
                    </a:p>
                  </a:txBody>
                  <a:tcPr marL="37359" marR="37359" marT="52303" marB="52303"/>
                </a:tc>
              </a:tr>
              <a:tr h="234119">
                <a:tc>
                  <a:txBody>
                    <a:bodyPr/>
                    <a:lstStyle/>
                    <a:p>
                      <a:pPr>
                        <a:lnSpc>
                          <a:spcPts val="1265"/>
                        </a:lnSpc>
                        <a:spcAft>
                          <a:spcPts val="0"/>
                        </a:spcAft>
                      </a:pPr>
                      <a:r>
                        <a:rPr lang="ru-RU" sz="1400" b="0" u="sng">
                          <a:effectLst/>
                          <a:hlinkClick r:id="rId4"/>
                        </a:rPr>
                        <a:t>setUTCMinutes()</a:t>
                      </a:r>
                      <a:endParaRPr lang="ru-RU" sz="1400" b="0">
                        <a:solidFill>
                          <a:schemeClr val="bg1"/>
                        </a:solidFill>
                        <a:effectLst/>
                        <a:latin typeface="Calibri"/>
                        <a:ea typeface="Calibri"/>
                        <a:cs typeface="Times New Roman"/>
                      </a:endParaRPr>
                    </a:p>
                  </a:txBody>
                  <a:tcPr marL="37359" marR="37359" marT="52303" marB="52303"/>
                </a:tc>
                <a:tc>
                  <a:txBody>
                    <a:bodyPr/>
                    <a:lstStyle/>
                    <a:p>
                      <a:pPr>
                        <a:lnSpc>
                          <a:spcPts val="1265"/>
                        </a:lnSpc>
                        <a:spcAft>
                          <a:spcPts val="0"/>
                        </a:spcAft>
                      </a:pPr>
                      <a:r>
                        <a:rPr lang="en-US" sz="1400">
                          <a:effectLst/>
                        </a:rPr>
                        <a:t>Set the minutes of a date object, according to universal time</a:t>
                      </a:r>
                      <a:endParaRPr lang="ru-RU" sz="1400">
                        <a:solidFill>
                          <a:schemeClr val="bg1"/>
                        </a:solidFill>
                        <a:effectLst/>
                        <a:latin typeface="Calibri"/>
                        <a:ea typeface="Calibri"/>
                        <a:cs typeface="Times New Roman"/>
                      </a:endParaRPr>
                    </a:p>
                  </a:txBody>
                  <a:tcPr marL="37359" marR="37359" marT="52303" marB="52303"/>
                </a:tc>
              </a:tr>
              <a:tr h="234119">
                <a:tc>
                  <a:txBody>
                    <a:bodyPr/>
                    <a:lstStyle/>
                    <a:p>
                      <a:pPr>
                        <a:lnSpc>
                          <a:spcPts val="1265"/>
                        </a:lnSpc>
                        <a:spcAft>
                          <a:spcPts val="0"/>
                        </a:spcAft>
                      </a:pPr>
                      <a:r>
                        <a:rPr lang="ru-RU" sz="1400" b="0" u="sng">
                          <a:effectLst/>
                          <a:hlinkClick r:id="rId5"/>
                        </a:rPr>
                        <a:t>setUTCMonth()</a:t>
                      </a:r>
                      <a:endParaRPr lang="ru-RU" sz="1400" b="0">
                        <a:solidFill>
                          <a:schemeClr val="bg1"/>
                        </a:solidFill>
                        <a:effectLst/>
                        <a:latin typeface="Calibri"/>
                        <a:ea typeface="Calibri"/>
                        <a:cs typeface="Times New Roman"/>
                      </a:endParaRPr>
                    </a:p>
                  </a:txBody>
                  <a:tcPr marL="37359" marR="37359" marT="52303" marB="52303"/>
                </a:tc>
                <a:tc>
                  <a:txBody>
                    <a:bodyPr/>
                    <a:lstStyle/>
                    <a:p>
                      <a:pPr>
                        <a:lnSpc>
                          <a:spcPts val="1265"/>
                        </a:lnSpc>
                        <a:spcAft>
                          <a:spcPts val="0"/>
                        </a:spcAft>
                      </a:pPr>
                      <a:r>
                        <a:rPr lang="en-US" sz="1400">
                          <a:effectLst/>
                        </a:rPr>
                        <a:t>Sets the month of a date object, according to universal time</a:t>
                      </a:r>
                      <a:endParaRPr lang="ru-RU" sz="1400">
                        <a:solidFill>
                          <a:schemeClr val="bg1"/>
                        </a:solidFill>
                        <a:effectLst/>
                        <a:latin typeface="Calibri"/>
                        <a:ea typeface="Calibri"/>
                        <a:cs typeface="Times New Roman"/>
                      </a:endParaRPr>
                    </a:p>
                  </a:txBody>
                  <a:tcPr marL="37359" marR="37359" marT="52303" marB="52303"/>
                </a:tc>
              </a:tr>
              <a:tr h="234119">
                <a:tc>
                  <a:txBody>
                    <a:bodyPr/>
                    <a:lstStyle/>
                    <a:p>
                      <a:pPr>
                        <a:lnSpc>
                          <a:spcPts val="1265"/>
                        </a:lnSpc>
                        <a:spcAft>
                          <a:spcPts val="0"/>
                        </a:spcAft>
                      </a:pPr>
                      <a:r>
                        <a:rPr lang="ru-RU" sz="1400" b="0" u="sng">
                          <a:effectLst/>
                          <a:hlinkClick r:id="rId6"/>
                        </a:rPr>
                        <a:t>setUTCSeconds()</a:t>
                      </a:r>
                      <a:endParaRPr lang="ru-RU" sz="1400" b="0">
                        <a:solidFill>
                          <a:schemeClr val="bg1"/>
                        </a:solidFill>
                        <a:effectLst/>
                        <a:latin typeface="Calibri"/>
                        <a:ea typeface="Calibri"/>
                        <a:cs typeface="Times New Roman"/>
                      </a:endParaRPr>
                    </a:p>
                  </a:txBody>
                  <a:tcPr marL="37359" marR="37359" marT="52303" marB="52303"/>
                </a:tc>
                <a:tc>
                  <a:txBody>
                    <a:bodyPr/>
                    <a:lstStyle/>
                    <a:p>
                      <a:pPr>
                        <a:lnSpc>
                          <a:spcPts val="1265"/>
                        </a:lnSpc>
                        <a:spcAft>
                          <a:spcPts val="0"/>
                        </a:spcAft>
                      </a:pPr>
                      <a:r>
                        <a:rPr lang="en-US" sz="1400">
                          <a:effectLst/>
                        </a:rPr>
                        <a:t>Set the seconds of a date object, according to universal time</a:t>
                      </a:r>
                      <a:endParaRPr lang="ru-RU" sz="1400">
                        <a:solidFill>
                          <a:schemeClr val="bg1"/>
                        </a:solidFill>
                        <a:effectLst/>
                        <a:latin typeface="Calibri"/>
                        <a:ea typeface="Calibri"/>
                        <a:cs typeface="Times New Roman"/>
                      </a:endParaRPr>
                    </a:p>
                  </a:txBody>
                  <a:tcPr marL="37359" marR="37359" marT="52303" marB="52303"/>
                </a:tc>
              </a:tr>
              <a:tr h="234119">
                <a:tc>
                  <a:txBody>
                    <a:bodyPr/>
                    <a:lstStyle/>
                    <a:p>
                      <a:pPr>
                        <a:lnSpc>
                          <a:spcPts val="1265"/>
                        </a:lnSpc>
                        <a:spcAft>
                          <a:spcPts val="0"/>
                        </a:spcAft>
                      </a:pPr>
                      <a:r>
                        <a:rPr lang="ru-RU" sz="1400" b="0" u="sng" dirty="0" err="1">
                          <a:effectLst/>
                          <a:hlinkClick r:id="rId7"/>
                        </a:rPr>
                        <a:t>toDateString</a:t>
                      </a:r>
                      <a:r>
                        <a:rPr lang="ru-RU" sz="1400" b="0" u="sng" dirty="0">
                          <a:effectLst/>
                          <a:hlinkClick r:id="rId7"/>
                        </a:rPr>
                        <a:t>()</a:t>
                      </a:r>
                      <a:endParaRPr lang="ru-RU" sz="1400" b="0" dirty="0">
                        <a:solidFill>
                          <a:schemeClr val="bg1"/>
                        </a:solidFill>
                        <a:effectLst/>
                        <a:latin typeface="Calibri"/>
                        <a:ea typeface="Calibri"/>
                        <a:cs typeface="Times New Roman"/>
                      </a:endParaRPr>
                    </a:p>
                  </a:txBody>
                  <a:tcPr marL="37359" marR="37359" marT="52303" marB="52303"/>
                </a:tc>
                <a:tc>
                  <a:txBody>
                    <a:bodyPr/>
                    <a:lstStyle/>
                    <a:p>
                      <a:pPr>
                        <a:lnSpc>
                          <a:spcPts val="1265"/>
                        </a:lnSpc>
                        <a:spcAft>
                          <a:spcPts val="0"/>
                        </a:spcAft>
                      </a:pPr>
                      <a:r>
                        <a:rPr lang="en-US" sz="1400">
                          <a:effectLst/>
                        </a:rPr>
                        <a:t>Converts the date portion of a Date object into a readable string</a:t>
                      </a:r>
                      <a:endParaRPr lang="ru-RU" sz="1400">
                        <a:solidFill>
                          <a:schemeClr val="bg1"/>
                        </a:solidFill>
                        <a:effectLst/>
                        <a:latin typeface="Calibri"/>
                        <a:ea typeface="Calibri"/>
                        <a:cs typeface="Times New Roman"/>
                      </a:endParaRPr>
                    </a:p>
                  </a:txBody>
                  <a:tcPr marL="37359" marR="37359" marT="52303" marB="52303"/>
                </a:tc>
              </a:tr>
              <a:tr h="234119">
                <a:tc>
                  <a:txBody>
                    <a:bodyPr/>
                    <a:lstStyle/>
                    <a:p>
                      <a:pPr>
                        <a:lnSpc>
                          <a:spcPts val="1265"/>
                        </a:lnSpc>
                        <a:spcAft>
                          <a:spcPts val="0"/>
                        </a:spcAft>
                      </a:pPr>
                      <a:r>
                        <a:rPr lang="ru-RU" sz="1400" b="0" u="sng" dirty="0" err="1">
                          <a:effectLst/>
                          <a:hlinkClick r:id="rId8"/>
                        </a:rPr>
                        <a:t>toISOString</a:t>
                      </a:r>
                      <a:r>
                        <a:rPr lang="ru-RU" sz="1400" b="0" u="sng" dirty="0">
                          <a:effectLst/>
                          <a:hlinkClick r:id="rId8"/>
                        </a:rPr>
                        <a:t>()</a:t>
                      </a:r>
                      <a:endParaRPr lang="ru-RU" sz="1400" b="0" dirty="0">
                        <a:solidFill>
                          <a:schemeClr val="bg1"/>
                        </a:solidFill>
                        <a:effectLst/>
                        <a:latin typeface="Calibri"/>
                        <a:ea typeface="Calibri"/>
                        <a:cs typeface="Times New Roman"/>
                      </a:endParaRPr>
                    </a:p>
                  </a:txBody>
                  <a:tcPr marL="37359" marR="37359" marT="52303" marB="52303"/>
                </a:tc>
                <a:tc>
                  <a:txBody>
                    <a:bodyPr/>
                    <a:lstStyle/>
                    <a:p>
                      <a:pPr>
                        <a:lnSpc>
                          <a:spcPts val="1265"/>
                        </a:lnSpc>
                        <a:spcAft>
                          <a:spcPts val="0"/>
                        </a:spcAft>
                      </a:pPr>
                      <a:r>
                        <a:rPr lang="en-US" sz="1400">
                          <a:effectLst/>
                        </a:rPr>
                        <a:t>Returns the date as a string, using the ISO standard</a:t>
                      </a:r>
                      <a:endParaRPr lang="ru-RU" sz="1400">
                        <a:solidFill>
                          <a:schemeClr val="bg1"/>
                        </a:solidFill>
                        <a:effectLst/>
                        <a:latin typeface="Calibri"/>
                        <a:ea typeface="Calibri"/>
                        <a:cs typeface="Times New Roman"/>
                      </a:endParaRPr>
                    </a:p>
                  </a:txBody>
                  <a:tcPr marL="37359" marR="37359" marT="52303" marB="52303"/>
                </a:tc>
              </a:tr>
              <a:tr h="234119">
                <a:tc>
                  <a:txBody>
                    <a:bodyPr/>
                    <a:lstStyle/>
                    <a:p>
                      <a:pPr>
                        <a:lnSpc>
                          <a:spcPts val="1265"/>
                        </a:lnSpc>
                        <a:spcAft>
                          <a:spcPts val="0"/>
                        </a:spcAft>
                      </a:pPr>
                      <a:r>
                        <a:rPr lang="ru-RU" sz="1400" b="0" u="sng">
                          <a:effectLst/>
                          <a:hlinkClick r:id="rId9"/>
                        </a:rPr>
                        <a:t>toJSON()</a:t>
                      </a:r>
                      <a:endParaRPr lang="ru-RU" sz="1400" b="0">
                        <a:solidFill>
                          <a:schemeClr val="bg1"/>
                        </a:solidFill>
                        <a:effectLst/>
                        <a:latin typeface="Calibri"/>
                        <a:ea typeface="Calibri"/>
                        <a:cs typeface="Times New Roman"/>
                      </a:endParaRPr>
                    </a:p>
                  </a:txBody>
                  <a:tcPr marL="37359" marR="37359" marT="52303" marB="52303"/>
                </a:tc>
                <a:tc>
                  <a:txBody>
                    <a:bodyPr/>
                    <a:lstStyle/>
                    <a:p>
                      <a:pPr>
                        <a:lnSpc>
                          <a:spcPts val="1265"/>
                        </a:lnSpc>
                        <a:spcAft>
                          <a:spcPts val="0"/>
                        </a:spcAft>
                      </a:pPr>
                      <a:r>
                        <a:rPr lang="en-US" sz="1400" dirty="0">
                          <a:effectLst/>
                        </a:rPr>
                        <a:t>Returns the date as a string, formatted as a JSON date</a:t>
                      </a:r>
                      <a:endParaRPr lang="ru-RU" sz="1400" dirty="0">
                        <a:solidFill>
                          <a:schemeClr val="bg1"/>
                        </a:solidFill>
                        <a:effectLst/>
                        <a:latin typeface="Calibri"/>
                        <a:ea typeface="Calibri"/>
                        <a:cs typeface="Times New Roman"/>
                      </a:endParaRPr>
                    </a:p>
                  </a:txBody>
                  <a:tcPr marL="37359" marR="37359" marT="52303" marB="52303"/>
                </a:tc>
              </a:tr>
              <a:tr h="234119">
                <a:tc>
                  <a:txBody>
                    <a:bodyPr/>
                    <a:lstStyle/>
                    <a:p>
                      <a:pPr>
                        <a:lnSpc>
                          <a:spcPts val="1265"/>
                        </a:lnSpc>
                        <a:spcAft>
                          <a:spcPts val="0"/>
                        </a:spcAft>
                      </a:pPr>
                      <a:r>
                        <a:rPr lang="ru-RU" sz="1400" b="0" u="sng">
                          <a:effectLst/>
                          <a:hlinkClick r:id="rId10"/>
                        </a:rPr>
                        <a:t>toLocaleDateString()</a:t>
                      </a:r>
                      <a:endParaRPr lang="ru-RU" sz="1400" b="0">
                        <a:solidFill>
                          <a:schemeClr val="bg1"/>
                        </a:solidFill>
                        <a:effectLst/>
                        <a:latin typeface="Calibri"/>
                        <a:ea typeface="Calibri"/>
                        <a:cs typeface="Times New Roman"/>
                      </a:endParaRPr>
                    </a:p>
                  </a:txBody>
                  <a:tcPr marL="37359" marR="37359" marT="52303" marB="52303"/>
                </a:tc>
                <a:tc>
                  <a:txBody>
                    <a:bodyPr/>
                    <a:lstStyle/>
                    <a:p>
                      <a:pPr>
                        <a:lnSpc>
                          <a:spcPts val="1265"/>
                        </a:lnSpc>
                        <a:spcAft>
                          <a:spcPts val="0"/>
                        </a:spcAft>
                      </a:pPr>
                      <a:r>
                        <a:rPr lang="en-US" sz="1400">
                          <a:effectLst/>
                        </a:rPr>
                        <a:t>Returns the date portion of a Date object as a string, using locale conventions</a:t>
                      </a:r>
                      <a:endParaRPr lang="ru-RU" sz="1400">
                        <a:solidFill>
                          <a:schemeClr val="bg1"/>
                        </a:solidFill>
                        <a:effectLst/>
                        <a:latin typeface="Calibri"/>
                        <a:ea typeface="Calibri"/>
                        <a:cs typeface="Times New Roman"/>
                      </a:endParaRPr>
                    </a:p>
                  </a:txBody>
                  <a:tcPr marL="37359" marR="37359" marT="52303" marB="52303"/>
                </a:tc>
              </a:tr>
              <a:tr h="234119">
                <a:tc>
                  <a:txBody>
                    <a:bodyPr/>
                    <a:lstStyle/>
                    <a:p>
                      <a:pPr>
                        <a:lnSpc>
                          <a:spcPts val="1265"/>
                        </a:lnSpc>
                        <a:spcAft>
                          <a:spcPts val="0"/>
                        </a:spcAft>
                      </a:pPr>
                      <a:r>
                        <a:rPr lang="ru-RU" sz="1400" b="0" u="sng">
                          <a:effectLst/>
                          <a:hlinkClick r:id="rId11"/>
                        </a:rPr>
                        <a:t>toLocaleTimeString()</a:t>
                      </a:r>
                      <a:endParaRPr lang="ru-RU" sz="1400" b="0">
                        <a:solidFill>
                          <a:schemeClr val="bg1"/>
                        </a:solidFill>
                        <a:effectLst/>
                        <a:latin typeface="Calibri"/>
                        <a:ea typeface="Calibri"/>
                        <a:cs typeface="Times New Roman"/>
                      </a:endParaRPr>
                    </a:p>
                  </a:txBody>
                  <a:tcPr marL="37359" marR="37359" marT="52303" marB="52303"/>
                </a:tc>
                <a:tc>
                  <a:txBody>
                    <a:bodyPr/>
                    <a:lstStyle/>
                    <a:p>
                      <a:pPr>
                        <a:lnSpc>
                          <a:spcPts val="1265"/>
                        </a:lnSpc>
                        <a:spcAft>
                          <a:spcPts val="0"/>
                        </a:spcAft>
                      </a:pPr>
                      <a:r>
                        <a:rPr lang="en-US" sz="1400">
                          <a:effectLst/>
                        </a:rPr>
                        <a:t>Returns the time portion of a Date object as a string, using locale conventions</a:t>
                      </a:r>
                      <a:endParaRPr lang="ru-RU" sz="1400">
                        <a:solidFill>
                          <a:schemeClr val="bg1"/>
                        </a:solidFill>
                        <a:effectLst/>
                        <a:latin typeface="Calibri"/>
                        <a:ea typeface="Calibri"/>
                        <a:cs typeface="Times New Roman"/>
                      </a:endParaRPr>
                    </a:p>
                  </a:txBody>
                  <a:tcPr marL="37359" marR="37359" marT="52303" marB="52303"/>
                </a:tc>
              </a:tr>
              <a:tr h="234119">
                <a:tc>
                  <a:txBody>
                    <a:bodyPr/>
                    <a:lstStyle/>
                    <a:p>
                      <a:pPr>
                        <a:lnSpc>
                          <a:spcPts val="1265"/>
                        </a:lnSpc>
                        <a:spcAft>
                          <a:spcPts val="0"/>
                        </a:spcAft>
                      </a:pPr>
                      <a:r>
                        <a:rPr lang="ru-RU" sz="1400" b="0" u="sng">
                          <a:effectLst/>
                          <a:hlinkClick r:id="rId12"/>
                        </a:rPr>
                        <a:t>toLocaleString()</a:t>
                      </a:r>
                      <a:endParaRPr lang="ru-RU" sz="1400" b="0">
                        <a:solidFill>
                          <a:schemeClr val="bg1"/>
                        </a:solidFill>
                        <a:effectLst/>
                        <a:latin typeface="Calibri"/>
                        <a:ea typeface="Calibri"/>
                        <a:cs typeface="Times New Roman"/>
                      </a:endParaRPr>
                    </a:p>
                  </a:txBody>
                  <a:tcPr marL="37359" marR="37359" marT="52303" marB="52303"/>
                </a:tc>
                <a:tc>
                  <a:txBody>
                    <a:bodyPr/>
                    <a:lstStyle/>
                    <a:p>
                      <a:pPr>
                        <a:lnSpc>
                          <a:spcPts val="1265"/>
                        </a:lnSpc>
                        <a:spcAft>
                          <a:spcPts val="0"/>
                        </a:spcAft>
                      </a:pPr>
                      <a:r>
                        <a:rPr lang="en-US" sz="1400">
                          <a:effectLst/>
                        </a:rPr>
                        <a:t>Converts a Date object to a string, using locale conventions</a:t>
                      </a:r>
                      <a:endParaRPr lang="ru-RU" sz="1400">
                        <a:solidFill>
                          <a:schemeClr val="bg1"/>
                        </a:solidFill>
                        <a:effectLst/>
                        <a:latin typeface="Calibri"/>
                        <a:ea typeface="Calibri"/>
                        <a:cs typeface="Times New Roman"/>
                      </a:endParaRPr>
                    </a:p>
                  </a:txBody>
                  <a:tcPr marL="37359" marR="37359" marT="52303" marB="52303"/>
                </a:tc>
              </a:tr>
              <a:tr h="234119">
                <a:tc>
                  <a:txBody>
                    <a:bodyPr/>
                    <a:lstStyle/>
                    <a:p>
                      <a:pPr>
                        <a:lnSpc>
                          <a:spcPts val="1265"/>
                        </a:lnSpc>
                        <a:spcAft>
                          <a:spcPts val="0"/>
                        </a:spcAft>
                      </a:pPr>
                      <a:r>
                        <a:rPr lang="ru-RU" sz="1400" b="0" u="sng">
                          <a:effectLst/>
                          <a:hlinkClick r:id="rId13"/>
                        </a:rPr>
                        <a:t>toString()</a:t>
                      </a:r>
                      <a:endParaRPr lang="ru-RU" sz="1400" b="0">
                        <a:solidFill>
                          <a:schemeClr val="bg1"/>
                        </a:solidFill>
                        <a:effectLst/>
                        <a:latin typeface="Calibri"/>
                        <a:ea typeface="Calibri"/>
                        <a:cs typeface="Times New Roman"/>
                      </a:endParaRPr>
                    </a:p>
                  </a:txBody>
                  <a:tcPr marL="37359" marR="37359" marT="52303" marB="52303"/>
                </a:tc>
                <a:tc>
                  <a:txBody>
                    <a:bodyPr/>
                    <a:lstStyle/>
                    <a:p>
                      <a:pPr>
                        <a:lnSpc>
                          <a:spcPts val="1265"/>
                        </a:lnSpc>
                        <a:spcAft>
                          <a:spcPts val="0"/>
                        </a:spcAft>
                      </a:pPr>
                      <a:r>
                        <a:rPr lang="en-US" sz="1400">
                          <a:effectLst/>
                        </a:rPr>
                        <a:t>Converts a Date object to a string</a:t>
                      </a:r>
                      <a:endParaRPr lang="ru-RU" sz="1400">
                        <a:solidFill>
                          <a:schemeClr val="bg1"/>
                        </a:solidFill>
                        <a:effectLst/>
                        <a:latin typeface="Calibri"/>
                        <a:ea typeface="Calibri"/>
                        <a:cs typeface="Times New Roman"/>
                      </a:endParaRPr>
                    </a:p>
                  </a:txBody>
                  <a:tcPr marL="37359" marR="37359" marT="52303" marB="52303"/>
                </a:tc>
              </a:tr>
              <a:tr h="234119">
                <a:tc>
                  <a:txBody>
                    <a:bodyPr/>
                    <a:lstStyle/>
                    <a:p>
                      <a:pPr>
                        <a:lnSpc>
                          <a:spcPts val="1265"/>
                        </a:lnSpc>
                        <a:spcAft>
                          <a:spcPts val="0"/>
                        </a:spcAft>
                      </a:pPr>
                      <a:r>
                        <a:rPr lang="ru-RU" sz="1400" b="0" u="sng">
                          <a:effectLst/>
                          <a:hlinkClick r:id="rId14"/>
                        </a:rPr>
                        <a:t>toTimeString()</a:t>
                      </a:r>
                      <a:endParaRPr lang="ru-RU" sz="1400" b="0">
                        <a:solidFill>
                          <a:schemeClr val="bg1"/>
                        </a:solidFill>
                        <a:effectLst/>
                        <a:latin typeface="Calibri"/>
                        <a:ea typeface="Calibri"/>
                        <a:cs typeface="Times New Roman"/>
                      </a:endParaRPr>
                    </a:p>
                  </a:txBody>
                  <a:tcPr marL="37359" marR="37359" marT="52303" marB="52303"/>
                </a:tc>
                <a:tc>
                  <a:txBody>
                    <a:bodyPr/>
                    <a:lstStyle/>
                    <a:p>
                      <a:pPr>
                        <a:lnSpc>
                          <a:spcPts val="1265"/>
                        </a:lnSpc>
                        <a:spcAft>
                          <a:spcPts val="0"/>
                        </a:spcAft>
                      </a:pPr>
                      <a:r>
                        <a:rPr lang="en-US" sz="1400">
                          <a:effectLst/>
                        </a:rPr>
                        <a:t>Converts the time portion of a Date object to a string</a:t>
                      </a:r>
                      <a:endParaRPr lang="ru-RU" sz="1400">
                        <a:solidFill>
                          <a:schemeClr val="bg1"/>
                        </a:solidFill>
                        <a:effectLst/>
                        <a:latin typeface="Calibri"/>
                        <a:ea typeface="Calibri"/>
                        <a:cs typeface="Times New Roman"/>
                      </a:endParaRPr>
                    </a:p>
                  </a:txBody>
                  <a:tcPr marL="37359" marR="37359" marT="52303" marB="52303"/>
                </a:tc>
              </a:tr>
              <a:tr h="234119">
                <a:tc>
                  <a:txBody>
                    <a:bodyPr/>
                    <a:lstStyle/>
                    <a:p>
                      <a:pPr>
                        <a:lnSpc>
                          <a:spcPts val="1265"/>
                        </a:lnSpc>
                        <a:spcAft>
                          <a:spcPts val="0"/>
                        </a:spcAft>
                      </a:pPr>
                      <a:r>
                        <a:rPr lang="ru-RU" sz="1400" b="0" u="sng">
                          <a:effectLst/>
                          <a:hlinkClick r:id="rId15"/>
                        </a:rPr>
                        <a:t>toUTCString()</a:t>
                      </a:r>
                      <a:endParaRPr lang="ru-RU" sz="1400" b="0">
                        <a:solidFill>
                          <a:schemeClr val="bg1"/>
                        </a:solidFill>
                        <a:effectLst/>
                        <a:latin typeface="Calibri"/>
                        <a:ea typeface="Calibri"/>
                        <a:cs typeface="Times New Roman"/>
                      </a:endParaRPr>
                    </a:p>
                  </a:txBody>
                  <a:tcPr marL="37359" marR="37359" marT="52303" marB="52303"/>
                </a:tc>
                <a:tc>
                  <a:txBody>
                    <a:bodyPr/>
                    <a:lstStyle/>
                    <a:p>
                      <a:pPr>
                        <a:lnSpc>
                          <a:spcPts val="1265"/>
                        </a:lnSpc>
                        <a:spcAft>
                          <a:spcPts val="0"/>
                        </a:spcAft>
                      </a:pPr>
                      <a:r>
                        <a:rPr lang="en-US" sz="1400">
                          <a:effectLst/>
                        </a:rPr>
                        <a:t>Converts a Date object to a string, according to universal time</a:t>
                      </a:r>
                      <a:endParaRPr lang="ru-RU" sz="1400">
                        <a:solidFill>
                          <a:schemeClr val="bg1"/>
                        </a:solidFill>
                        <a:effectLst/>
                        <a:latin typeface="Calibri"/>
                        <a:ea typeface="Calibri"/>
                        <a:cs typeface="Times New Roman"/>
                      </a:endParaRPr>
                    </a:p>
                  </a:txBody>
                  <a:tcPr marL="37359" marR="37359" marT="52303" marB="52303"/>
                </a:tc>
              </a:tr>
              <a:tr h="363631">
                <a:tc>
                  <a:txBody>
                    <a:bodyPr/>
                    <a:lstStyle/>
                    <a:p>
                      <a:pPr>
                        <a:lnSpc>
                          <a:spcPts val="1265"/>
                        </a:lnSpc>
                        <a:spcAft>
                          <a:spcPts val="0"/>
                        </a:spcAft>
                      </a:pPr>
                      <a:r>
                        <a:rPr lang="ru-RU" sz="1400" b="0" u="sng">
                          <a:effectLst/>
                          <a:hlinkClick r:id="rId16"/>
                        </a:rPr>
                        <a:t>UTC()</a:t>
                      </a:r>
                      <a:endParaRPr lang="ru-RU" sz="1400" b="0">
                        <a:solidFill>
                          <a:schemeClr val="bg1"/>
                        </a:solidFill>
                        <a:effectLst/>
                        <a:latin typeface="Calibri"/>
                        <a:ea typeface="Calibri"/>
                        <a:cs typeface="Times New Roman"/>
                      </a:endParaRPr>
                    </a:p>
                  </a:txBody>
                  <a:tcPr marL="37359" marR="37359" marT="52303" marB="52303"/>
                </a:tc>
                <a:tc>
                  <a:txBody>
                    <a:bodyPr/>
                    <a:lstStyle/>
                    <a:p>
                      <a:pPr>
                        <a:lnSpc>
                          <a:spcPts val="1265"/>
                        </a:lnSpc>
                        <a:spcAft>
                          <a:spcPts val="0"/>
                        </a:spcAft>
                      </a:pPr>
                      <a:r>
                        <a:rPr lang="en-US" sz="1400">
                          <a:effectLst/>
                        </a:rPr>
                        <a:t>Returns the number of milliseconds in a date string since midnight of January 1, 1970, according to universal time</a:t>
                      </a:r>
                      <a:endParaRPr lang="ru-RU" sz="1400">
                        <a:solidFill>
                          <a:schemeClr val="bg1"/>
                        </a:solidFill>
                        <a:effectLst/>
                        <a:latin typeface="Calibri"/>
                        <a:ea typeface="Calibri"/>
                        <a:cs typeface="Times New Roman"/>
                      </a:endParaRPr>
                    </a:p>
                  </a:txBody>
                  <a:tcPr marL="37359" marR="37359" marT="52303" marB="52303"/>
                </a:tc>
              </a:tr>
              <a:tr h="234119">
                <a:tc>
                  <a:txBody>
                    <a:bodyPr/>
                    <a:lstStyle/>
                    <a:p>
                      <a:pPr>
                        <a:lnSpc>
                          <a:spcPts val="1265"/>
                        </a:lnSpc>
                        <a:spcAft>
                          <a:spcPts val="0"/>
                        </a:spcAft>
                      </a:pPr>
                      <a:r>
                        <a:rPr lang="ru-RU" sz="1400" b="0" u="sng" dirty="0" err="1">
                          <a:effectLst/>
                          <a:hlinkClick r:id="rId17"/>
                        </a:rPr>
                        <a:t>valueOf</a:t>
                      </a:r>
                      <a:r>
                        <a:rPr lang="ru-RU" sz="1400" b="0" u="sng" dirty="0">
                          <a:effectLst/>
                          <a:hlinkClick r:id="rId17"/>
                        </a:rPr>
                        <a:t>()</a:t>
                      </a:r>
                      <a:endParaRPr lang="ru-RU" sz="1400" b="0" dirty="0">
                        <a:solidFill>
                          <a:schemeClr val="bg1"/>
                        </a:solidFill>
                        <a:effectLst/>
                        <a:latin typeface="Calibri"/>
                        <a:ea typeface="Calibri"/>
                        <a:cs typeface="Times New Roman"/>
                      </a:endParaRPr>
                    </a:p>
                  </a:txBody>
                  <a:tcPr marL="37359" marR="37359" marT="52303" marB="52303"/>
                </a:tc>
                <a:tc>
                  <a:txBody>
                    <a:bodyPr/>
                    <a:lstStyle/>
                    <a:p>
                      <a:pPr>
                        <a:lnSpc>
                          <a:spcPts val="1265"/>
                        </a:lnSpc>
                        <a:spcAft>
                          <a:spcPts val="0"/>
                        </a:spcAft>
                      </a:pPr>
                      <a:r>
                        <a:rPr lang="en-US" sz="1400" dirty="0">
                          <a:effectLst/>
                        </a:rPr>
                        <a:t>Returns the primitive value of a Date object</a:t>
                      </a:r>
                      <a:endParaRPr lang="ru-RU" sz="1400" dirty="0">
                        <a:solidFill>
                          <a:schemeClr val="bg1"/>
                        </a:solidFill>
                        <a:effectLst/>
                        <a:latin typeface="Calibri"/>
                        <a:ea typeface="Calibri"/>
                        <a:cs typeface="Times New Roman"/>
                      </a:endParaRPr>
                    </a:p>
                  </a:txBody>
                  <a:tcPr marL="37359" marR="37359" marT="52303" marB="52303"/>
                </a:tc>
              </a:tr>
            </a:tbl>
          </a:graphicData>
        </a:graphic>
      </p:graphicFrame>
    </p:spTree>
    <p:extLst>
      <p:ext uri="{BB962C8B-B14F-4D97-AF65-F5344CB8AC3E}">
        <p14:creationId xmlns:p14="http://schemas.microsoft.com/office/powerpoint/2010/main" val="3915327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a:solidFill>
                  <a:srgbClr val="92D050"/>
                </a:solidFill>
              </a:rPr>
              <a:t>JavaScript Math Object</a:t>
            </a: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 name="Таблица 2"/>
          <p:cNvGraphicFramePr>
            <a:graphicFrameLocks noGrp="1"/>
          </p:cNvGraphicFramePr>
          <p:nvPr>
            <p:extLst>
              <p:ext uri="{D42A27DB-BD31-4B8C-83A1-F6EECF244321}">
                <p14:modId xmlns:p14="http://schemas.microsoft.com/office/powerpoint/2010/main" val="851618656"/>
              </p:ext>
            </p:extLst>
          </p:nvPr>
        </p:nvGraphicFramePr>
        <p:xfrm>
          <a:off x="467544" y="1700808"/>
          <a:ext cx="8280920" cy="2626962"/>
        </p:xfrm>
        <a:graphic>
          <a:graphicData uri="http://schemas.openxmlformats.org/drawingml/2006/table">
            <a:tbl>
              <a:tblPr firstRow="1" firstCol="1" bandRow="1">
                <a:tableStyleId>{5DA37D80-6434-44D0-A028-1B22A696006F}</a:tableStyleId>
              </a:tblPr>
              <a:tblGrid>
                <a:gridCol w="1583562"/>
                <a:gridCol w="6697358"/>
              </a:tblGrid>
              <a:tr h="230995">
                <a:tc>
                  <a:txBody>
                    <a:bodyPr/>
                    <a:lstStyle/>
                    <a:p>
                      <a:pPr algn="l" fontAlgn="t"/>
                      <a:r>
                        <a:rPr lang="en-US" sz="1400" dirty="0" smtClean="0">
                          <a:effectLst/>
                        </a:rPr>
                        <a:t>Properties</a:t>
                      </a:r>
                      <a:endParaRPr lang="en-US" sz="1400" dirty="0">
                        <a:solidFill>
                          <a:schemeClr val="bg1"/>
                        </a:solidFill>
                        <a:effectLst/>
                        <a:latin typeface="+mn-lt"/>
                      </a:endParaRPr>
                    </a:p>
                  </a:txBody>
                  <a:tcPr marL="16249" marR="16249" marT="16249" marB="16249" anchor="ctr"/>
                </a:tc>
                <a:tc>
                  <a:txBody>
                    <a:bodyPr/>
                    <a:lstStyle/>
                    <a:p>
                      <a:pPr algn="l" fontAlgn="t"/>
                      <a:r>
                        <a:rPr lang="en-US" sz="1400" dirty="0">
                          <a:effectLst/>
                        </a:rPr>
                        <a:t>Description</a:t>
                      </a:r>
                      <a:endParaRPr lang="en-US" sz="1400" dirty="0">
                        <a:solidFill>
                          <a:schemeClr val="bg1"/>
                        </a:solidFill>
                        <a:effectLst/>
                        <a:latin typeface="+mn-lt"/>
                      </a:endParaRPr>
                    </a:p>
                  </a:txBody>
                  <a:tcPr marL="16249" marR="16249" marT="16249" marB="16249" anchor="ctr"/>
                </a:tc>
              </a:tr>
              <a:tr h="296632">
                <a:tc>
                  <a:txBody>
                    <a:bodyPr/>
                    <a:lstStyle/>
                    <a:p>
                      <a:pPr>
                        <a:lnSpc>
                          <a:spcPts val="1265"/>
                        </a:lnSpc>
                        <a:spcAft>
                          <a:spcPts val="0"/>
                        </a:spcAft>
                      </a:pPr>
                      <a:r>
                        <a:rPr lang="ru-RU" sz="1400" b="0" u="sng">
                          <a:effectLst/>
                          <a:hlinkClick r:id="rId2"/>
                        </a:rPr>
                        <a:t>E</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ru-RU" sz="1400">
                          <a:effectLst/>
                        </a:rPr>
                        <a:t>Returns Euler's number (approx. 2.718)</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3"/>
                        </a:rPr>
                        <a:t>LN2</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natural logarithm of 2 (approx. </a:t>
                      </a:r>
                      <a:r>
                        <a:rPr lang="ru-RU" sz="1400">
                          <a:effectLst/>
                        </a:rPr>
                        <a:t>0.693)</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4"/>
                        </a:rPr>
                        <a:t>LN10</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natural logarithm of 10 (approx. </a:t>
                      </a:r>
                      <a:r>
                        <a:rPr lang="ru-RU" sz="1400">
                          <a:effectLst/>
                        </a:rPr>
                        <a:t>2.302)</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5"/>
                        </a:rPr>
                        <a:t>LOG2E</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base-2 logarithm of E (approx. </a:t>
                      </a:r>
                      <a:r>
                        <a:rPr lang="ru-RU" sz="1400">
                          <a:effectLst/>
                        </a:rPr>
                        <a:t>1.442)</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6"/>
                        </a:rPr>
                        <a:t>LOG10E</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base-10 logarithm of E (approx. </a:t>
                      </a:r>
                      <a:r>
                        <a:rPr lang="ru-RU" sz="1400">
                          <a:effectLst/>
                        </a:rPr>
                        <a:t>0.434)</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7"/>
                        </a:rPr>
                        <a:t>PI</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ru-RU" sz="1400">
                          <a:effectLst/>
                        </a:rPr>
                        <a:t>Returns PI (approx. 3.14)</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8"/>
                        </a:rPr>
                        <a:t>SQRT1_2</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square root of 1/2 (approx. </a:t>
                      </a:r>
                      <a:r>
                        <a:rPr lang="ru-RU" sz="1400">
                          <a:effectLst/>
                        </a:rPr>
                        <a:t>0.707)</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dirty="0">
                          <a:effectLst/>
                          <a:hlinkClick r:id="rId9"/>
                        </a:rPr>
                        <a:t>SQRT2</a:t>
                      </a:r>
                      <a:endParaRPr lang="ru-RU" sz="1400" b="0" dirty="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dirty="0">
                          <a:effectLst/>
                        </a:rPr>
                        <a:t>Returns the square root of 2 (approx. </a:t>
                      </a:r>
                      <a:r>
                        <a:rPr lang="ru-RU" sz="1400" dirty="0">
                          <a:effectLst/>
                        </a:rPr>
                        <a:t>1.414)</a:t>
                      </a:r>
                      <a:endParaRPr lang="ru-RU" sz="1400" dirty="0">
                        <a:solidFill>
                          <a:schemeClr val="bg1"/>
                        </a:solidFill>
                        <a:effectLst/>
                        <a:latin typeface="Calibri"/>
                        <a:ea typeface="Calibri"/>
                        <a:cs typeface="Times New Roman"/>
                      </a:endParaRPr>
                    </a:p>
                  </a:txBody>
                  <a:tcPr marL="47335" marR="47335" marT="66269" marB="66269"/>
                </a:tc>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2557566101"/>
              </p:ext>
            </p:extLst>
          </p:nvPr>
        </p:nvGraphicFramePr>
        <p:xfrm>
          <a:off x="467544" y="4450700"/>
          <a:ext cx="8280920" cy="1758352"/>
        </p:xfrm>
        <a:graphic>
          <a:graphicData uri="http://schemas.openxmlformats.org/drawingml/2006/table">
            <a:tbl>
              <a:tblPr firstRow="1" firstCol="1" bandRow="1">
                <a:tableStyleId>{5DA37D80-6434-44D0-A028-1B22A696006F}</a:tableStyleId>
              </a:tblPr>
              <a:tblGrid>
                <a:gridCol w="1583562"/>
                <a:gridCol w="6697358"/>
              </a:tblGrid>
              <a:tr h="230995">
                <a:tc>
                  <a:txBody>
                    <a:bodyPr/>
                    <a:lstStyle/>
                    <a:p>
                      <a:pPr algn="l" fontAlgn="t"/>
                      <a:r>
                        <a:rPr lang="en-US" sz="1400" dirty="0" smtClean="0">
                          <a:effectLst/>
                        </a:rPr>
                        <a:t>Methods</a:t>
                      </a:r>
                      <a:endParaRPr lang="en-US" sz="1400" dirty="0">
                        <a:solidFill>
                          <a:schemeClr val="bg1"/>
                        </a:solidFill>
                        <a:effectLst/>
                        <a:latin typeface="+mn-lt"/>
                      </a:endParaRPr>
                    </a:p>
                  </a:txBody>
                  <a:tcPr marL="28401" marR="28401" marT="28401" marB="28401"/>
                </a:tc>
                <a:tc>
                  <a:txBody>
                    <a:bodyPr/>
                    <a:lstStyle/>
                    <a:p>
                      <a:pPr algn="l" fontAlgn="t"/>
                      <a:r>
                        <a:rPr lang="en-US" sz="1400" dirty="0" smtClean="0">
                          <a:effectLst/>
                        </a:rPr>
                        <a:t>Description</a:t>
                      </a:r>
                      <a:endParaRPr lang="en-US" sz="1400" dirty="0">
                        <a:solidFill>
                          <a:schemeClr val="bg1"/>
                        </a:solidFill>
                        <a:effectLst/>
                        <a:latin typeface="+mn-lt"/>
                      </a:endParaRPr>
                    </a:p>
                  </a:txBody>
                  <a:tcPr marL="28401" marR="28401" marT="28401" marB="28401"/>
                </a:tc>
              </a:tr>
              <a:tr h="296632">
                <a:tc>
                  <a:txBody>
                    <a:bodyPr/>
                    <a:lstStyle/>
                    <a:p>
                      <a:pPr>
                        <a:lnSpc>
                          <a:spcPts val="1265"/>
                        </a:lnSpc>
                        <a:spcAft>
                          <a:spcPts val="0"/>
                        </a:spcAft>
                      </a:pPr>
                      <a:r>
                        <a:rPr lang="ru-RU" sz="1400" b="0" u="sng" dirty="0" err="1">
                          <a:effectLst/>
                          <a:hlinkClick r:id="rId10"/>
                        </a:rPr>
                        <a:t>abs</a:t>
                      </a:r>
                      <a:r>
                        <a:rPr lang="ru-RU" sz="1400" b="0" u="sng" dirty="0">
                          <a:effectLst/>
                          <a:hlinkClick r:id="rId10"/>
                        </a:rPr>
                        <a:t>(x)</a:t>
                      </a:r>
                      <a:endParaRPr lang="ru-RU" sz="1400" b="0" dirty="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dirty="0">
                          <a:effectLst/>
                        </a:rPr>
                        <a:t>Returns the absolute value of x</a:t>
                      </a:r>
                      <a:endParaRPr lang="ru-RU" sz="1400" dirty="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11"/>
                        </a:rPr>
                        <a:t>acos(x)</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arccosine of x, in radians</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12"/>
                        </a:rPr>
                        <a:t>asin(x)</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arcsine of x, in radians</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13"/>
                        </a:rPr>
                        <a:t>atan(x)</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arctangent of x as a numeric value between -PI/2 and PI/2 radians</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dirty="0">
                          <a:effectLst/>
                          <a:hlinkClick r:id="rId14"/>
                        </a:rPr>
                        <a:t>atan2(</a:t>
                      </a:r>
                      <a:r>
                        <a:rPr lang="ru-RU" sz="1400" b="0" u="sng" dirty="0" err="1">
                          <a:effectLst/>
                          <a:hlinkClick r:id="rId14"/>
                        </a:rPr>
                        <a:t>y,x</a:t>
                      </a:r>
                      <a:r>
                        <a:rPr lang="ru-RU" sz="1400" b="0" u="sng" dirty="0">
                          <a:effectLst/>
                          <a:hlinkClick r:id="rId14"/>
                        </a:rPr>
                        <a:t>)</a:t>
                      </a:r>
                      <a:endParaRPr lang="ru-RU" sz="1400" b="0" dirty="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dirty="0">
                          <a:effectLst/>
                        </a:rPr>
                        <a:t>Returns the arctangent of the quotient of its arguments</a:t>
                      </a:r>
                      <a:endParaRPr lang="ru-RU" sz="1400" dirty="0">
                        <a:solidFill>
                          <a:schemeClr val="bg1"/>
                        </a:solidFill>
                        <a:effectLst/>
                        <a:latin typeface="Calibri"/>
                        <a:ea typeface="Calibri"/>
                        <a:cs typeface="Times New Roman"/>
                      </a:endParaRPr>
                    </a:p>
                  </a:txBody>
                  <a:tcPr marL="47335" marR="47335" marT="66269" marB="66269"/>
                </a:tc>
              </a:tr>
            </a:tbl>
          </a:graphicData>
        </a:graphic>
      </p:graphicFrame>
      <p:sp>
        <p:nvSpPr>
          <p:cNvPr id="8" name="Прямоугольник 7"/>
          <p:cNvSpPr/>
          <p:nvPr/>
        </p:nvSpPr>
        <p:spPr>
          <a:xfrm>
            <a:off x="407786" y="1268760"/>
            <a:ext cx="8136904" cy="369332"/>
          </a:xfrm>
          <a:prstGeom prst="rect">
            <a:avLst/>
          </a:prstGeom>
        </p:spPr>
        <p:txBody>
          <a:bodyPr wrap="square">
            <a:spAutoFit/>
          </a:bodyPr>
          <a:lstStyle/>
          <a:p>
            <a:r>
              <a:rPr lang="en-US" dirty="0"/>
              <a:t>The </a:t>
            </a:r>
            <a:r>
              <a:rPr lang="en-US" dirty="0">
                <a:solidFill>
                  <a:srgbClr val="00B0F0"/>
                </a:solidFill>
              </a:rPr>
              <a:t>Math object </a:t>
            </a:r>
            <a:r>
              <a:rPr lang="en-US" dirty="0"/>
              <a:t>allows you to perform mathematical tasks.</a:t>
            </a:r>
          </a:p>
        </p:txBody>
      </p:sp>
    </p:spTree>
    <p:extLst>
      <p:ext uri="{BB962C8B-B14F-4D97-AF65-F5344CB8AC3E}">
        <p14:creationId xmlns:p14="http://schemas.microsoft.com/office/powerpoint/2010/main" val="2449209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1196752"/>
            <a:ext cx="8064896" cy="3139321"/>
          </a:xfrm>
          <a:prstGeom prst="rect">
            <a:avLst/>
          </a:prstGeom>
        </p:spPr>
        <p:txBody>
          <a:bodyPr wrap="square">
            <a:spAutoFit/>
          </a:bodyPr>
          <a:lstStyle/>
          <a:p>
            <a:endParaRPr lang="en-US" b="1" dirty="0" smtClean="0"/>
          </a:p>
          <a:p>
            <a:r>
              <a:rPr lang="en-US" b="1" dirty="0" smtClean="0">
                <a:solidFill>
                  <a:schemeClr val="accent1">
                    <a:lumMod val="60000"/>
                    <a:lumOff val="40000"/>
                  </a:schemeClr>
                </a:solidFill>
              </a:rPr>
              <a:t>Prototype-based:</a:t>
            </a:r>
            <a:endParaRPr lang="en-US" dirty="0" smtClean="0">
              <a:solidFill>
                <a:schemeClr val="accent1">
                  <a:lumMod val="60000"/>
                  <a:lumOff val="40000"/>
                </a:schemeClr>
              </a:solidFill>
            </a:endParaRPr>
          </a:p>
          <a:p>
            <a:endParaRPr lang="en-US" b="1" dirty="0"/>
          </a:p>
          <a:p>
            <a:r>
              <a:rPr lang="en-US" b="1" dirty="0" smtClean="0"/>
              <a:t>Prototypes</a:t>
            </a:r>
            <a:r>
              <a:rPr lang="en-US" dirty="0" smtClean="0"/>
              <a:t> - JavaScript uses </a:t>
            </a:r>
            <a:r>
              <a:rPr lang="en-US" dirty="0">
                <a:hlinkClick r:id="rId2" tooltip="Prototype-based programming"/>
              </a:rPr>
              <a:t>prototypes</a:t>
            </a:r>
            <a:r>
              <a:rPr lang="en-US" dirty="0" smtClean="0"/>
              <a:t> where many other object oriented languages use </a:t>
            </a:r>
            <a:r>
              <a:rPr lang="en-US" dirty="0">
                <a:hlinkClick r:id="rId3" tooltip="Class (computer science)"/>
              </a:rPr>
              <a:t>classes</a:t>
            </a:r>
            <a:r>
              <a:rPr lang="en-US" dirty="0" smtClean="0"/>
              <a:t> for </a:t>
            </a:r>
            <a:r>
              <a:rPr lang="en-US" dirty="0">
                <a:hlinkClick r:id="rId4" tooltip="Inheritance (computer science)"/>
              </a:rPr>
              <a:t>inheritance</a:t>
            </a:r>
            <a:r>
              <a:rPr lang="en-US" dirty="0" smtClean="0"/>
              <a:t>.</a:t>
            </a:r>
          </a:p>
          <a:p>
            <a:endParaRPr lang="en-US" dirty="0"/>
          </a:p>
          <a:p>
            <a:r>
              <a:rPr lang="en-US" b="1" dirty="0"/>
              <a:t>Functions as object </a:t>
            </a:r>
            <a:r>
              <a:rPr lang="en-US" b="1" dirty="0" smtClean="0"/>
              <a:t>constructors </a:t>
            </a:r>
            <a:r>
              <a:rPr lang="en-US" dirty="0" smtClean="0"/>
              <a:t>-</a:t>
            </a:r>
            <a:r>
              <a:rPr lang="en-US" b="1" dirty="0" smtClean="0"/>
              <a:t> </a:t>
            </a:r>
            <a:r>
              <a:rPr lang="en-US" dirty="0" smtClean="0"/>
              <a:t>functions </a:t>
            </a:r>
            <a:r>
              <a:rPr lang="en-US" dirty="0"/>
              <a:t>double as object constructors along with their typical role</a:t>
            </a:r>
            <a:r>
              <a:rPr lang="en-US" dirty="0" smtClean="0"/>
              <a:t>.</a:t>
            </a:r>
          </a:p>
          <a:p>
            <a:endParaRPr lang="en-US" b="1" dirty="0"/>
          </a:p>
          <a:p>
            <a:r>
              <a:rPr lang="en-US" b="1" dirty="0"/>
              <a:t>Functions as </a:t>
            </a:r>
            <a:r>
              <a:rPr lang="en-US" b="1" dirty="0" smtClean="0"/>
              <a:t>methods </a:t>
            </a:r>
            <a:r>
              <a:rPr lang="en-US" dirty="0" smtClean="0"/>
              <a:t>-</a:t>
            </a:r>
            <a:r>
              <a:rPr lang="en-US" b="1" dirty="0" smtClean="0"/>
              <a:t> </a:t>
            </a:r>
            <a:r>
              <a:rPr lang="en-US" dirty="0"/>
              <a:t>Unlike many object-oriented languages, there is no distinction between a function definition and a </a:t>
            </a:r>
            <a:r>
              <a:rPr lang="en-US" dirty="0">
                <a:hlinkClick r:id="rId5" tooltip="Method (computer science)"/>
              </a:rPr>
              <a:t>method</a:t>
            </a:r>
            <a:r>
              <a:rPr lang="en-US" dirty="0"/>
              <a:t> definition</a:t>
            </a:r>
            <a:r>
              <a:rPr lang="en-US" dirty="0" smtClean="0"/>
              <a:t>.</a:t>
            </a:r>
            <a:endParaRPr lang="en-US" dirty="0"/>
          </a:p>
        </p:txBody>
      </p:sp>
      <p:sp>
        <p:nvSpPr>
          <p:cNvPr id="5" name="Заголовок 4"/>
          <p:cNvSpPr>
            <a:spLocks noGrp="1"/>
          </p:cNvSpPr>
          <p:nvPr>
            <p:ph type="title"/>
          </p:nvPr>
        </p:nvSpPr>
        <p:spPr>
          <a:xfrm>
            <a:off x="480060" y="548680"/>
            <a:ext cx="8183880" cy="648072"/>
          </a:xfrm>
        </p:spPr>
        <p:txBody>
          <a:bodyPr>
            <a:normAutofit/>
          </a:bodyPr>
          <a:lstStyle/>
          <a:p>
            <a:pPr algn="l"/>
            <a:r>
              <a:rPr lang="en-US" dirty="0" smtClean="0">
                <a:solidFill>
                  <a:srgbClr val="92D050"/>
                </a:solidFill>
              </a:rPr>
              <a:t>Features</a:t>
            </a:r>
            <a:endParaRPr lang="ru-RU" dirty="0">
              <a:solidFill>
                <a:srgbClr val="92D050"/>
              </a:solidFill>
            </a:endParaRPr>
          </a:p>
        </p:txBody>
      </p:sp>
    </p:spTree>
    <p:extLst>
      <p:ext uri="{BB962C8B-B14F-4D97-AF65-F5344CB8AC3E}">
        <p14:creationId xmlns:p14="http://schemas.microsoft.com/office/powerpoint/2010/main" val="12756765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a:solidFill>
                  <a:srgbClr val="92D050"/>
                </a:solidFill>
              </a:rPr>
              <a:t>JavaScript Math Object</a:t>
            </a: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 name="Таблица 1"/>
          <p:cNvGraphicFramePr>
            <a:graphicFrameLocks noGrp="1"/>
          </p:cNvGraphicFramePr>
          <p:nvPr>
            <p:extLst>
              <p:ext uri="{D42A27DB-BD31-4B8C-83A1-F6EECF244321}">
                <p14:modId xmlns:p14="http://schemas.microsoft.com/office/powerpoint/2010/main" val="2226989266"/>
              </p:ext>
            </p:extLst>
          </p:nvPr>
        </p:nvGraphicFramePr>
        <p:xfrm>
          <a:off x="467544" y="1268760"/>
          <a:ext cx="8208912" cy="4139456"/>
        </p:xfrm>
        <a:graphic>
          <a:graphicData uri="http://schemas.openxmlformats.org/drawingml/2006/table">
            <a:tbl>
              <a:tblPr firstRow="1" firstCol="1" bandRow="1">
                <a:tableStyleId>{5DA37D80-6434-44D0-A028-1B22A696006F}</a:tableStyleId>
              </a:tblPr>
              <a:tblGrid>
                <a:gridCol w="1569792"/>
                <a:gridCol w="6639120"/>
              </a:tblGrid>
              <a:tr h="230995">
                <a:tc>
                  <a:txBody>
                    <a:bodyPr/>
                    <a:lstStyle/>
                    <a:p>
                      <a:pPr algn="l" fontAlgn="t"/>
                      <a:r>
                        <a:rPr lang="en-US" sz="1400" dirty="0" smtClean="0">
                          <a:effectLst/>
                        </a:rPr>
                        <a:t>Methods</a:t>
                      </a:r>
                      <a:endParaRPr lang="en-US" sz="1400" dirty="0">
                        <a:solidFill>
                          <a:schemeClr val="bg1"/>
                        </a:solidFill>
                        <a:effectLst/>
                        <a:latin typeface="+mn-lt"/>
                      </a:endParaRPr>
                    </a:p>
                  </a:txBody>
                  <a:tcPr marL="28401" marR="28401" marT="28401" marB="28401"/>
                </a:tc>
                <a:tc>
                  <a:txBody>
                    <a:bodyPr/>
                    <a:lstStyle/>
                    <a:p>
                      <a:pPr algn="l" fontAlgn="t"/>
                      <a:r>
                        <a:rPr lang="en-US" sz="1400" dirty="0" smtClean="0">
                          <a:effectLst/>
                        </a:rPr>
                        <a:t>Description</a:t>
                      </a:r>
                      <a:endParaRPr lang="en-US" sz="1400" dirty="0">
                        <a:solidFill>
                          <a:schemeClr val="bg1"/>
                        </a:solidFill>
                        <a:effectLst/>
                        <a:latin typeface="+mn-lt"/>
                      </a:endParaRPr>
                    </a:p>
                  </a:txBody>
                  <a:tcPr marL="28401" marR="28401" marT="28401" marB="28401"/>
                </a:tc>
              </a:tr>
              <a:tr h="296632">
                <a:tc>
                  <a:txBody>
                    <a:bodyPr/>
                    <a:lstStyle/>
                    <a:p>
                      <a:pPr>
                        <a:lnSpc>
                          <a:spcPts val="1265"/>
                        </a:lnSpc>
                        <a:spcAft>
                          <a:spcPts val="0"/>
                        </a:spcAft>
                      </a:pPr>
                      <a:r>
                        <a:rPr lang="ru-RU" sz="1400" b="0" u="sng">
                          <a:effectLst/>
                          <a:hlinkClick r:id="rId2"/>
                        </a:rPr>
                        <a:t>ceil(x)</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x, rounded upwards to the nearest integer</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3"/>
                        </a:rPr>
                        <a:t>cos(x)</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cosine of x (x is in radians)</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4"/>
                        </a:rPr>
                        <a:t>exp(x)</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value of E</a:t>
                      </a:r>
                      <a:r>
                        <a:rPr lang="en-US" sz="1400" baseline="30000">
                          <a:effectLst/>
                        </a:rPr>
                        <a:t>x</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5"/>
                        </a:rPr>
                        <a:t>floor(x)</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x, rounded downwards to the nearest integer</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6"/>
                        </a:rPr>
                        <a:t>log(x)</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natural logarithm (base E) of x</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7"/>
                        </a:rPr>
                        <a:t>max(x,y,z,...,n)</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number with the highest value</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8"/>
                        </a:rPr>
                        <a:t>min(x,y,z,...,n)</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number with the lowest value</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9"/>
                        </a:rPr>
                        <a:t>pow(x,y)</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value of x to the power of y</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10"/>
                        </a:rPr>
                        <a:t>random()</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a random number between 0 and 1</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11"/>
                        </a:rPr>
                        <a:t>round(x)</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Rounds x to the nearest integer</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12"/>
                        </a:rPr>
                        <a:t>sin(x)</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sine of x (x is in radians)</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a:effectLst/>
                          <a:hlinkClick r:id="rId13"/>
                        </a:rPr>
                        <a:t>sqrt(x)</a:t>
                      </a:r>
                      <a:endParaRPr lang="ru-RU" sz="1400" b="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a:effectLst/>
                        </a:rPr>
                        <a:t>Returns the square root of x</a:t>
                      </a:r>
                      <a:endParaRPr lang="ru-RU" sz="1400">
                        <a:solidFill>
                          <a:schemeClr val="bg1"/>
                        </a:solidFill>
                        <a:effectLst/>
                        <a:latin typeface="Calibri"/>
                        <a:ea typeface="Calibri"/>
                        <a:cs typeface="Times New Roman"/>
                      </a:endParaRPr>
                    </a:p>
                  </a:txBody>
                  <a:tcPr marL="47335" marR="47335" marT="66269" marB="66269"/>
                </a:tc>
              </a:tr>
              <a:tr h="296632">
                <a:tc>
                  <a:txBody>
                    <a:bodyPr/>
                    <a:lstStyle/>
                    <a:p>
                      <a:pPr>
                        <a:lnSpc>
                          <a:spcPts val="1265"/>
                        </a:lnSpc>
                        <a:spcAft>
                          <a:spcPts val="0"/>
                        </a:spcAft>
                      </a:pPr>
                      <a:r>
                        <a:rPr lang="ru-RU" sz="1400" b="0" u="sng" dirty="0" err="1">
                          <a:effectLst/>
                          <a:hlinkClick r:id="rId14"/>
                        </a:rPr>
                        <a:t>tan</a:t>
                      </a:r>
                      <a:r>
                        <a:rPr lang="ru-RU" sz="1400" b="0" u="sng" dirty="0">
                          <a:effectLst/>
                          <a:hlinkClick r:id="rId14"/>
                        </a:rPr>
                        <a:t>(x)</a:t>
                      </a:r>
                      <a:endParaRPr lang="ru-RU" sz="1400" b="0" dirty="0">
                        <a:solidFill>
                          <a:schemeClr val="bg1"/>
                        </a:solidFill>
                        <a:effectLst/>
                        <a:latin typeface="Calibri"/>
                        <a:ea typeface="Calibri"/>
                        <a:cs typeface="Times New Roman"/>
                      </a:endParaRPr>
                    </a:p>
                  </a:txBody>
                  <a:tcPr marL="47335" marR="47335" marT="66269" marB="66269"/>
                </a:tc>
                <a:tc>
                  <a:txBody>
                    <a:bodyPr/>
                    <a:lstStyle/>
                    <a:p>
                      <a:pPr>
                        <a:lnSpc>
                          <a:spcPts val="1265"/>
                        </a:lnSpc>
                        <a:spcAft>
                          <a:spcPts val="0"/>
                        </a:spcAft>
                      </a:pPr>
                      <a:r>
                        <a:rPr lang="en-US" sz="1400" dirty="0">
                          <a:effectLst/>
                        </a:rPr>
                        <a:t>Returns the tangent of an angle</a:t>
                      </a:r>
                      <a:endParaRPr lang="ru-RU" sz="1400" dirty="0">
                        <a:solidFill>
                          <a:schemeClr val="bg1"/>
                        </a:solidFill>
                        <a:effectLst/>
                        <a:latin typeface="Calibri"/>
                        <a:ea typeface="Calibri"/>
                        <a:cs typeface="Times New Roman"/>
                      </a:endParaRPr>
                    </a:p>
                  </a:txBody>
                  <a:tcPr marL="47335" marR="47335" marT="66269" marB="66269"/>
                </a:tc>
              </a:tr>
            </a:tbl>
          </a:graphicData>
        </a:graphic>
      </p:graphicFrame>
    </p:spTree>
    <p:extLst>
      <p:ext uri="{BB962C8B-B14F-4D97-AF65-F5344CB8AC3E}">
        <p14:creationId xmlns:p14="http://schemas.microsoft.com/office/powerpoint/2010/main" val="28623696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smtClean="0">
                <a:solidFill>
                  <a:srgbClr val="92D050"/>
                </a:solidFill>
              </a:rPr>
              <a:t>Error Handling</a:t>
            </a:r>
            <a:endParaRPr lang="en-US" dirty="0">
              <a:solidFill>
                <a:srgbClr val="92D050"/>
              </a:solidFill>
            </a:endParaRP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Прямоугольник 7"/>
          <p:cNvSpPr/>
          <p:nvPr/>
        </p:nvSpPr>
        <p:spPr>
          <a:xfrm>
            <a:off x="407786" y="1268760"/>
            <a:ext cx="8136904" cy="1477328"/>
          </a:xfrm>
          <a:prstGeom prst="rect">
            <a:avLst/>
          </a:prstGeom>
        </p:spPr>
        <p:txBody>
          <a:bodyPr wrap="square">
            <a:spAutoFit/>
          </a:bodyPr>
          <a:lstStyle/>
          <a:p>
            <a:r>
              <a:rPr lang="en-US" dirty="0"/>
              <a:t>JavaScript </a:t>
            </a:r>
            <a:r>
              <a:rPr lang="en-US" dirty="0" smtClean="0">
                <a:solidFill>
                  <a:srgbClr val="00B0F0"/>
                </a:solidFill>
              </a:rPr>
              <a:t>try</a:t>
            </a:r>
            <a:r>
              <a:rPr lang="en-US" dirty="0" smtClean="0"/>
              <a:t>, </a:t>
            </a:r>
            <a:r>
              <a:rPr lang="en-US" dirty="0" smtClean="0">
                <a:solidFill>
                  <a:srgbClr val="00B0F0"/>
                </a:solidFill>
              </a:rPr>
              <a:t>catch </a:t>
            </a:r>
            <a:r>
              <a:rPr lang="en-US" dirty="0"/>
              <a:t>and</a:t>
            </a:r>
            <a:r>
              <a:rPr lang="en-US" dirty="0" smtClean="0">
                <a:solidFill>
                  <a:srgbClr val="00B0F0"/>
                </a:solidFill>
              </a:rPr>
              <a:t> finally</a:t>
            </a:r>
            <a:endParaRPr lang="en-US" dirty="0">
              <a:solidFill>
                <a:srgbClr val="00B0F0"/>
              </a:solidFill>
            </a:endParaRPr>
          </a:p>
          <a:p>
            <a:pPr marL="285750" indent="-285750">
              <a:buFont typeface="Arial" panose="020B0604020202020204" pitchFamily="34" charset="0"/>
              <a:buChar char="•"/>
            </a:pPr>
            <a:r>
              <a:rPr lang="en-US" dirty="0"/>
              <a:t>The </a:t>
            </a:r>
            <a:r>
              <a:rPr lang="en-US" dirty="0">
                <a:solidFill>
                  <a:srgbClr val="00B0F0"/>
                </a:solidFill>
              </a:rPr>
              <a:t>try</a:t>
            </a:r>
            <a:r>
              <a:rPr lang="en-US" dirty="0"/>
              <a:t> statement allows you to define a block of code to be tested for errors while it is being executed.</a:t>
            </a:r>
          </a:p>
          <a:p>
            <a:pPr marL="285750" indent="-285750">
              <a:buFont typeface="Arial" panose="020B0604020202020204" pitchFamily="34" charset="0"/>
              <a:buChar char="•"/>
            </a:pPr>
            <a:r>
              <a:rPr lang="en-US" dirty="0"/>
              <a:t>The </a:t>
            </a:r>
            <a:r>
              <a:rPr lang="en-US" dirty="0">
                <a:solidFill>
                  <a:srgbClr val="00B0F0"/>
                </a:solidFill>
              </a:rPr>
              <a:t>catch</a:t>
            </a:r>
            <a:r>
              <a:rPr lang="en-US" dirty="0"/>
              <a:t> statement allows you to define a block of code to be executed, if an error occurs in the try block.</a:t>
            </a:r>
          </a:p>
        </p:txBody>
      </p:sp>
      <p:sp>
        <p:nvSpPr>
          <p:cNvPr id="6" name="Прямоугольник 8"/>
          <p:cNvSpPr/>
          <p:nvPr/>
        </p:nvSpPr>
        <p:spPr>
          <a:xfrm>
            <a:off x="407786" y="2841317"/>
            <a:ext cx="8208912" cy="332398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solidFill>
                <a:srgbClr val="000066"/>
              </a:solidFill>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66"/>
                </a:solidFill>
                <a:latin typeface="Consolas" panose="020B0609020204030204" pitchFamily="49" charset="0"/>
                <a:cs typeface="Consolas" panose="020B0609020204030204" pitchFamily="49" charset="0"/>
              </a:rPr>
              <a:t>try </a:t>
            </a: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alert1(</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Welcome guest!"</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br>
              <a:rPr lang="en-US" sz="1200" dirty="0">
                <a:latin typeface="Consolas" panose="020B0609020204030204" pitchFamily="49" charset="0"/>
                <a:cs typeface="Consolas" panose="020B0609020204030204" pitchFamily="49" charset="0"/>
              </a:rPr>
            </a:br>
            <a:r>
              <a:rPr lang="en-US" sz="1200" dirty="0">
                <a:solidFill>
                  <a:srgbClr val="000066"/>
                </a:solidFill>
                <a:latin typeface="Consolas" panose="020B0609020204030204" pitchFamily="49" charset="0"/>
                <a:cs typeface="Consolas" panose="020B0609020204030204" pitchFamily="49" charset="0"/>
              </a:rPr>
              <a:t>catch(err</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txt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There was an error on this page.\n\n"</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txt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Error description: " </a:t>
            </a:r>
            <a:r>
              <a:rPr lang="en-US" sz="1200" dirty="0">
                <a:solidFill>
                  <a:schemeClr val="bg1"/>
                </a:solidFill>
                <a:latin typeface="Consolas" panose="020B0609020204030204" pitchFamily="49" charset="0"/>
                <a:cs typeface="Consolas" panose="020B0609020204030204" pitchFamily="49" charset="0"/>
              </a:rPr>
              <a:t>+ </a:t>
            </a:r>
            <a:r>
              <a:rPr lang="en-US" sz="1200" dirty="0" err="1">
                <a:solidFill>
                  <a:schemeClr val="bg1"/>
                </a:solidFill>
                <a:latin typeface="Consolas" panose="020B0609020204030204" pitchFamily="49" charset="0"/>
                <a:cs typeface="Consolas" panose="020B0609020204030204" pitchFamily="49" charset="0"/>
              </a:rPr>
              <a:t>err.message</a:t>
            </a:r>
            <a:r>
              <a:rPr lang="en-US" sz="1200" dirty="0">
                <a:solidFill>
                  <a:schemeClr val="bg1"/>
                </a:solidFill>
                <a:latin typeface="Consolas" panose="020B0609020204030204" pitchFamily="49" charset="0"/>
                <a:cs typeface="Consolas" panose="020B0609020204030204" pitchFamily="49" charset="0"/>
              </a:rPr>
              <a:t> + </a:t>
            </a:r>
            <a:r>
              <a:rPr lang="en-US" sz="1200" dirty="0">
                <a:solidFill>
                  <a:schemeClr val="bg1">
                    <a:lumMod val="50000"/>
                    <a:lumOff val="50000"/>
                  </a:schemeClr>
                </a:solidFill>
                <a:latin typeface="Consolas" panose="020B0609020204030204" pitchFamily="49" charset="0"/>
                <a:cs typeface="Consolas" panose="020B0609020204030204" pitchFamily="49" charset="0"/>
              </a:rPr>
              <a:t>"\n\n"</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txt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Click OK to continue.\n\n"</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alert(txt</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66"/>
                </a:solidFill>
                <a:latin typeface="Consolas" panose="020B0609020204030204" pitchFamily="49" charset="0"/>
                <a:cs typeface="Consolas" panose="020B0609020204030204" pitchFamily="49" charset="0"/>
              </a:rPr>
              <a:t>  </a:t>
            </a:r>
            <a:r>
              <a:rPr lang="en-US" sz="1200" dirty="0" smtClean="0">
                <a:solidFill>
                  <a:srgbClr val="000066"/>
                </a:solidFill>
                <a:latin typeface="Consolas" panose="020B0609020204030204" pitchFamily="49" charset="0"/>
                <a:cs typeface="Consolas" panose="020B0609020204030204" pitchFamily="49" charset="0"/>
              </a:rPr>
              <a:t>finally {</a:t>
            </a:r>
            <a:endParaRPr lang="en-US" sz="1200" dirty="0" smtClean="0">
              <a:solidFill>
                <a:srgbClr val="000066"/>
              </a:solidFill>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rgbClr val="000066"/>
                </a:solidFill>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alert(</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“Block execution completed!"</a:t>
            </a:r>
            <a:r>
              <a:rPr lang="en-US" sz="1200" dirty="0" smtClean="0">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66"/>
                </a:solidFill>
                <a:latin typeface="Consolas" panose="020B0609020204030204" pitchFamily="49" charset="0"/>
                <a:cs typeface="Consolas" panose="020B0609020204030204" pitchFamily="49" charset="0"/>
              </a:rPr>
              <a:t> </a:t>
            </a:r>
            <a:r>
              <a:rPr lang="en-US" sz="1200" dirty="0" smtClean="0">
                <a:solidFill>
                  <a:srgbClr val="000066"/>
                </a:solidFill>
                <a:latin typeface="Consolas" panose="020B0609020204030204" pitchFamily="49" charset="0"/>
                <a:cs typeface="Consolas" panose="020B0609020204030204" pitchFamily="49" charset="0"/>
              </a:rPr>
              <a:t> </a:t>
            </a:r>
            <a:r>
              <a:rPr lang="en-US" sz="1200" dirty="0" smtClean="0">
                <a:solidFill>
                  <a:srgbClr val="000066"/>
                </a:solidFill>
                <a:latin typeface="Consolas" panose="020B0609020204030204" pitchFamily="49" charset="0"/>
                <a:cs typeface="Consolas" panose="020B0609020204030204" pitchFamily="49" charset="0"/>
              </a:rPr>
              <a:t>}</a:t>
            </a: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i="1" dirty="0">
              <a:solidFill>
                <a:srgbClr val="006600"/>
              </a:solidFill>
              <a:latin typeface="Consolas" panose="020B0609020204030204" pitchFamily="49" charset="0"/>
              <a:ea typeface="Times New Roman"/>
              <a:cs typeface="Consolas" panose="020B0609020204030204" pitchFamily="49" charset="0"/>
            </a:endParaRPr>
          </a:p>
        </p:txBody>
      </p:sp>
    </p:spTree>
    <p:extLst>
      <p:ext uri="{BB962C8B-B14F-4D97-AF65-F5344CB8AC3E}">
        <p14:creationId xmlns:p14="http://schemas.microsoft.com/office/powerpoint/2010/main" val="36276781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80060" y="548680"/>
            <a:ext cx="8183880" cy="648072"/>
          </a:xfrm>
        </p:spPr>
        <p:txBody>
          <a:bodyPr>
            <a:normAutofit/>
          </a:bodyPr>
          <a:lstStyle/>
          <a:p>
            <a:r>
              <a:rPr lang="en-US" dirty="0" smtClean="0">
                <a:solidFill>
                  <a:srgbClr val="92D050"/>
                </a:solidFill>
              </a:rPr>
              <a:t>Error Handling</a:t>
            </a:r>
            <a:endParaRPr lang="en-US" dirty="0">
              <a:solidFill>
                <a:srgbClr val="92D050"/>
              </a:solidFill>
            </a:endParaRPr>
          </a:p>
        </p:txBody>
      </p:sp>
      <p:sp>
        <p:nvSpPr>
          <p:cNvPr id="7" name="Rectangle 1"/>
          <p:cNvSpPr>
            <a:spLocks noChangeArrowheads="1"/>
          </p:cNvSpPr>
          <p:nvPr/>
        </p:nvSpPr>
        <p:spPr bwMode="auto">
          <a:xfrm>
            <a:off x="2803525" y="-900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Прямоугольник 7"/>
          <p:cNvSpPr/>
          <p:nvPr/>
        </p:nvSpPr>
        <p:spPr>
          <a:xfrm>
            <a:off x="407786" y="1268760"/>
            <a:ext cx="8136904" cy="369332"/>
          </a:xfrm>
          <a:prstGeom prst="rect">
            <a:avLst/>
          </a:prstGeom>
        </p:spPr>
        <p:txBody>
          <a:bodyPr wrap="square">
            <a:spAutoFit/>
          </a:bodyPr>
          <a:lstStyle/>
          <a:p>
            <a:r>
              <a:rPr lang="en-US" dirty="0"/>
              <a:t>The </a:t>
            </a:r>
            <a:r>
              <a:rPr lang="en-US" dirty="0">
                <a:solidFill>
                  <a:srgbClr val="00B0F0"/>
                </a:solidFill>
              </a:rPr>
              <a:t>throw</a:t>
            </a:r>
            <a:r>
              <a:rPr lang="en-US" dirty="0"/>
              <a:t> statement allows you to create a custom error</a:t>
            </a:r>
          </a:p>
        </p:txBody>
      </p:sp>
      <p:sp>
        <p:nvSpPr>
          <p:cNvPr id="6" name="Прямоугольник 8"/>
          <p:cNvSpPr/>
          <p:nvPr/>
        </p:nvSpPr>
        <p:spPr>
          <a:xfrm>
            <a:off x="480971" y="1761197"/>
            <a:ext cx="8208912" cy="332398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solidFill>
                <a:srgbClr val="000066"/>
              </a:solidFill>
              <a:latin typeface="Consolas" panose="020B0609020204030204" pitchFamily="49" charset="0"/>
              <a:cs typeface="Consolas" panose="020B0609020204030204" pitchFamily="49" charset="0"/>
            </a:endParaRPr>
          </a:p>
          <a:p>
            <a:pPr lvl="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66"/>
                </a:solidFill>
                <a:latin typeface="Consolas" panose="020B0609020204030204" pitchFamily="49" charset="0"/>
                <a:cs typeface="Consolas" panose="020B0609020204030204" pitchFamily="49" charset="0"/>
              </a:rPr>
              <a:t>try</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err="1">
                <a:solidFill>
                  <a:srgbClr val="000066"/>
                </a:solidFill>
                <a:latin typeface="Consolas" panose="020B0609020204030204" pitchFamily="49" charset="0"/>
                <a:cs typeface="Consolas" panose="020B0609020204030204" pitchFamily="49" charset="0"/>
              </a:rPr>
              <a:t>var</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x = </a:t>
            </a:r>
            <a:r>
              <a:rPr lang="en-US" sz="1200" dirty="0" err="1" smtClean="0">
                <a:latin typeface="Consolas" panose="020B0609020204030204" pitchFamily="49" charset="0"/>
                <a:cs typeface="Consolas" panose="020B0609020204030204" pitchFamily="49" charset="0"/>
              </a:rPr>
              <a:t>MyObj</a:t>
            </a: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demo").value;</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if</a:t>
            </a:r>
            <a:r>
              <a:rPr lang="en-US" sz="1200" dirty="0" smtClean="0">
                <a:solidFill>
                  <a:srgbClr val="000066"/>
                </a:solidFill>
                <a:latin typeface="Consolas" panose="020B0609020204030204" pitchFamily="49" charset="0"/>
                <a:cs typeface="Consolas" panose="020B0609020204030204" pitchFamily="49" charset="0"/>
              </a:rPr>
              <a:t>( x</a:t>
            </a:r>
            <a:r>
              <a:rPr lang="en-US" sz="1200" dirty="0" smtClean="0">
                <a:latin typeface="Consolas" panose="020B0609020204030204" pitchFamily="49" charset="0"/>
                <a:cs typeface="Consolas" panose="020B0609020204030204" pitchFamily="49" charset="0"/>
              </a:rPr>
              <a:t>==</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	</a:t>
            </a:r>
            <a:r>
              <a:rPr lang="en-US" sz="1200" dirty="0" smtClean="0">
                <a:solidFill>
                  <a:srgbClr val="000066"/>
                </a:solidFill>
                <a:latin typeface="Consolas" panose="020B0609020204030204" pitchFamily="49" charset="0"/>
                <a:cs typeface="Consolas" panose="020B0609020204030204" pitchFamily="49" charset="0"/>
              </a:rPr>
              <a:t>throw</a:t>
            </a:r>
            <a:r>
              <a:rPr lang="en-US" sz="1200" dirty="0" smtClean="0">
                <a:latin typeface="Consolas" panose="020B0609020204030204" pitchFamily="49" charset="0"/>
                <a:cs typeface="Consolas" panose="020B0609020204030204" pitchFamily="49" charset="0"/>
              </a:rPr>
              <a:t> </a:t>
            </a:r>
            <a:r>
              <a:rPr lang="en-US" sz="1200" dirty="0">
                <a:solidFill>
                  <a:schemeClr val="bg1">
                    <a:lumMod val="50000"/>
                    <a:lumOff val="50000"/>
                  </a:schemeClr>
                </a:solidFill>
                <a:latin typeface="Consolas" panose="020B0609020204030204" pitchFamily="49" charset="0"/>
                <a:cs typeface="Consolas" panose="020B0609020204030204" pitchFamily="49" charset="0"/>
              </a:rPr>
              <a:t>"empty"</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smtClean="0">
                <a:solidFill>
                  <a:srgbClr val="000066"/>
                </a:solidFill>
                <a:latin typeface="Consolas" panose="020B0609020204030204" pitchFamily="49" charset="0"/>
                <a:cs typeface="Consolas" panose="020B0609020204030204" pitchFamily="49" charset="0"/>
              </a:rPr>
              <a:t>if(</a:t>
            </a:r>
            <a:r>
              <a:rPr lang="en-US" sz="1200" dirty="0" err="1" smtClean="0">
                <a:solidFill>
                  <a:schemeClr val="bg1"/>
                </a:solidFill>
                <a:latin typeface="Consolas" panose="020B0609020204030204" pitchFamily="49" charset="0"/>
                <a:cs typeface="Consolas" panose="020B0609020204030204" pitchFamily="49" charset="0"/>
              </a:rPr>
              <a:t>isNaN</a:t>
            </a:r>
            <a:r>
              <a:rPr lang="en-US" sz="1200" dirty="0" smtClean="0">
                <a:solidFill>
                  <a:srgbClr val="000066"/>
                </a:solidFill>
                <a:latin typeface="Consolas" panose="020B0609020204030204" pitchFamily="49" charset="0"/>
                <a:cs typeface="Consolas" panose="020B0609020204030204" pitchFamily="49" charset="0"/>
              </a:rPr>
              <a:t>(</a:t>
            </a:r>
            <a:r>
              <a:rPr lang="en-US" sz="1200" dirty="0" smtClean="0">
                <a:solidFill>
                  <a:schemeClr val="bg1"/>
                </a:solidFill>
                <a:latin typeface="Consolas" panose="020B0609020204030204" pitchFamily="49" charset="0"/>
                <a:cs typeface="Consolas" panose="020B0609020204030204" pitchFamily="49" charset="0"/>
              </a:rPr>
              <a:t>x</a:t>
            </a:r>
            <a:r>
              <a:rPr lang="en-US" sz="1200" dirty="0" smtClean="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throw</a:t>
            </a:r>
            <a:r>
              <a:rPr lang="en-US" sz="1200" dirty="0">
                <a:latin typeface="Consolas" panose="020B0609020204030204" pitchFamily="49" charset="0"/>
                <a:cs typeface="Consolas" panose="020B0609020204030204" pitchFamily="49" charset="0"/>
              </a:rPr>
              <a:t> </a:t>
            </a:r>
            <a:r>
              <a:rPr lang="en-US" sz="1200" dirty="0">
                <a:solidFill>
                  <a:schemeClr val="bg1">
                    <a:lumMod val="50000"/>
                    <a:lumOff val="50000"/>
                  </a:schemeClr>
                </a:solidFill>
                <a:latin typeface="Consolas" panose="020B0609020204030204" pitchFamily="49" charset="0"/>
                <a:cs typeface="Consolas" panose="020B0609020204030204" pitchFamily="49" charset="0"/>
              </a:rPr>
              <a:t>"not a number"</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if</a:t>
            </a:r>
            <a:r>
              <a:rPr lang="en-US" sz="1200" dirty="0" smtClean="0">
                <a:solidFill>
                  <a:srgbClr val="000066"/>
                </a:solidFill>
                <a:latin typeface="Consolas" panose="020B0609020204030204" pitchFamily="49" charset="0"/>
                <a:cs typeface="Consolas" panose="020B0609020204030204" pitchFamily="49" charset="0"/>
              </a:rPr>
              <a:t>( x&gt;10 </a:t>
            </a: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t>
            </a:r>
            <a:r>
              <a:rPr lang="en-US" sz="1200" dirty="0" smtClean="0">
                <a:solidFill>
                  <a:srgbClr val="000066"/>
                </a:solidFill>
                <a:latin typeface="Consolas" panose="020B0609020204030204" pitchFamily="49" charset="0"/>
                <a:cs typeface="Consolas" panose="020B0609020204030204" pitchFamily="49" charset="0"/>
              </a:rPr>
              <a:t>throw</a:t>
            </a:r>
            <a:r>
              <a:rPr lang="en-US" sz="1200" dirty="0" smtClean="0">
                <a:latin typeface="Consolas" panose="020B0609020204030204" pitchFamily="49" charset="0"/>
                <a:cs typeface="Consolas" panose="020B0609020204030204" pitchFamily="49" charset="0"/>
              </a:rPr>
              <a:t> </a:t>
            </a:r>
            <a:r>
              <a:rPr lang="en-US" sz="1200" dirty="0">
                <a:solidFill>
                  <a:schemeClr val="bg1">
                    <a:lumMod val="50000"/>
                    <a:lumOff val="50000"/>
                  </a:schemeClr>
                </a:solidFill>
                <a:latin typeface="Consolas" panose="020B0609020204030204" pitchFamily="49" charset="0"/>
                <a:cs typeface="Consolas" panose="020B0609020204030204" pitchFamily="49" charset="0"/>
              </a:rPr>
              <a:t>"too high"</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if</a:t>
            </a:r>
            <a:r>
              <a:rPr lang="en-US" sz="1200" dirty="0" smtClean="0">
                <a:solidFill>
                  <a:srgbClr val="000066"/>
                </a:solidFill>
                <a:latin typeface="Consolas" panose="020B0609020204030204" pitchFamily="49" charset="0"/>
                <a:cs typeface="Consolas" panose="020B0609020204030204" pitchFamily="49" charset="0"/>
              </a:rPr>
              <a:t>( x&lt;5 </a:t>
            </a: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t>
            </a:r>
            <a:r>
              <a:rPr lang="en-US" sz="1200" dirty="0" smtClean="0">
                <a:solidFill>
                  <a:srgbClr val="000066"/>
                </a:solidFill>
                <a:latin typeface="Consolas" panose="020B0609020204030204" pitchFamily="49" charset="0"/>
                <a:cs typeface="Consolas" panose="020B0609020204030204" pitchFamily="49" charset="0"/>
              </a:rPr>
              <a:t>throw</a:t>
            </a:r>
            <a:r>
              <a:rPr lang="en-US" sz="1200" dirty="0" smtClean="0">
                <a:latin typeface="Consolas" panose="020B0609020204030204" pitchFamily="49" charset="0"/>
                <a:cs typeface="Consolas" panose="020B0609020204030204" pitchFamily="49" charset="0"/>
              </a:rPr>
              <a:t> </a:t>
            </a:r>
            <a:r>
              <a:rPr lang="en-US" sz="1200" dirty="0">
                <a:solidFill>
                  <a:schemeClr val="bg1">
                    <a:lumMod val="50000"/>
                    <a:lumOff val="50000"/>
                  </a:schemeClr>
                </a:solidFill>
                <a:latin typeface="Consolas" panose="020B0609020204030204" pitchFamily="49" charset="0"/>
                <a:cs typeface="Consolas" panose="020B0609020204030204" pitchFamily="49" charset="0"/>
              </a:rPr>
              <a:t>"too low"</a:t>
            </a:r>
            <a:r>
              <a:rPr lang="en-US" sz="1200" dirty="0">
                <a:latin typeface="Consolas" panose="020B0609020204030204" pitchFamily="49" charset="0"/>
                <a:cs typeface="Consolas" panose="020B0609020204030204" pitchFamily="49" charset="0"/>
              </a:rPr>
              <a:t>;</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a:solidFill>
                  <a:srgbClr val="000066"/>
                </a:solidFill>
                <a:latin typeface="Consolas" panose="020B0609020204030204" pitchFamily="49" charset="0"/>
                <a:cs typeface="Consolas" panose="020B0609020204030204" pitchFamily="49" charset="0"/>
              </a:rPr>
              <a:t>catch</a:t>
            </a:r>
            <a:r>
              <a:rPr lang="en-US" sz="1200" dirty="0">
                <a:solidFill>
                  <a:schemeClr val="bg1"/>
                </a:solidFill>
                <a:latin typeface="Consolas" panose="020B0609020204030204" pitchFamily="49" charset="0"/>
                <a:cs typeface="Consolas" panose="020B0609020204030204" pitchFamily="49" charset="0"/>
              </a:rPr>
              <a:t>(err)</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alert(</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"Error</a:t>
            </a:r>
            <a:r>
              <a:rPr lang="en-US" sz="1200" dirty="0">
                <a:solidFill>
                  <a:schemeClr val="bg1">
                    <a:lumMod val="50000"/>
                    <a:lumOff val="50000"/>
                  </a:schemeClr>
                </a:solidFill>
                <a:latin typeface="Consolas" panose="020B0609020204030204" pitchFamily="49" charset="0"/>
                <a:cs typeface="Consolas" panose="020B0609020204030204" pitchFamily="49" charset="0"/>
              </a:rPr>
              <a:t>: </a:t>
            </a:r>
            <a:r>
              <a:rPr lang="en-US" sz="1200" dirty="0">
                <a:solidFill>
                  <a:schemeClr val="bg1"/>
                </a:solidFill>
                <a:latin typeface="Consolas" panose="020B0609020204030204" pitchFamily="49" charset="0"/>
                <a:cs typeface="Consolas" panose="020B0609020204030204" pitchFamily="49" charset="0"/>
              </a:rPr>
              <a:t>" + err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r>
            <a:br>
              <a:rPr lang="en-US" sz="1200" dirty="0">
                <a:latin typeface="Consolas" panose="020B0609020204030204" pitchFamily="49" charset="0"/>
                <a:cs typeface="Consolas" panose="020B0609020204030204" pitchFamily="49" charset="0"/>
              </a:rPr>
            </a:br>
            <a:endParaRPr lang="en-US" sz="1200" i="1" dirty="0">
              <a:solidFill>
                <a:srgbClr val="006600"/>
              </a:solidFill>
              <a:latin typeface="Consolas" panose="020B0609020204030204" pitchFamily="49" charset="0"/>
              <a:ea typeface="Times New Roman"/>
              <a:cs typeface="Consolas" panose="020B0609020204030204" pitchFamily="49" charset="0"/>
            </a:endParaRPr>
          </a:p>
        </p:txBody>
      </p:sp>
    </p:spTree>
    <p:extLst>
      <p:ext uri="{BB962C8B-B14F-4D97-AF65-F5344CB8AC3E}">
        <p14:creationId xmlns:p14="http://schemas.microsoft.com/office/powerpoint/2010/main" val="23831311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4"/>
          <p:cNvSpPr>
            <a:spLocks noGrp="1"/>
          </p:cNvSpPr>
          <p:nvPr>
            <p:ph type="title"/>
          </p:nvPr>
        </p:nvSpPr>
        <p:spPr>
          <a:xfrm>
            <a:off x="499098" y="332656"/>
            <a:ext cx="8183880" cy="648072"/>
          </a:xfrm>
        </p:spPr>
        <p:txBody>
          <a:bodyPr>
            <a:normAutofit/>
          </a:bodyPr>
          <a:lstStyle/>
          <a:p>
            <a:r>
              <a:rPr lang="en-US" dirty="0" smtClean="0">
                <a:solidFill>
                  <a:srgbClr val="92D050"/>
                </a:solidFill>
              </a:rPr>
              <a:t>SCRIPTING TASKS for self training</a:t>
            </a:r>
            <a:endParaRPr lang="en-US" dirty="0">
              <a:solidFill>
                <a:srgbClr val="92D050"/>
              </a:solidFill>
            </a:endParaRPr>
          </a:p>
        </p:txBody>
      </p:sp>
      <p:sp>
        <p:nvSpPr>
          <p:cNvPr id="5" name="Прямоугольник 7"/>
          <p:cNvSpPr/>
          <p:nvPr/>
        </p:nvSpPr>
        <p:spPr>
          <a:xfrm>
            <a:off x="491828" y="980728"/>
            <a:ext cx="8136904" cy="5539978"/>
          </a:xfrm>
          <a:prstGeom prst="rect">
            <a:avLst/>
          </a:prstGeom>
        </p:spPr>
        <p:txBody>
          <a:bodyPr wrap="square">
            <a:spAutoFit/>
          </a:bodyPr>
          <a:lstStyle/>
          <a:p>
            <a:pPr marL="342900" lvl="0" indent="-342900">
              <a:spcAft>
                <a:spcPts val="600"/>
              </a:spcAft>
              <a:buFont typeface="+mj-lt"/>
              <a:buAutoNum type="arabicPeriod"/>
            </a:pPr>
            <a:r>
              <a:rPr lang="en-US" dirty="0"/>
              <a:t>Write a script to replace symbols in string. Given string “abracadabra”, replace all symbols by rule (a </a:t>
            </a:r>
            <a:r>
              <a:rPr lang="en-US" dirty="0" smtClean="0">
                <a:sym typeface="Wingdings" panose="05000000000000000000" pitchFamily="2" charset="2"/>
              </a:rPr>
              <a:t></a:t>
            </a:r>
            <a:r>
              <a:rPr lang="en-US" dirty="0" smtClean="0"/>
              <a:t> </a:t>
            </a:r>
            <a:r>
              <a:rPr lang="en-US" dirty="0"/>
              <a:t>b, b </a:t>
            </a:r>
            <a:r>
              <a:rPr lang="en-US" dirty="0" smtClean="0">
                <a:sym typeface="Wingdings" panose="05000000000000000000" pitchFamily="2" charset="2"/>
              </a:rPr>
              <a:t></a:t>
            </a:r>
            <a:r>
              <a:rPr lang="en-US" dirty="0" smtClean="0"/>
              <a:t> </a:t>
            </a:r>
            <a:r>
              <a:rPr lang="en-US" dirty="0"/>
              <a:t>c, c </a:t>
            </a:r>
            <a:r>
              <a:rPr lang="en-US" dirty="0" smtClean="0">
                <a:sym typeface="Wingdings" panose="05000000000000000000" pitchFamily="2" charset="2"/>
              </a:rPr>
              <a:t></a:t>
            </a:r>
            <a:r>
              <a:rPr lang="en-US" dirty="0" smtClean="0"/>
              <a:t> </a:t>
            </a:r>
            <a:r>
              <a:rPr lang="en-US" dirty="0"/>
              <a:t>a). Result should be “</a:t>
            </a:r>
            <a:r>
              <a:rPr lang="en-US" dirty="0" err="1"/>
              <a:t>bcrbabdbcra</a:t>
            </a:r>
            <a:r>
              <a:rPr lang="en-US" dirty="0" smtClean="0"/>
              <a:t>”.</a:t>
            </a:r>
            <a:endParaRPr lang="en-US" dirty="0"/>
          </a:p>
          <a:p>
            <a:pPr marL="342900" lvl="0" indent="-342900">
              <a:spcAft>
                <a:spcPts val="600"/>
              </a:spcAft>
              <a:buFont typeface="+mj-lt"/>
              <a:buAutoNum type="arabicPeriod"/>
            </a:pPr>
            <a:r>
              <a:rPr lang="en-US" dirty="0"/>
              <a:t>Write a script for dices game. Two players will throw dices 3 times, player who has bigger sum of will win or it may be draw if both players has equal sum. Each dice roll may be from 1 to 6.</a:t>
            </a:r>
          </a:p>
          <a:p>
            <a:pPr marL="342900" lvl="0" indent="-342900">
              <a:spcAft>
                <a:spcPts val="600"/>
              </a:spcAft>
              <a:buFont typeface="+mj-lt"/>
              <a:buAutoNum type="arabicPeriod"/>
            </a:pPr>
            <a:r>
              <a:rPr lang="en-US" dirty="0"/>
              <a:t>Write a script to calculate how much Friday 13 was in 21-th century (</a:t>
            </a:r>
            <a:r>
              <a:rPr lang="en-US" dirty="0" smtClean="0"/>
              <a:t>since 01/01/2000 </a:t>
            </a:r>
            <a:r>
              <a:rPr lang="en-US" dirty="0"/>
              <a:t>- till now).</a:t>
            </a:r>
          </a:p>
          <a:p>
            <a:pPr marL="342900" indent="-342900">
              <a:spcAft>
                <a:spcPts val="600"/>
              </a:spcAft>
              <a:buFont typeface="+mj-lt"/>
              <a:buAutoNum type="arabicPeriod"/>
            </a:pPr>
            <a:r>
              <a:rPr lang="en-US" dirty="0" smtClean="0"/>
              <a:t>Write </a:t>
            </a:r>
            <a:r>
              <a:rPr lang="en-US" dirty="0"/>
              <a:t>a script to solve quadratic </a:t>
            </a:r>
            <a:r>
              <a:rPr lang="en-US" dirty="0" smtClean="0"/>
              <a:t>equation (</a:t>
            </a:r>
            <a:r>
              <a:rPr lang="en-US" dirty="0" smtClean="0">
                <a:hlinkClick r:id="rId2"/>
              </a:rPr>
              <a:t>wiki</a:t>
            </a:r>
            <a:r>
              <a:rPr lang="en-US" dirty="0" smtClean="0"/>
              <a:t>). Input </a:t>
            </a:r>
            <a:r>
              <a:rPr lang="en-US" dirty="0"/>
              <a:t>parameters: a, b, c; output parameter should be string with result. Result should contain solution for cases when result is: real number, unreal number and when discriminant is equal to zero.</a:t>
            </a:r>
          </a:p>
          <a:p>
            <a:pPr marL="342900" indent="-342900">
              <a:spcAft>
                <a:spcPts val="600"/>
              </a:spcAft>
              <a:buFont typeface="+mj-lt"/>
              <a:buAutoNum type="arabicPeriod"/>
            </a:pPr>
            <a:r>
              <a:rPr lang="en-US" dirty="0" smtClean="0"/>
              <a:t>Write </a:t>
            </a:r>
            <a:r>
              <a:rPr lang="en-US" dirty="0"/>
              <a:t>a script which will split number into random size parts, but sum of these parts should be initial number. Function input should be number to split and number of parts to split. Example: Split 10 into 5 parts, sum of 5 numbers after function execution is 10.</a:t>
            </a:r>
          </a:p>
          <a:p>
            <a:pPr marL="800100" lvl="1" indent="-342900">
              <a:spcAft>
                <a:spcPts val="600"/>
              </a:spcAft>
              <a:buFont typeface="+mj-lt"/>
              <a:buAutoNum type="alphaLcParenR"/>
            </a:pPr>
            <a:r>
              <a:rPr lang="en-US" dirty="0" smtClean="0"/>
              <a:t>Generated </a:t>
            </a:r>
            <a:r>
              <a:rPr lang="en-US" dirty="0"/>
              <a:t>numbers should be integer.</a:t>
            </a:r>
          </a:p>
          <a:p>
            <a:pPr marL="800100" lvl="1" indent="-342900">
              <a:spcAft>
                <a:spcPts val="600"/>
              </a:spcAft>
              <a:buFont typeface="+mj-lt"/>
              <a:buAutoNum type="alphaLcParenR"/>
            </a:pPr>
            <a:r>
              <a:rPr lang="en-US" dirty="0" smtClean="0"/>
              <a:t>Generated </a:t>
            </a:r>
            <a:r>
              <a:rPr lang="en-US" dirty="0"/>
              <a:t>numbers should be float with not more </a:t>
            </a:r>
            <a:r>
              <a:rPr lang="en-US" dirty="0" smtClean="0"/>
              <a:t>than </a:t>
            </a:r>
            <a:r>
              <a:rPr lang="en-US" dirty="0"/>
              <a:t>2 symbols after point.</a:t>
            </a:r>
          </a:p>
        </p:txBody>
      </p:sp>
    </p:spTree>
    <p:extLst>
      <p:ext uri="{BB962C8B-B14F-4D97-AF65-F5344CB8AC3E}">
        <p14:creationId xmlns:p14="http://schemas.microsoft.com/office/powerpoint/2010/main" val="301308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1196752"/>
            <a:ext cx="8064896" cy="2585323"/>
          </a:xfrm>
          <a:prstGeom prst="rect">
            <a:avLst/>
          </a:prstGeom>
        </p:spPr>
        <p:txBody>
          <a:bodyPr wrap="square">
            <a:spAutoFit/>
          </a:bodyPr>
          <a:lstStyle/>
          <a:p>
            <a:endParaRPr lang="en-US" b="1" dirty="0" smtClean="0"/>
          </a:p>
          <a:p>
            <a:r>
              <a:rPr lang="en-US" b="1" dirty="0">
                <a:solidFill>
                  <a:schemeClr val="accent1">
                    <a:lumMod val="60000"/>
                    <a:lumOff val="40000"/>
                  </a:schemeClr>
                </a:solidFill>
              </a:rPr>
              <a:t>Implicit and Explicit </a:t>
            </a:r>
            <a:r>
              <a:rPr lang="en-US" b="1" dirty="0" smtClean="0">
                <a:solidFill>
                  <a:schemeClr val="accent1">
                    <a:lumMod val="60000"/>
                    <a:lumOff val="40000"/>
                  </a:schemeClr>
                </a:solidFill>
              </a:rPr>
              <a:t>Delegation:</a:t>
            </a:r>
            <a:endParaRPr lang="en-US" dirty="0" smtClean="0">
              <a:solidFill>
                <a:schemeClr val="accent1">
                  <a:lumMod val="60000"/>
                  <a:lumOff val="40000"/>
                </a:schemeClr>
              </a:solidFill>
            </a:endParaRPr>
          </a:p>
          <a:p>
            <a:endParaRPr lang="en-US" b="1" dirty="0"/>
          </a:p>
          <a:p>
            <a:r>
              <a:rPr lang="en-US" b="1" dirty="0"/>
              <a:t>Functions as </a:t>
            </a:r>
            <a:r>
              <a:rPr lang="en-US" b="1" dirty="0" smtClean="0"/>
              <a:t>Roles</a:t>
            </a:r>
            <a:r>
              <a:rPr lang="en-US" dirty="0" smtClean="0"/>
              <a:t> - </a:t>
            </a:r>
            <a:r>
              <a:rPr lang="en-US" dirty="0"/>
              <a:t> function defines additional behavior by at least one method bound to the </a:t>
            </a:r>
            <a:r>
              <a:rPr lang="en-US" i="1" dirty="0">
                <a:solidFill>
                  <a:schemeClr val="accent2">
                    <a:lumMod val="60000"/>
                    <a:lumOff val="40000"/>
                  </a:schemeClr>
                </a:solidFill>
              </a:rPr>
              <a:t>this</a:t>
            </a:r>
            <a:r>
              <a:rPr lang="en-US" dirty="0"/>
              <a:t> keyword within its </a:t>
            </a:r>
            <a:r>
              <a:rPr lang="en-US" dirty="0" smtClean="0"/>
              <a:t>function</a:t>
            </a:r>
            <a:r>
              <a:rPr lang="en-US" dirty="0"/>
              <a:t> body</a:t>
            </a:r>
            <a:r>
              <a:rPr lang="en-US" dirty="0" smtClean="0"/>
              <a:t>.</a:t>
            </a:r>
          </a:p>
          <a:p>
            <a:endParaRPr lang="en-US" dirty="0"/>
          </a:p>
          <a:p>
            <a:r>
              <a:rPr lang="en-US" b="1" dirty="0"/>
              <a:t>Type Composition and </a:t>
            </a:r>
            <a:r>
              <a:rPr lang="en-US" b="1" dirty="0" smtClean="0"/>
              <a:t>Inheritance</a:t>
            </a:r>
            <a:r>
              <a:rPr lang="en-US" dirty="0" smtClean="0"/>
              <a:t> - </a:t>
            </a:r>
            <a:r>
              <a:rPr lang="en-US" dirty="0" smtClean="0">
                <a:hlinkClick r:id="rId2" tooltip="Inheritance (computer science)"/>
              </a:rPr>
              <a:t>inheritance</a:t>
            </a:r>
            <a:r>
              <a:rPr lang="en-US" dirty="0"/>
              <a:t> in JavaScript is covered by a delegation automatism that is bound to the prototype property of constructor functions.</a:t>
            </a:r>
          </a:p>
        </p:txBody>
      </p:sp>
      <p:sp>
        <p:nvSpPr>
          <p:cNvPr id="5" name="Заголовок 4"/>
          <p:cNvSpPr>
            <a:spLocks noGrp="1"/>
          </p:cNvSpPr>
          <p:nvPr>
            <p:ph type="title"/>
          </p:nvPr>
        </p:nvSpPr>
        <p:spPr>
          <a:xfrm>
            <a:off x="480060" y="548680"/>
            <a:ext cx="8183880" cy="648072"/>
          </a:xfrm>
        </p:spPr>
        <p:txBody>
          <a:bodyPr>
            <a:normAutofit/>
          </a:bodyPr>
          <a:lstStyle/>
          <a:p>
            <a:pPr algn="l"/>
            <a:r>
              <a:rPr lang="en-US" dirty="0" smtClean="0">
                <a:solidFill>
                  <a:srgbClr val="92D050"/>
                </a:solidFill>
              </a:rPr>
              <a:t>Features</a:t>
            </a:r>
            <a:endParaRPr lang="ru-RU" dirty="0">
              <a:solidFill>
                <a:srgbClr val="92D050"/>
              </a:solidFill>
            </a:endParaRPr>
          </a:p>
        </p:txBody>
      </p:sp>
    </p:spTree>
    <p:extLst>
      <p:ext uri="{BB962C8B-B14F-4D97-AF65-F5344CB8AC3E}">
        <p14:creationId xmlns:p14="http://schemas.microsoft.com/office/powerpoint/2010/main" val="27272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1196752"/>
            <a:ext cx="8064896" cy="3970318"/>
          </a:xfrm>
          <a:prstGeom prst="rect">
            <a:avLst/>
          </a:prstGeom>
        </p:spPr>
        <p:txBody>
          <a:bodyPr wrap="square">
            <a:spAutoFit/>
          </a:bodyPr>
          <a:lstStyle/>
          <a:p>
            <a:endParaRPr lang="en-US" b="1" dirty="0" smtClean="0"/>
          </a:p>
          <a:p>
            <a:r>
              <a:rPr lang="en-US" b="1" dirty="0" smtClean="0">
                <a:solidFill>
                  <a:schemeClr val="accent1">
                    <a:lumMod val="60000"/>
                    <a:lumOff val="40000"/>
                  </a:schemeClr>
                </a:solidFill>
              </a:rPr>
              <a:t>Miscellaneous:</a:t>
            </a:r>
            <a:endParaRPr lang="en-US" dirty="0" smtClean="0">
              <a:solidFill>
                <a:schemeClr val="accent1">
                  <a:lumMod val="60000"/>
                  <a:lumOff val="40000"/>
                </a:schemeClr>
              </a:solidFill>
            </a:endParaRPr>
          </a:p>
          <a:p>
            <a:endParaRPr lang="en-US" b="1" dirty="0"/>
          </a:p>
          <a:p>
            <a:r>
              <a:rPr lang="en-US" b="1" dirty="0">
                <a:solidFill>
                  <a:srgbClr val="00B0F0"/>
                </a:solidFill>
              </a:rPr>
              <a:t>Run-time </a:t>
            </a:r>
            <a:r>
              <a:rPr lang="en-US" b="1" dirty="0" smtClean="0">
                <a:solidFill>
                  <a:srgbClr val="00B0F0"/>
                </a:solidFill>
              </a:rPr>
              <a:t>environment </a:t>
            </a:r>
            <a:r>
              <a:rPr lang="en-US" dirty="0" smtClean="0"/>
              <a:t>- </a:t>
            </a:r>
            <a:r>
              <a:rPr lang="en-US" dirty="0"/>
              <a:t> JavaScript typically relies on a run-time environment </a:t>
            </a:r>
            <a:r>
              <a:rPr lang="en-US" dirty="0" smtClean="0"/>
              <a:t>to </a:t>
            </a:r>
            <a:r>
              <a:rPr lang="en-US" dirty="0"/>
              <a:t>provide objects and methods by which scripts can interact with the environment</a:t>
            </a:r>
            <a:r>
              <a:rPr lang="en-US" dirty="0" smtClean="0"/>
              <a:t>.</a:t>
            </a:r>
          </a:p>
          <a:p>
            <a:endParaRPr lang="en-US" dirty="0"/>
          </a:p>
          <a:p>
            <a:r>
              <a:rPr lang="en-US" b="1" dirty="0" err="1">
                <a:solidFill>
                  <a:srgbClr val="00B0F0"/>
                </a:solidFill>
              </a:rPr>
              <a:t>Variadic</a:t>
            </a:r>
            <a:r>
              <a:rPr lang="en-US" b="1" dirty="0">
                <a:solidFill>
                  <a:srgbClr val="00B0F0"/>
                </a:solidFill>
              </a:rPr>
              <a:t> </a:t>
            </a:r>
            <a:r>
              <a:rPr lang="en-US" b="1" dirty="0" smtClean="0">
                <a:solidFill>
                  <a:srgbClr val="00B0F0"/>
                </a:solidFill>
              </a:rPr>
              <a:t>functions </a:t>
            </a:r>
            <a:r>
              <a:rPr lang="en-US" dirty="0" smtClean="0"/>
              <a:t>- an </a:t>
            </a:r>
            <a:r>
              <a:rPr lang="en-US" dirty="0"/>
              <a:t>indefinite number of parameters can be passed to a function. The function can access them through </a:t>
            </a:r>
            <a:r>
              <a:rPr lang="en-US" dirty="0">
                <a:hlinkClick r:id="rId2" tooltip="Formal parameter"/>
              </a:rPr>
              <a:t>formal parameters</a:t>
            </a:r>
            <a:r>
              <a:rPr lang="en-US" dirty="0"/>
              <a:t> and also through the local </a:t>
            </a:r>
            <a:r>
              <a:rPr lang="en-US" dirty="0" smtClean="0"/>
              <a:t>arguments</a:t>
            </a:r>
            <a:r>
              <a:rPr lang="en-US" dirty="0"/>
              <a:t> object</a:t>
            </a:r>
            <a:r>
              <a:rPr lang="en-US" dirty="0" smtClean="0"/>
              <a:t>.</a:t>
            </a:r>
          </a:p>
          <a:p>
            <a:endParaRPr lang="en-US" dirty="0"/>
          </a:p>
          <a:p>
            <a:r>
              <a:rPr lang="en-US" b="1" dirty="0" smtClean="0">
                <a:solidFill>
                  <a:srgbClr val="00B0F0"/>
                </a:solidFill>
              </a:rPr>
              <a:t>Array and object literals</a:t>
            </a:r>
            <a:r>
              <a:rPr lang="en-US" dirty="0" smtClean="0">
                <a:solidFill>
                  <a:srgbClr val="00B0F0"/>
                </a:solidFill>
              </a:rPr>
              <a:t> </a:t>
            </a:r>
            <a:r>
              <a:rPr lang="en-US" dirty="0" smtClean="0"/>
              <a:t>- like many scripting languages, arrays and objects can each be created with a succinct shortcut syntax.</a:t>
            </a:r>
          </a:p>
          <a:p>
            <a:endParaRPr lang="en-US" dirty="0"/>
          </a:p>
          <a:p>
            <a:r>
              <a:rPr lang="en-US" b="1" dirty="0">
                <a:solidFill>
                  <a:srgbClr val="00B0F0"/>
                </a:solidFill>
              </a:rPr>
              <a:t>Regular </a:t>
            </a:r>
            <a:r>
              <a:rPr lang="en-US" b="1" dirty="0" smtClean="0">
                <a:solidFill>
                  <a:srgbClr val="00B0F0"/>
                </a:solidFill>
              </a:rPr>
              <a:t>expressions</a:t>
            </a:r>
            <a:r>
              <a:rPr lang="en-US" dirty="0" smtClean="0">
                <a:solidFill>
                  <a:srgbClr val="00B0F0"/>
                </a:solidFill>
              </a:rPr>
              <a:t> </a:t>
            </a:r>
            <a:r>
              <a:rPr lang="en-US" dirty="0" smtClean="0"/>
              <a:t>- </a:t>
            </a:r>
            <a:r>
              <a:rPr lang="en-US" dirty="0"/>
              <a:t>JavaScript also supports </a:t>
            </a:r>
            <a:r>
              <a:rPr lang="en-US" dirty="0">
                <a:hlinkClick r:id="rId3" tooltip="Regular expression"/>
              </a:rPr>
              <a:t>regular </a:t>
            </a:r>
            <a:r>
              <a:rPr lang="en-US" dirty="0" smtClean="0">
                <a:hlinkClick r:id="rId3" tooltip="Regular expression"/>
              </a:rPr>
              <a:t>expressions</a:t>
            </a:r>
            <a:r>
              <a:rPr lang="en-US" dirty="0" smtClean="0"/>
              <a:t>.</a:t>
            </a:r>
            <a:endParaRPr lang="en-US" dirty="0"/>
          </a:p>
        </p:txBody>
      </p:sp>
      <p:sp>
        <p:nvSpPr>
          <p:cNvPr id="5" name="Заголовок 4"/>
          <p:cNvSpPr>
            <a:spLocks noGrp="1"/>
          </p:cNvSpPr>
          <p:nvPr>
            <p:ph type="title"/>
          </p:nvPr>
        </p:nvSpPr>
        <p:spPr>
          <a:xfrm>
            <a:off x="480060" y="548680"/>
            <a:ext cx="8183880" cy="648072"/>
          </a:xfrm>
        </p:spPr>
        <p:txBody>
          <a:bodyPr>
            <a:normAutofit/>
          </a:bodyPr>
          <a:lstStyle/>
          <a:p>
            <a:pPr algn="l"/>
            <a:r>
              <a:rPr lang="en-US" dirty="0" smtClean="0">
                <a:solidFill>
                  <a:srgbClr val="92D050"/>
                </a:solidFill>
              </a:rPr>
              <a:t>Features</a:t>
            </a:r>
            <a:endParaRPr lang="ru-RU" dirty="0">
              <a:solidFill>
                <a:srgbClr val="92D050"/>
              </a:solidFill>
            </a:endParaRPr>
          </a:p>
        </p:txBody>
      </p:sp>
    </p:spTree>
    <p:extLst>
      <p:ext uri="{BB962C8B-B14F-4D97-AF65-F5344CB8AC3E}">
        <p14:creationId xmlns:p14="http://schemas.microsoft.com/office/powerpoint/2010/main" val="2347287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1987099"/>
            <a:ext cx="8064896" cy="646331"/>
          </a:xfrm>
          <a:prstGeom prst="rect">
            <a:avLst/>
          </a:prstGeom>
        </p:spPr>
        <p:txBody>
          <a:bodyPr wrap="square">
            <a:spAutoFit/>
          </a:bodyPr>
          <a:lstStyle/>
          <a:p>
            <a:endParaRPr lang="en-US" b="1" dirty="0" smtClean="0"/>
          </a:p>
          <a:p>
            <a:endParaRPr lang="en-US" dirty="0"/>
          </a:p>
        </p:txBody>
      </p:sp>
      <p:sp>
        <p:nvSpPr>
          <p:cNvPr id="5" name="Заголовок 4"/>
          <p:cNvSpPr>
            <a:spLocks noGrp="1"/>
          </p:cNvSpPr>
          <p:nvPr>
            <p:ph type="title"/>
          </p:nvPr>
        </p:nvSpPr>
        <p:spPr>
          <a:xfrm>
            <a:off x="480060" y="548680"/>
            <a:ext cx="8183880" cy="648072"/>
          </a:xfrm>
        </p:spPr>
        <p:txBody>
          <a:bodyPr>
            <a:normAutofit/>
          </a:bodyPr>
          <a:lstStyle/>
          <a:p>
            <a:r>
              <a:rPr lang="en-US" b="0" dirty="0" smtClean="0">
                <a:solidFill>
                  <a:srgbClr val="92D050"/>
                </a:solidFill>
                <a:effectLst/>
              </a:rPr>
              <a:t>Data</a:t>
            </a:r>
            <a:r>
              <a:rPr lang="en-US" b="0" dirty="0" smtClean="0">
                <a:effectLst/>
              </a:rPr>
              <a:t> </a:t>
            </a:r>
            <a:r>
              <a:rPr lang="en-US" b="0" dirty="0" smtClean="0">
                <a:solidFill>
                  <a:srgbClr val="92D050"/>
                </a:solidFill>
                <a:effectLst/>
              </a:rPr>
              <a:t>types</a:t>
            </a:r>
            <a:endParaRPr lang="en-US" b="0" dirty="0">
              <a:solidFill>
                <a:srgbClr val="92D050"/>
              </a:solidFill>
              <a:effectLst/>
            </a:endParaRPr>
          </a:p>
        </p:txBody>
      </p:sp>
      <p:sp>
        <p:nvSpPr>
          <p:cNvPr id="3" name="Прямоугольник 2"/>
          <p:cNvSpPr/>
          <p:nvPr/>
        </p:nvSpPr>
        <p:spPr>
          <a:xfrm>
            <a:off x="539552" y="1331476"/>
            <a:ext cx="7992888" cy="2862322"/>
          </a:xfrm>
          <a:prstGeom prst="rect">
            <a:avLst/>
          </a:prstGeom>
        </p:spPr>
        <p:txBody>
          <a:bodyPr wrap="square">
            <a:spAutoFit/>
          </a:bodyPr>
          <a:lstStyle/>
          <a:p>
            <a:r>
              <a:rPr lang="en-US" dirty="0"/>
              <a:t>JavaScript </a:t>
            </a:r>
            <a:r>
              <a:rPr lang="en-US" dirty="0" smtClean="0"/>
              <a:t>support data types:</a:t>
            </a:r>
          </a:p>
          <a:p>
            <a:pPr marL="285750" indent="-285750">
              <a:buFont typeface="Arial" panose="020B0604020202020204" pitchFamily="34" charset="0"/>
              <a:buChar char="•"/>
            </a:pPr>
            <a:endParaRPr lang="en-US" dirty="0" smtClean="0"/>
          </a:p>
          <a:p>
            <a:pPr marL="742950" lvl="1" indent="-285750">
              <a:buFont typeface="Arial" panose="020B0604020202020204" pitchFamily="34" charset="0"/>
              <a:buChar char="•"/>
            </a:pPr>
            <a:r>
              <a:rPr lang="en-US" dirty="0" smtClean="0">
                <a:solidFill>
                  <a:srgbClr val="92D050"/>
                </a:solidFill>
              </a:rPr>
              <a:t>Strings</a:t>
            </a:r>
          </a:p>
          <a:p>
            <a:pPr marL="742950" lvl="1" indent="-285750">
              <a:buFont typeface="Arial" panose="020B0604020202020204" pitchFamily="34" charset="0"/>
              <a:buChar char="•"/>
            </a:pPr>
            <a:r>
              <a:rPr lang="en-US" dirty="0" smtClean="0">
                <a:solidFill>
                  <a:srgbClr val="92D050"/>
                </a:solidFill>
              </a:rPr>
              <a:t>Numbers</a:t>
            </a:r>
          </a:p>
          <a:p>
            <a:pPr marL="742950" lvl="1" indent="-285750">
              <a:buFont typeface="Arial" panose="020B0604020202020204" pitchFamily="34" charset="0"/>
              <a:buChar char="•"/>
            </a:pPr>
            <a:r>
              <a:rPr lang="en-US" dirty="0" smtClean="0">
                <a:solidFill>
                  <a:srgbClr val="92D050"/>
                </a:solidFill>
              </a:rPr>
              <a:t>Boolean</a:t>
            </a:r>
          </a:p>
          <a:p>
            <a:pPr marL="742950" lvl="1" indent="-285750">
              <a:buFont typeface="Arial" panose="020B0604020202020204" pitchFamily="34" charset="0"/>
              <a:buChar char="•"/>
            </a:pPr>
            <a:r>
              <a:rPr lang="en-US" dirty="0" smtClean="0">
                <a:solidFill>
                  <a:srgbClr val="92D050"/>
                </a:solidFill>
              </a:rPr>
              <a:t>Arrays</a:t>
            </a:r>
          </a:p>
          <a:p>
            <a:pPr marL="742950" lvl="1" indent="-285750">
              <a:buFont typeface="Arial" panose="020B0604020202020204" pitchFamily="34" charset="0"/>
              <a:buChar char="•"/>
            </a:pPr>
            <a:r>
              <a:rPr lang="en-US" dirty="0" smtClean="0">
                <a:solidFill>
                  <a:srgbClr val="92D050"/>
                </a:solidFill>
              </a:rPr>
              <a:t>Objects</a:t>
            </a:r>
          </a:p>
          <a:p>
            <a:pPr marL="742950" lvl="1" indent="-285750">
              <a:buFont typeface="Arial" panose="020B0604020202020204" pitchFamily="34" charset="0"/>
              <a:buChar char="•"/>
            </a:pPr>
            <a:r>
              <a:rPr lang="en-US" dirty="0" smtClean="0">
                <a:solidFill>
                  <a:srgbClr val="92D050"/>
                </a:solidFill>
              </a:rPr>
              <a:t>Undefined</a:t>
            </a:r>
          </a:p>
          <a:p>
            <a:pPr marL="742950" lvl="1" indent="-285750">
              <a:buFont typeface="Arial" panose="020B0604020202020204" pitchFamily="34" charset="0"/>
              <a:buChar char="•"/>
            </a:pPr>
            <a:r>
              <a:rPr lang="en-US" dirty="0" smtClean="0">
                <a:solidFill>
                  <a:srgbClr val="92D050"/>
                </a:solidFill>
              </a:rPr>
              <a:t>Null</a:t>
            </a:r>
          </a:p>
          <a:p>
            <a:endParaRPr lang="en-US" dirty="0"/>
          </a:p>
        </p:txBody>
      </p:sp>
    </p:spTree>
    <p:extLst>
      <p:ext uri="{BB962C8B-B14F-4D97-AF65-F5344CB8AC3E}">
        <p14:creationId xmlns:p14="http://schemas.microsoft.com/office/powerpoint/2010/main" val="2347287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1987099"/>
            <a:ext cx="8064896" cy="646331"/>
          </a:xfrm>
          <a:prstGeom prst="rect">
            <a:avLst/>
          </a:prstGeom>
        </p:spPr>
        <p:txBody>
          <a:bodyPr wrap="square">
            <a:spAutoFit/>
          </a:bodyPr>
          <a:lstStyle/>
          <a:p>
            <a:endParaRPr lang="en-US" b="1" dirty="0" smtClean="0"/>
          </a:p>
          <a:p>
            <a:endParaRPr lang="en-US" dirty="0"/>
          </a:p>
        </p:txBody>
      </p:sp>
      <p:sp>
        <p:nvSpPr>
          <p:cNvPr id="5" name="Заголовок 4"/>
          <p:cNvSpPr>
            <a:spLocks noGrp="1"/>
          </p:cNvSpPr>
          <p:nvPr>
            <p:ph type="title"/>
          </p:nvPr>
        </p:nvSpPr>
        <p:spPr>
          <a:xfrm>
            <a:off x="480060" y="548680"/>
            <a:ext cx="8183880" cy="648072"/>
          </a:xfrm>
        </p:spPr>
        <p:txBody>
          <a:bodyPr>
            <a:normAutofit/>
          </a:bodyPr>
          <a:lstStyle/>
          <a:p>
            <a:r>
              <a:rPr lang="en-US" b="0" dirty="0" smtClean="0">
                <a:solidFill>
                  <a:srgbClr val="92D050"/>
                </a:solidFill>
                <a:effectLst/>
              </a:rPr>
              <a:t>Data types</a:t>
            </a:r>
            <a:endParaRPr lang="en-US" b="0" dirty="0">
              <a:solidFill>
                <a:srgbClr val="92D050"/>
              </a:solidFill>
              <a:effectLst/>
            </a:endParaRPr>
          </a:p>
        </p:txBody>
      </p:sp>
      <p:sp>
        <p:nvSpPr>
          <p:cNvPr id="3" name="Прямоугольник 2"/>
          <p:cNvSpPr/>
          <p:nvPr/>
        </p:nvSpPr>
        <p:spPr>
          <a:xfrm>
            <a:off x="539552" y="1331476"/>
            <a:ext cx="7992888" cy="369332"/>
          </a:xfrm>
          <a:prstGeom prst="rect">
            <a:avLst/>
          </a:prstGeom>
        </p:spPr>
        <p:txBody>
          <a:bodyPr wrap="square">
            <a:spAutoFit/>
          </a:bodyPr>
          <a:lstStyle/>
          <a:p>
            <a:r>
              <a:rPr lang="en-US" dirty="0"/>
              <a:t>JavaScript Has Dynamic Types</a:t>
            </a:r>
          </a:p>
        </p:txBody>
      </p:sp>
      <p:sp>
        <p:nvSpPr>
          <p:cNvPr id="10" name="Прямоугольник 9"/>
          <p:cNvSpPr/>
          <p:nvPr/>
        </p:nvSpPr>
        <p:spPr>
          <a:xfrm>
            <a:off x="539552" y="1744940"/>
            <a:ext cx="8064896" cy="110799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endParaRPr lang="en-US" sz="1200" dirty="0" smtClean="0">
              <a:solidFill>
                <a:srgbClr val="000066"/>
              </a:solidFill>
              <a:effectLst/>
            </a:endParaRPr>
          </a:p>
          <a:p>
            <a:pPr lvl="1"/>
            <a:r>
              <a:rPr lang="en-US" sz="1200" dirty="0" err="1" smtClean="0">
                <a:solidFill>
                  <a:srgbClr val="000066"/>
                </a:solidFill>
                <a:effectLst/>
                <a:latin typeface="Consolas" panose="020B0609020204030204" pitchFamily="49" charset="0"/>
                <a:cs typeface="Consolas" panose="020B0609020204030204" pitchFamily="49" charset="0"/>
              </a:rPr>
              <a:t>var</a:t>
            </a:r>
            <a:r>
              <a:rPr lang="en-US" sz="1200" dirty="0" smtClean="0">
                <a:solidFill>
                  <a:srgbClr val="000066"/>
                </a:solidFill>
                <a:effectLst/>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x</a:t>
            </a:r>
            <a:r>
              <a:rPr lang="en-US" sz="1200" dirty="0" smtClean="0">
                <a:solidFill>
                  <a:srgbClr val="000066"/>
                </a:solidFill>
                <a:effectLst/>
                <a:latin typeface="Consolas" panose="020B0609020204030204" pitchFamily="49" charset="0"/>
                <a:cs typeface="Consolas" panose="020B0609020204030204" pitchFamily="49" charset="0"/>
              </a:rPr>
              <a:t>;               	</a:t>
            </a:r>
            <a:r>
              <a:rPr lang="en-US" sz="1200" i="1" dirty="0" smtClean="0">
                <a:solidFill>
                  <a:srgbClr val="006600"/>
                </a:solidFill>
                <a:latin typeface="Consolas" panose="020B0609020204030204" pitchFamily="49" charset="0"/>
                <a:ea typeface="Times New Roman"/>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Now x is </a:t>
            </a:r>
            <a:r>
              <a:rPr lang="en-US" sz="1200" i="1" dirty="0" smtClean="0">
                <a:solidFill>
                  <a:srgbClr val="006600"/>
                </a:solidFill>
                <a:latin typeface="Consolas" panose="020B0609020204030204" pitchFamily="49" charset="0"/>
                <a:ea typeface="Times New Roman"/>
                <a:cs typeface="Consolas" panose="020B0609020204030204" pitchFamily="49" charset="0"/>
              </a:rPr>
              <a:t>undefined</a:t>
            </a:r>
          </a:p>
          <a:p>
            <a:pPr lvl="1"/>
            <a:r>
              <a:rPr lang="en-US" sz="1200" dirty="0" smtClean="0">
                <a:latin typeface="Consolas" panose="020B0609020204030204" pitchFamily="49" charset="0"/>
                <a:cs typeface="Consolas" panose="020B0609020204030204" pitchFamily="49" charset="0"/>
              </a:rPr>
              <a:t>x </a:t>
            </a:r>
            <a:r>
              <a:rPr lang="en-US" sz="1200" dirty="0">
                <a:latin typeface="Consolas" panose="020B0609020204030204" pitchFamily="49" charset="0"/>
                <a:cs typeface="Consolas" panose="020B0609020204030204" pitchFamily="49" charset="0"/>
              </a:rPr>
              <a:t>= </a:t>
            </a:r>
            <a:r>
              <a:rPr lang="en-US" sz="1200" dirty="0">
                <a:solidFill>
                  <a:srgbClr val="CC0000"/>
                </a:solidFill>
                <a:latin typeface="Consolas" panose="020B0609020204030204" pitchFamily="49" charset="0"/>
                <a:cs typeface="Consolas" panose="020B0609020204030204" pitchFamily="49" charset="0"/>
              </a:rPr>
              <a:t>5</a:t>
            </a:r>
            <a:r>
              <a:rPr lang="en-US" sz="1200" dirty="0" smtClean="0">
                <a:solidFill>
                  <a:srgbClr val="000066"/>
                </a:solidFill>
                <a:effectLst/>
                <a:latin typeface="Consolas" panose="020B0609020204030204" pitchFamily="49" charset="0"/>
                <a:cs typeface="Consolas" panose="020B0609020204030204" pitchFamily="49" charset="0"/>
              </a:rPr>
              <a:t>; 	        	</a:t>
            </a:r>
            <a:r>
              <a:rPr lang="en-US" sz="1200" i="1" dirty="0" smtClean="0">
                <a:solidFill>
                  <a:srgbClr val="006600"/>
                </a:solidFill>
                <a:latin typeface="Consolas" panose="020B0609020204030204" pitchFamily="49" charset="0"/>
                <a:ea typeface="Times New Roman"/>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Now x is a Number</a:t>
            </a:r>
          </a:p>
          <a:p>
            <a:pPr lvl="1"/>
            <a:r>
              <a:rPr lang="en-US" sz="1200" dirty="0" smtClean="0">
                <a:latin typeface="Consolas" panose="020B0609020204030204" pitchFamily="49" charset="0"/>
                <a:cs typeface="Consolas" panose="020B0609020204030204" pitchFamily="49" charset="0"/>
              </a:rPr>
              <a:t>x </a:t>
            </a:r>
            <a:r>
              <a:rPr lang="en-US" sz="1200" dirty="0">
                <a:latin typeface="Consolas" panose="020B0609020204030204" pitchFamily="49" charset="0"/>
                <a:cs typeface="Consolas" panose="020B0609020204030204" pitchFamily="49" charset="0"/>
              </a:rPr>
              <a:t>= </a:t>
            </a:r>
            <a:r>
              <a:rPr lang="en-US" sz="1200" dirty="0" smtClean="0">
                <a:solidFill>
                  <a:schemeClr val="bg1">
                    <a:lumMod val="50000"/>
                  </a:schemeClr>
                </a:solidFill>
                <a:effectLst/>
                <a:latin typeface="Consolas" panose="020B0609020204030204" pitchFamily="49" charset="0"/>
                <a:cs typeface="Consolas" panose="020B0609020204030204" pitchFamily="49" charset="0"/>
              </a:rPr>
              <a:t>"John"</a:t>
            </a:r>
            <a:r>
              <a:rPr lang="en-US" sz="1200" dirty="0" smtClean="0">
                <a:solidFill>
                  <a:srgbClr val="000066"/>
                </a:solidFill>
                <a:effectLst/>
                <a:latin typeface="Consolas" panose="020B0609020204030204" pitchFamily="49" charset="0"/>
                <a:cs typeface="Consolas" panose="020B0609020204030204" pitchFamily="49" charset="0"/>
              </a:rPr>
              <a:t>;  		</a:t>
            </a:r>
            <a:r>
              <a:rPr lang="en-US" sz="1200" i="1" dirty="0" smtClean="0">
                <a:solidFill>
                  <a:srgbClr val="006600"/>
                </a:solidFill>
                <a:latin typeface="Consolas" panose="020B0609020204030204" pitchFamily="49" charset="0"/>
                <a:ea typeface="Times New Roman"/>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Now x is a String</a:t>
            </a:r>
          </a:p>
          <a:p>
            <a:pPr lvl="1"/>
            <a:endParaRPr lang="en-US" dirty="0"/>
          </a:p>
        </p:txBody>
      </p:sp>
      <p:sp>
        <p:nvSpPr>
          <p:cNvPr id="12" name="Прямоугольник 11"/>
          <p:cNvSpPr/>
          <p:nvPr/>
        </p:nvSpPr>
        <p:spPr>
          <a:xfrm>
            <a:off x="553120" y="3356992"/>
            <a:ext cx="7992888" cy="646331"/>
          </a:xfrm>
          <a:prstGeom prst="rect">
            <a:avLst/>
          </a:prstGeom>
        </p:spPr>
        <p:txBody>
          <a:bodyPr wrap="square">
            <a:spAutoFit/>
          </a:bodyPr>
          <a:lstStyle/>
          <a:p>
            <a:endParaRPr lang="en-US" dirty="0" smtClean="0"/>
          </a:p>
          <a:p>
            <a:endParaRPr lang="ru-RU" dirty="0"/>
          </a:p>
        </p:txBody>
      </p:sp>
      <p:sp>
        <p:nvSpPr>
          <p:cNvPr id="13" name="Прямоугольник 12"/>
          <p:cNvSpPr/>
          <p:nvPr/>
        </p:nvSpPr>
        <p:spPr>
          <a:xfrm>
            <a:off x="553120" y="2996952"/>
            <a:ext cx="2271904" cy="369332"/>
          </a:xfrm>
          <a:prstGeom prst="rect">
            <a:avLst/>
          </a:prstGeom>
        </p:spPr>
        <p:txBody>
          <a:bodyPr wrap="none">
            <a:spAutoFit/>
          </a:bodyPr>
          <a:lstStyle/>
          <a:p>
            <a:r>
              <a:rPr lang="en-US" dirty="0" smtClean="0"/>
              <a:t>JavaScript Strings</a:t>
            </a:r>
            <a:endParaRPr lang="ru-RU" dirty="0"/>
          </a:p>
        </p:txBody>
      </p:sp>
      <p:sp>
        <p:nvSpPr>
          <p:cNvPr id="14" name="Прямоугольник 13"/>
          <p:cNvSpPr/>
          <p:nvPr/>
        </p:nvSpPr>
        <p:spPr>
          <a:xfrm>
            <a:off x="553120" y="3421449"/>
            <a:ext cx="8064896" cy="101566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endParaRPr lang="en-US" sz="1200" dirty="0" smtClean="0">
              <a:solidFill>
                <a:srgbClr val="000066"/>
              </a:solidFill>
              <a:effectLst/>
              <a:latin typeface="Consolas" panose="020B0609020204030204" pitchFamily="49" charset="0"/>
              <a:cs typeface="Consolas" panose="020B0609020204030204" pitchFamily="49" charset="0"/>
            </a:endParaRPr>
          </a:p>
          <a:p>
            <a:pPr lvl="1"/>
            <a:r>
              <a:rPr lang="en-US" sz="1200" dirty="0" err="1" smtClean="0">
                <a:solidFill>
                  <a:srgbClr val="000066"/>
                </a:solidFill>
                <a:effectLst/>
                <a:latin typeface="Consolas" panose="020B0609020204030204" pitchFamily="49" charset="0"/>
                <a:cs typeface="Consolas" panose="020B0609020204030204" pitchFamily="49" charset="0"/>
              </a:rPr>
              <a:t>var</a:t>
            </a:r>
            <a:r>
              <a:rPr lang="en-US" sz="1200" dirty="0" smtClean="0">
                <a:solidFill>
                  <a:srgbClr val="000066"/>
                </a:solidFill>
                <a:effectLst/>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answer </a:t>
            </a:r>
            <a:r>
              <a:rPr lang="en-US" sz="1200" dirty="0">
                <a:latin typeface="Consolas" panose="020B0609020204030204" pitchFamily="49" charset="0"/>
                <a:cs typeface="Consolas" panose="020B0609020204030204" pitchFamily="49" charset="0"/>
              </a:rPr>
              <a:t>= </a:t>
            </a:r>
            <a:r>
              <a:rPr lang="en-US" sz="1200" dirty="0">
                <a:solidFill>
                  <a:schemeClr val="bg1">
                    <a:lumMod val="50000"/>
                  </a:schemeClr>
                </a:solidFill>
                <a:latin typeface="Consolas" panose="020B0609020204030204" pitchFamily="49" charset="0"/>
                <a:cs typeface="Consolas" panose="020B0609020204030204" pitchFamily="49" charset="0"/>
              </a:rPr>
              <a:t>"It's alright</a:t>
            </a:r>
            <a:r>
              <a:rPr lang="en-US" sz="1200" dirty="0" smtClean="0">
                <a:solidFill>
                  <a:schemeClr val="bg1">
                    <a:lumMod val="50000"/>
                  </a:schemeClr>
                </a:solidFill>
                <a:latin typeface="Consolas" panose="020B0609020204030204" pitchFamily="49" charset="0"/>
                <a:cs typeface="Consolas" panose="020B0609020204030204" pitchFamily="49" charset="0"/>
              </a:rPr>
              <a:t>"</a:t>
            </a:r>
            <a:r>
              <a:rPr lang="en-US" sz="1200" dirty="0" smtClean="0">
                <a:solidFill>
                  <a:srgbClr val="000066"/>
                </a:solidFill>
                <a:effectLst/>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  </a:t>
            </a:r>
            <a:r>
              <a:rPr lang="en-US" sz="1200" i="1" dirty="0" smtClean="0">
                <a:solidFill>
                  <a:srgbClr val="006600"/>
                </a:solidFill>
                <a:latin typeface="Consolas" panose="020B0609020204030204" pitchFamily="49" charset="0"/>
                <a:ea typeface="Times New Roman"/>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Single quote inside double </a:t>
            </a:r>
            <a:r>
              <a:rPr lang="en-US" sz="1200" i="1" dirty="0" smtClean="0">
                <a:solidFill>
                  <a:srgbClr val="006600"/>
                </a:solidFill>
                <a:latin typeface="Consolas" panose="020B0609020204030204" pitchFamily="49" charset="0"/>
                <a:ea typeface="Times New Roman"/>
                <a:cs typeface="Consolas" panose="020B0609020204030204" pitchFamily="49" charset="0"/>
              </a:rPr>
              <a:t>quotes</a:t>
            </a:r>
            <a:endParaRPr lang="en-US" sz="1200" dirty="0">
              <a:latin typeface="Consolas" panose="020B0609020204030204" pitchFamily="49" charset="0"/>
              <a:cs typeface="Consolas" panose="020B0609020204030204" pitchFamily="49" charset="0"/>
            </a:endParaRPr>
          </a:p>
          <a:p>
            <a:pPr lvl="1"/>
            <a:r>
              <a:rPr lang="en-US" sz="1200" dirty="0" err="1" smtClean="0">
                <a:solidFill>
                  <a:srgbClr val="000066"/>
                </a:solidFill>
                <a:effectLst/>
                <a:latin typeface="Consolas" panose="020B0609020204030204" pitchFamily="49" charset="0"/>
                <a:cs typeface="Consolas" panose="020B0609020204030204" pitchFamily="49" charset="0"/>
              </a:rPr>
              <a:t>var</a:t>
            </a:r>
            <a:r>
              <a:rPr lang="en-US" sz="1200" dirty="0" smtClean="0">
                <a:solidFill>
                  <a:srgbClr val="000066"/>
                </a:solidFill>
                <a:effectLst/>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answer </a:t>
            </a:r>
            <a:r>
              <a:rPr lang="en-US" sz="1200" dirty="0">
                <a:latin typeface="Consolas" panose="020B0609020204030204" pitchFamily="49" charset="0"/>
                <a:cs typeface="Consolas" panose="020B0609020204030204" pitchFamily="49" charset="0"/>
              </a:rPr>
              <a:t>= </a:t>
            </a:r>
            <a:r>
              <a:rPr lang="en-US" sz="1200" dirty="0">
                <a:solidFill>
                  <a:schemeClr val="bg1">
                    <a:lumMod val="50000"/>
                  </a:schemeClr>
                </a:solidFill>
                <a:latin typeface="Consolas" panose="020B0609020204030204" pitchFamily="49" charset="0"/>
                <a:cs typeface="Consolas" panose="020B0609020204030204" pitchFamily="49" charset="0"/>
              </a:rPr>
              <a:t>"He is called 'Johnny</a:t>
            </a:r>
            <a:r>
              <a:rPr lang="en-US" sz="1200" dirty="0" smtClean="0">
                <a:solidFill>
                  <a:schemeClr val="bg1">
                    <a:lumMod val="50000"/>
                  </a:schemeClr>
                </a:solidFill>
                <a:latin typeface="Consolas" panose="020B0609020204030204" pitchFamily="49" charset="0"/>
                <a:cs typeface="Consolas" panose="020B0609020204030204" pitchFamily="49" charset="0"/>
              </a:rPr>
              <a:t>'"</a:t>
            </a:r>
            <a:r>
              <a:rPr lang="en-US" sz="1200" dirty="0" smtClean="0">
                <a:solidFill>
                  <a:srgbClr val="000066"/>
                </a:solidFill>
                <a:effectLst/>
                <a:latin typeface="Consolas" panose="020B0609020204030204" pitchFamily="49" charset="0"/>
                <a:cs typeface="Consolas" panose="020B0609020204030204" pitchFamily="49" charset="0"/>
              </a:rPr>
              <a:t>; </a:t>
            </a:r>
            <a:r>
              <a:rPr lang="en-US" sz="1200" i="1" dirty="0" smtClean="0">
                <a:solidFill>
                  <a:srgbClr val="006600"/>
                </a:solidFill>
                <a:latin typeface="Consolas" panose="020B0609020204030204" pitchFamily="49" charset="0"/>
                <a:ea typeface="Times New Roman"/>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Single quotes inside double quotes </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r>
            <a:br>
              <a:rPr lang="en-US" sz="1200" dirty="0" smtClean="0">
                <a:latin typeface="Consolas" panose="020B0609020204030204" pitchFamily="49" charset="0"/>
                <a:cs typeface="Consolas" panose="020B0609020204030204" pitchFamily="49" charset="0"/>
              </a:rPr>
            </a:br>
            <a:r>
              <a:rPr lang="en-US" sz="1200" dirty="0" err="1" smtClean="0">
                <a:solidFill>
                  <a:srgbClr val="000066"/>
                </a:solidFill>
                <a:effectLst/>
                <a:latin typeface="Consolas" panose="020B0609020204030204" pitchFamily="49" charset="0"/>
                <a:cs typeface="Consolas" panose="020B0609020204030204" pitchFamily="49" charset="0"/>
              </a:rPr>
              <a:t>var</a:t>
            </a:r>
            <a:r>
              <a:rPr lang="en-US" sz="1200" dirty="0" smtClean="0">
                <a:solidFill>
                  <a:srgbClr val="000066"/>
                </a:solidFill>
                <a:effectLst/>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answer </a:t>
            </a:r>
            <a:r>
              <a:rPr lang="en-US" sz="1200" dirty="0">
                <a:latin typeface="Consolas" panose="020B0609020204030204" pitchFamily="49" charset="0"/>
                <a:cs typeface="Consolas" panose="020B0609020204030204" pitchFamily="49" charset="0"/>
              </a:rPr>
              <a:t>= </a:t>
            </a:r>
            <a:r>
              <a:rPr lang="en-US" sz="1200" dirty="0">
                <a:solidFill>
                  <a:schemeClr val="bg1">
                    <a:lumMod val="50000"/>
                  </a:schemeClr>
                </a:solidFill>
                <a:latin typeface="Consolas" panose="020B0609020204030204" pitchFamily="49" charset="0"/>
                <a:cs typeface="Consolas" panose="020B0609020204030204" pitchFamily="49" charset="0"/>
              </a:rPr>
              <a:t>'He is called "Johnny</a:t>
            </a:r>
            <a:r>
              <a:rPr lang="en-US" sz="1200" dirty="0" smtClean="0">
                <a:solidFill>
                  <a:schemeClr val="bg1">
                    <a:lumMod val="50000"/>
                  </a:schemeClr>
                </a:solidFill>
                <a:latin typeface="Consolas" panose="020B0609020204030204" pitchFamily="49" charset="0"/>
                <a:cs typeface="Consolas" panose="020B0609020204030204" pitchFamily="49" charset="0"/>
              </a:rPr>
              <a:t>"'</a:t>
            </a:r>
            <a:r>
              <a:rPr lang="en-US" sz="1200" dirty="0" smtClean="0">
                <a:solidFill>
                  <a:srgbClr val="000066"/>
                </a:solidFill>
                <a:effectLst/>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t>
            </a:r>
            <a:r>
              <a:rPr lang="en-US" sz="1200" i="1" dirty="0" smtClean="0">
                <a:solidFill>
                  <a:srgbClr val="006600"/>
                </a:solidFill>
                <a:latin typeface="Consolas" panose="020B0609020204030204" pitchFamily="49" charset="0"/>
                <a:ea typeface="Times New Roman"/>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Double quotes inside single quotes</a:t>
            </a:r>
          </a:p>
          <a:p>
            <a:pPr lvl="1"/>
            <a:endParaRPr lang="en-US" sz="1200" dirty="0"/>
          </a:p>
        </p:txBody>
      </p:sp>
      <p:sp>
        <p:nvSpPr>
          <p:cNvPr id="15" name="Прямоугольник 14"/>
          <p:cNvSpPr/>
          <p:nvPr/>
        </p:nvSpPr>
        <p:spPr>
          <a:xfrm>
            <a:off x="553120" y="4581128"/>
            <a:ext cx="2494722" cy="369332"/>
          </a:xfrm>
          <a:prstGeom prst="rect">
            <a:avLst/>
          </a:prstGeom>
        </p:spPr>
        <p:txBody>
          <a:bodyPr wrap="none">
            <a:spAutoFit/>
          </a:bodyPr>
          <a:lstStyle/>
          <a:p>
            <a:r>
              <a:rPr lang="en-US" dirty="0" smtClean="0"/>
              <a:t>JavaScript Numbers</a:t>
            </a:r>
            <a:endParaRPr lang="ru-RU" dirty="0"/>
          </a:p>
        </p:txBody>
      </p:sp>
      <p:sp>
        <p:nvSpPr>
          <p:cNvPr id="16" name="Прямоугольник 15"/>
          <p:cNvSpPr/>
          <p:nvPr/>
        </p:nvSpPr>
        <p:spPr>
          <a:xfrm>
            <a:off x="553120" y="5005625"/>
            <a:ext cx="8064896" cy="101566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endParaRPr lang="en-US" sz="1200" dirty="0" smtClean="0"/>
          </a:p>
          <a:p>
            <a:pPr lvl="1"/>
            <a:r>
              <a:rPr lang="en-US" sz="1200" dirty="0" err="1">
                <a:solidFill>
                  <a:srgbClr val="000066"/>
                </a:solidFill>
                <a:latin typeface="Consolas" panose="020B0609020204030204" pitchFamily="49" charset="0"/>
                <a:cs typeface="Consolas" panose="020B0609020204030204" pitchFamily="49" charset="0"/>
              </a:rPr>
              <a:t>var</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x1 = </a:t>
            </a:r>
            <a:r>
              <a:rPr lang="en-US" sz="1200" dirty="0">
                <a:solidFill>
                  <a:srgbClr val="CC0000"/>
                </a:solidFill>
                <a:latin typeface="Consolas" panose="020B0609020204030204" pitchFamily="49" charset="0"/>
                <a:cs typeface="Consolas" panose="020B0609020204030204" pitchFamily="49" charset="0"/>
              </a:rPr>
              <a:t>34.00</a:t>
            </a:r>
            <a:r>
              <a:rPr lang="en-US" sz="1200" dirty="0" smtClean="0">
                <a:latin typeface="Consolas" panose="020B0609020204030204" pitchFamily="49" charset="0"/>
                <a:cs typeface="Consolas" panose="020B0609020204030204" pitchFamily="49" charset="0"/>
              </a:rPr>
              <a:t>;	</a:t>
            </a:r>
            <a:r>
              <a:rPr lang="en-US" sz="1200" i="1" dirty="0" smtClean="0">
                <a:solidFill>
                  <a:srgbClr val="006600"/>
                </a:solidFill>
                <a:latin typeface="Consolas" panose="020B0609020204030204" pitchFamily="49" charset="0"/>
                <a:ea typeface="Times New Roman"/>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Written with decimals</a:t>
            </a:r>
            <a:r>
              <a:rPr lang="en-US" sz="1200" dirty="0" smtClean="0">
                <a:latin typeface="Consolas" panose="020B0609020204030204" pitchFamily="49" charset="0"/>
                <a:cs typeface="Consolas" panose="020B0609020204030204" pitchFamily="49" charset="0"/>
              </a:rPr>
              <a:t/>
            </a:r>
            <a:br>
              <a:rPr lang="en-US" sz="1200" dirty="0" smtClean="0">
                <a:latin typeface="Consolas" panose="020B0609020204030204" pitchFamily="49" charset="0"/>
                <a:cs typeface="Consolas" panose="020B0609020204030204" pitchFamily="49" charset="0"/>
              </a:rPr>
            </a:br>
            <a:r>
              <a:rPr lang="en-US" sz="1200" dirty="0" err="1">
                <a:solidFill>
                  <a:srgbClr val="000066"/>
                </a:solidFill>
                <a:latin typeface="Consolas" panose="020B0609020204030204" pitchFamily="49" charset="0"/>
                <a:cs typeface="Consolas" panose="020B0609020204030204" pitchFamily="49" charset="0"/>
              </a:rPr>
              <a:t>var</a:t>
            </a:r>
            <a:r>
              <a:rPr lang="en-US" sz="1200" dirty="0">
                <a:latin typeface="Consolas" panose="020B0609020204030204" pitchFamily="49" charset="0"/>
                <a:cs typeface="Consolas" panose="020B0609020204030204" pitchFamily="49" charset="0"/>
              </a:rPr>
              <a:t> x2 = </a:t>
            </a:r>
            <a:r>
              <a:rPr lang="en-US" sz="1200" dirty="0">
                <a:solidFill>
                  <a:srgbClr val="CC0000"/>
                </a:solidFill>
                <a:latin typeface="Consolas" panose="020B0609020204030204" pitchFamily="49" charset="0"/>
                <a:cs typeface="Consolas" panose="020B0609020204030204" pitchFamily="49" charset="0"/>
              </a:rPr>
              <a:t>34</a:t>
            </a:r>
            <a:r>
              <a:rPr lang="en-US" sz="1200" dirty="0" smtClean="0">
                <a:latin typeface="Consolas" panose="020B0609020204030204" pitchFamily="49" charset="0"/>
                <a:cs typeface="Consolas" panose="020B0609020204030204" pitchFamily="49" charset="0"/>
              </a:rPr>
              <a:t>;	</a:t>
            </a:r>
            <a:r>
              <a:rPr lang="en-US" sz="1200" i="1" dirty="0" smtClean="0">
                <a:solidFill>
                  <a:srgbClr val="006600"/>
                </a:solidFill>
                <a:latin typeface="Consolas" panose="020B0609020204030204" pitchFamily="49" charset="0"/>
                <a:ea typeface="Times New Roman"/>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Written without decimals</a:t>
            </a:r>
          </a:p>
          <a:p>
            <a:pPr lvl="1"/>
            <a:r>
              <a:rPr lang="en-US" sz="1200" dirty="0" err="1">
                <a:solidFill>
                  <a:srgbClr val="000066"/>
                </a:solidFill>
                <a:latin typeface="Consolas" panose="020B0609020204030204" pitchFamily="49" charset="0"/>
                <a:cs typeface="Consolas" panose="020B0609020204030204" pitchFamily="49" charset="0"/>
              </a:rPr>
              <a:t>var</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y = </a:t>
            </a:r>
            <a:r>
              <a:rPr lang="en-US" sz="1200" dirty="0">
                <a:solidFill>
                  <a:srgbClr val="CC0000"/>
                </a:solidFill>
                <a:latin typeface="Consolas" panose="020B0609020204030204" pitchFamily="49" charset="0"/>
                <a:cs typeface="Consolas" panose="020B0609020204030204" pitchFamily="49" charset="0"/>
              </a:rPr>
              <a:t>123e5</a:t>
            </a:r>
            <a:r>
              <a:rPr lang="en-US" sz="1200" dirty="0" smtClean="0">
                <a:latin typeface="Consolas" panose="020B0609020204030204" pitchFamily="49" charset="0"/>
                <a:cs typeface="Consolas" panose="020B0609020204030204" pitchFamily="49" charset="0"/>
              </a:rPr>
              <a:t>;	</a:t>
            </a:r>
            <a:r>
              <a:rPr lang="en-US" sz="1200" i="1" dirty="0" smtClean="0">
                <a:solidFill>
                  <a:srgbClr val="006600"/>
                </a:solidFill>
                <a:latin typeface="Consolas" panose="020B0609020204030204" pitchFamily="49" charset="0"/>
                <a:ea typeface="Times New Roman"/>
                <a:cs typeface="Consolas" panose="020B0609020204030204" pitchFamily="49" charset="0"/>
              </a:rPr>
              <a:t>// </a:t>
            </a:r>
            <a:r>
              <a:rPr lang="en-US" sz="1200" i="1" dirty="0">
                <a:solidFill>
                  <a:srgbClr val="006600"/>
                </a:solidFill>
                <a:latin typeface="Consolas" panose="020B0609020204030204" pitchFamily="49" charset="0"/>
                <a:ea typeface="Times New Roman"/>
                <a:cs typeface="Consolas" panose="020B0609020204030204" pitchFamily="49" charset="0"/>
              </a:rPr>
              <a:t>12300000</a:t>
            </a:r>
          </a:p>
          <a:p>
            <a:endParaRPr lang="en-US" sz="1200" dirty="0"/>
          </a:p>
        </p:txBody>
      </p:sp>
    </p:spTree>
    <p:extLst>
      <p:ext uri="{BB962C8B-B14F-4D97-AF65-F5344CB8AC3E}">
        <p14:creationId xmlns:p14="http://schemas.microsoft.com/office/powerpoint/2010/main" val="4263825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1987099"/>
            <a:ext cx="8064896" cy="646331"/>
          </a:xfrm>
          <a:prstGeom prst="rect">
            <a:avLst/>
          </a:prstGeom>
        </p:spPr>
        <p:txBody>
          <a:bodyPr wrap="square">
            <a:spAutoFit/>
          </a:bodyPr>
          <a:lstStyle/>
          <a:p>
            <a:endParaRPr lang="en-US" b="1" dirty="0" smtClean="0"/>
          </a:p>
          <a:p>
            <a:endParaRPr lang="en-US" dirty="0"/>
          </a:p>
        </p:txBody>
      </p:sp>
      <p:sp>
        <p:nvSpPr>
          <p:cNvPr id="5" name="Заголовок 4"/>
          <p:cNvSpPr>
            <a:spLocks noGrp="1"/>
          </p:cNvSpPr>
          <p:nvPr>
            <p:ph type="title"/>
          </p:nvPr>
        </p:nvSpPr>
        <p:spPr>
          <a:xfrm>
            <a:off x="480060" y="548680"/>
            <a:ext cx="8183880" cy="648072"/>
          </a:xfrm>
        </p:spPr>
        <p:txBody>
          <a:bodyPr>
            <a:normAutofit/>
          </a:bodyPr>
          <a:lstStyle/>
          <a:p>
            <a:r>
              <a:rPr lang="en-US" b="0" dirty="0" smtClean="0">
                <a:solidFill>
                  <a:srgbClr val="92D050"/>
                </a:solidFill>
                <a:effectLst/>
              </a:rPr>
              <a:t>Data types</a:t>
            </a:r>
            <a:endParaRPr lang="en-US" b="0" dirty="0">
              <a:solidFill>
                <a:srgbClr val="92D050"/>
              </a:solidFill>
              <a:effectLst/>
            </a:endParaRPr>
          </a:p>
        </p:txBody>
      </p:sp>
      <p:sp>
        <p:nvSpPr>
          <p:cNvPr id="3" name="Прямоугольник 2"/>
          <p:cNvSpPr/>
          <p:nvPr/>
        </p:nvSpPr>
        <p:spPr>
          <a:xfrm>
            <a:off x="539552" y="1340768"/>
            <a:ext cx="7992888" cy="369332"/>
          </a:xfrm>
          <a:prstGeom prst="rect">
            <a:avLst/>
          </a:prstGeom>
        </p:spPr>
        <p:txBody>
          <a:bodyPr wrap="square">
            <a:spAutoFit/>
          </a:bodyPr>
          <a:lstStyle/>
          <a:p>
            <a:r>
              <a:rPr lang="en-US" dirty="0"/>
              <a:t>JavaScript </a:t>
            </a:r>
            <a:r>
              <a:rPr lang="en-US" dirty="0" smtClean="0"/>
              <a:t>Booleans</a:t>
            </a:r>
            <a:endParaRPr lang="en-US" dirty="0"/>
          </a:p>
        </p:txBody>
      </p:sp>
      <p:sp>
        <p:nvSpPr>
          <p:cNvPr id="8" name="Прямоугольник 7"/>
          <p:cNvSpPr/>
          <p:nvPr/>
        </p:nvSpPr>
        <p:spPr>
          <a:xfrm>
            <a:off x="539552" y="1785590"/>
            <a:ext cx="8064896" cy="83099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endParaRPr lang="en-US" sz="1200" dirty="0" smtClean="0">
              <a:solidFill>
                <a:srgbClr val="000066"/>
              </a:solidFill>
              <a:effectLst/>
              <a:latin typeface="Consolas" panose="020B0609020204030204" pitchFamily="49" charset="0"/>
              <a:cs typeface="Consolas" panose="020B0609020204030204" pitchFamily="49" charset="0"/>
            </a:endParaRPr>
          </a:p>
          <a:p>
            <a:pPr lvl="1"/>
            <a:r>
              <a:rPr lang="da-DK" sz="1200" dirty="0" smtClean="0">
                <a:solidFill>
                  <a:srgbClr val="000066"/>
                </a:solidFill>
                <a:latin typeface="Consolas" panose="020B0609020204030204" pitchFamily="49" charset="0"/>
                <a:cs typeface="Consolas" panose="020B0609020204030204" pitchFamily="49" charset="0"/>
              </a:rPr>
              <a:t>var</a:t>
            </a:r>
            <a:r>
              <a:rPr lang="da-DK" sz="1200" dirty="0" smtClean="0">
                <a:latin typeface="Consolas" panose="020B0609020204030204" pitchFamily="49" charset="0"/>
                <a:cs typeface="Consolas" panose="020B0609020204030204" pitchFamily="49" charset="0"/>
              </a:rPr>
              <a:t> </a:t>
            </a:r>
            <a:r>
              <a:rPr lang="da-DK" sz="1200" dirty="0">
                <a:latin typeface="Consolas" panose="020B0609020204030204" pitchFamily="49" charset="0"/>
                <a:cs typeface="Consolas" panose="020B0609020204030204" pitchFamily="49" charset="0"/>
              </a:rPr>
              <a:t>x = true;</a:t>
            </a:r>
            <a:r>
              <a:rPr lang="da-DK" sz="1200" dirty="0" smtClean="0">
                <a:latin typeface="Consolas" panose="020B0609020204030204" pitchFamily="49" charset="0"/>
                <a:cs typeface="Consolas" panose="020B0609020204030204" pitchFamily="49" charset="0"/>
              </a:rPr>
              <a:t/>
            </a:r>
            <a:br>
              <a:rPr lang="da-DK" sz="1200" dirty="0" smtClean="0">
                <a:latin typeface="Consolas" panose="020B0609020204030204" pitchFamily="49" charset="0"/>
                <a:cs typeface="Consolas" panose="020B0609020204030204" pitchFamily="49" charset="0"/>
              </a:rPr>
            </a:br>
            <a:r>
              <a:rPr lang="da-DK" sz="1200" dirty="0">
                <a:solidFill>
                  <a:srgbClr val="000066"/>
                </a:solidFill>
                <a:latin typeface="Consolas" panose="020B0609020204030204" pitchFamily="49" charset="0"/>
                <a:cs typeface="Consolas" panose="020B0609020204030204" pitchFamily="49" charset="0"/>
              </a:rPr>
              <a:t>var</a:t>
            </a:r>
            <a:r>
              <a:rPr lang="da-DK" sz="1200" dirty="0">
                <a:latin typeface="Consolas" panose="020B0609020204030204" pitchFamily="49" charset="0"/>
                <a:cs typeface="Consolas" panose="020B0609020204030204" pitchFamily="49" charset="0"/>
              </a:rPr>
              <a:t> y = false</a:t>
            </a:r>
            <a:r>
              <a:rPr lang="da-DK" sz="1200" dirty="0" smtClean="0">
                <a:latin typeface="Consolas" panose="020B0609020204030204" pitchFamily="49" charset="0"/>
                <a:cs typeface="Consolas" panose="020B0609020204030204" pitchFamily="49" charset="0"/>
              </a:rPr>
              <a:t>;</a:t>
            </a:r>
          </a:p>
          <a:p>
            <a:pPr lvl="1"/>
            <a:endParaRPr lang="en-US" sz="1200" dirty="0">
              <a:latin typeface="Consolas" panose="020B0609020204030204" pitchFamily="49" charset="0"/>
              <a:cs typeface="Consolas" panose="020B0609020204030204" pitchFamily="49" charset="0"/>
            </a:endParaRPr>
          </a:p>
        </p:txBody>
      </p:sp>
      <p:sp>
        <p:nvSpPr>
          <p:cNvPr id="2" name="Прямоугольник 1"/>
          <p:cNvSpPr/>
          <p:nvPr/>
        </p:nvSpPr>
        <p:spPr>
          <a:xfrm>
            <a:off x="539552" y="2868136"/>
            <a:ext cx="1725729" cy="369332"/>
          </a:xfrm>
          <a:prstGeom prst="rect">
            <a:avLst/>
          </a:prstGeom>
        </p:spPr>
        <p:txBody>
          <a:bodyPr wrap="none">
            <a:spAutoFit/>
          </a:bodyPr>
          <a:lstStyle/>
          <a:p>
            <a:r>
              <a:rPr lang="en-US" dirty="0"/>
              <a:t>JavaScript Arrays</a:t>
            </a:r>
          </a:p>
        </p:txBody>
      </p:sp>
      <p:sp>
        <p:nvSpPr>
          <p:cNvPr id="13" name="Прямоугольник 12"/>
          <p:cNvSpPr/>
          <p:nvPr/>
        </p:nvSpPr>
        <p:spPr>
          <a:xfrm>
            <a:off x="539552" y="3282657"/>
            <a:ext cx="8064896" cy="212365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endParaRPr lang="en-US" sz="1200" dirty="0" smtClean="0">
              <a:solidFill>
                <a:srgbClr val="000066"/>
              </a:solidFill>
              <a:effectLst/>
              <a:latin typeface="Consolas" panose="020B0609020204030204" pitchFamily="49" charset="0"/>
              <a:cs typeface="Consolas" panose="020B0609020204030204" pitchFamily="49" charset="0"/>
            </a:endParaRPr>
          </a:p>
          <a:p>
            <a:pPr lvl="1"/>
            <a:r>
              <a:rPr lang="en-US" sz="1200" dirty="0" err="1" smtClean="0">
                <a:solidFill>
                  <a:srgbClr val="000066"/>
                </a:solidFill>
                <a:latin typeface="Consolas" panose="020B0609020204030204" pitchFamily="49" charset="0"/>
                <a:cs typeface="Consolas" panose="020B0609020204030204" pitchFamily="49" charset="0"/>
              </a:rPr>
              <a:t>var</a:t>
            </a:r>
            <a:r>
              <a:rPr lang="en-US" sz="1200" dirty="0" smtClean="0">
                <a:solidFill>
                  <a:srgbClr val="000066"/>
                </a:solidFill>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cars =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"Saab"</a:t>
            </a:r>
            <a:r>
              <a:rPr lang="en-US" sz="1200" dirty="0" smtClean="0">
                <a:latin typeface="Consolas" panose="020B0609020204030204" pitchFamily="49" charset="0"/>
                <a:cs typeface="Consolas" panose="020B0609020204030204" pitchFamily="49" charset="0"/>
              </a:rPr>
              <a:t>,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"Volvo"</a:t>
            </a:r>
            <a:r>
              <a:rPr lang="en-US" sz="1200" dirty="0" smtClean="0">
                <a:latin typeface="Consolas" panose="020B0609020204030204" pitchFamily="49" charset="0"/>
                <a:cs typeface="Consolas" panose="020B0609020204030204" pitchFamily="49" charset="0"/>
              </a:rPr>
              <a:t>,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"BMW“</a:t>
            </a:r>
            <a:r>
              <a:rPr lang="en-US" sz="1200" dirty="0" smtClean="0">
                <a:solidFill>
                  <a:schemeClr val="bg1"/>
                </a:solidFill>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a:t>
            </a:r>
          </a:p>
          <a:p>
            <a:pPr lvl="1"/>
            <a:endParaRPr lang="en-US" sz="1200" dirty="0" smtClean="0">
              <a:latin typeface="Consolas" panose="020B0609020204030204" pitchFamily="49" charset="0"/>
              <a:cs typeface="Consolas" panose="020B0609020204030204" pitchFamily="49" charset="0"/>
            </a:endParaRPr>
          </a:p>
          <a:p>
            <a:pPr lvl="1"/>
            <a:r>
              <a:rPr lang="en-US" sz="1200" dirty="0" err="1" smtClean="0">
                <a:solidFill>
                  <a:srgbClr val="000066"/>
                </a:solidFill>
                <a:latin typeface="Consolas" panose="020B0609020204030204" pitchFamily="49" charset="0"/>
                <a:cs typeface="Consolas" panose="020B0609020204030204" pitchFamily="49" charset="0"/>
              </a:rPr>
              <a:t>var</a:t>
            </a:r>
            <a:r>
              <a:rPr lang="en-US" sz="1200" dirty="0" smtClean="0">
                <a:solidFill>
                  <a:srgbClr val="000066"/>
                </a:solidFill>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cars </a:t>
            </a:r>
            <a:r>
              <a:rPr lang="en-US" sz="1200" dirty="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new</a:t>
            </a:r>
            <a:r>
              <a:rPr lang="en-US" sz="1200" dirty="0" smtClean="0">
                <a:latin typeface="Consolas" panose="020B0609020204030204" pitchFamily="49" charset="0"/>
                <a:cs typeface="Consolas" panose="020B0609020204030204" pitchFamily="49" charset="0"/>
              </a:rPr>
              <a:t> </a:t>
            </a:r>
            <a:r>
              <a:rPr lang="en-US" sz="1200" dirty="0">
                <a:solidFill>
                  <a:srgbClr val="000066"/>
                </a:solidFill>
                <a:latin typeface="Consolas" panose="020B0609020204030204" pitchFamily="49" charset="0"/>
                <a:cs typeface="Consolas" panose="020B0609020204030204" pitchFamily="49" charset="0"/>
              </a:rPr>
              <a:t>Array</a:t>
            </a:r>
            <a:r>
              <a:rPr lang="en-US" sz="1200" dirty="0" smtClean="0">
                <a:latin typeface="Consolas" panose="020B0609020204030204" pitchFamily="49" charset="0"/>
                <a:cs typeface="Consolas" panose="020B0609020204030204" pitchFamily="49" charset="0"/>
              </a:rPr>
              <a:t>(</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Saab</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a:solidFill>
                  <a:schemeClr val="bg1">
                    <a:lumMod val="50000"/>
                    <a:lumOff val="50000"/>
                  </a:schemeClr>
                </a:solidFill>
                <a:latin typeface="Consolas" panose="020B0609020204030204" pitchFamily="49" charset="0"/>
                <a:cs typeface="Consolas" panose="020B0609020204030204" pitchFamily="49" charset="0"/>
              </a:rPr>
              <a:t>Volvo</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"BMW“</a:t>
            </a:r>
            <a:r>
              <a:rPr lang="en-US" sz="1200" dirty="0" smtClean="0">
                <a:solidFill>
                  <a:schemeClr val="bg1"/>
                </a:solidFill>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a:t>
            </a:r>
          </a:p>
          <a:p>
            <a:pPr lvl="1"/>
            <a:endParaRPr lang="en-US" sz="1200" dirty="0" smtClean="0">
              <a:latin typeface="Consolas" panose="020B0609020204030204" pitchFamily="49" charset="0"/>
              <a:cs typeface="Consolas" panose="020B0609020204030204" pitchFamily="49" charset="0"/>
            </a:endParaRPr>
          </a:p>
          <a:p>
            <a:pPr lvl="1"/>
            <a:r>
              <a:rPr lang="en-US" sz="1200" dirty="0" err="1" smtClean="0">
                <a:solidFill>
                  <a:srgbClr val="000066"/>
                </a:solidFill>
                <a:latin typeface="Consolas" panose="020B0609020204030204" pitchFamily="49" charset="0"/>
                <a:cs typeface="Consolas" panose="020B0609020204030204" pitchFamily="49" charset="0"/>
              </a:rPr>
              <a:t>var</a:t>
            </a:r>
            <a:r>
              <a:rPr lang="en-US" sz="1200" dirty="0" smtClean="0">
                <a:solidFill>
                  <a:srgbClr val="000066"/>
                </a:solidFill>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cars </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r>
            <a:br>
              <a:rPr lang="en-US" sz="1200" dirty="0" smtClean="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"Saab"</a:t>
            </a:r>
            <a:r>
              <a:rPr lang="en-US" sz="1200" dirty="0" smtClean="0">
                <a:latin typeface="Consolas" panose="020B0609020204030204" pitchFamily="49" charset="0"/>
                <a:cs typeface="Consolas" panose="020B0609020204030204" pitchFamily="49" charset="0"/>
              </a:rPr>
              <a:t>, </a:t>
            </a:r>
          </a:p>
          <a:p>
            <a:pPr lvl="1"/>
            <a:r>
              <a:rPr lang="en-US" sz="1200" dirty="0">
                <a:solidFill>
                  <a:schemeClr val="bg1">
                    <a:lumMod val="50000"/>
                    <a:lumOff val="50000"/>
                  </a:schemeClr>
                </a:solidFill>
                <a:latin typeface="Consolas" panose="020B0609020204030204" pitchFamily="49" charset="0"/>
                <a:cs typeface="Consolas" panose="020B0609020204030204" pitchFamily="49" charset="0"/>
              </a:rPr>
              <a:t> </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   "Volvo"</a:t>
            </a:r>
            <a:r>
              <a:rPr lang="en-US" sz="1200" dirty="0" smtClean="0">
                <a:latin typeface="Consolas" panose="020B0609020204030204" pitchFamily="49" charset="0"/>
                <a:cs typeface="Consolas" panose="020B0609020204030204" pitchFamily="49" charset="0"/>
              </a:rPr>
              <a:t>, </a:t>
            </a:r>
          </a:p>
          <a:p>
            <a:pPr lvl="1"/>
            <a:r>
              <a:rPr lang="en-US" sz="1200" dirty="0" smtClean="0">
                <a:solidFill>
                  <a:schemeClr val="bg1">
                    <a:lumMod val="50000"/>
                    <a:lumOff val="50000"/>
                  </a:schemeClr>
                </a:solidFill>
                <a:latin typeface="Consolas" panose="020B0609020204030204" pitchFamily="49" charset="0"/>
                <a:cs typeface="Consolas" panose="020B0609020204030204" pitchFamily="49" charset="0"/>
              </a:rPr>
              <a:t>    </a:t>
            </a:r>
            <a:r>
              <a:rPr lang="en-US" sz="1200" dirty="0">
                <a:solidFill>
                  <a:schemeClr val="bg1">
                    <a:lumMod val="50000"/>
                    <a:lumOff val="50000"/>
                  </a:schemeClr>
                </a:solidFill>
                <a:latin typeface="Consolas" panose="020B0609020204030204" pitchFamily="49" charset="0"/>
                <a:cs typeface="Consolas" panose="020B0609020204030204" pitchFamily="49" charset="0"/>
              </a:rPr>
              <a:t>"</a:t>
            </a:r>
            <a:r>
              <a:rPr lang="en-US" sz="1200" dirty="0" smtClean="0">
                <a:solidFill>
                  <a:schemeClr val="bg1">
                    <a:lumMod val="50000"/>
                    <a:lumOff val="50000"/>
                  </a:schemeClr>
                </a:solidFill>
                <a:latin typeface="Consolas" panose="020B0609020204030204" pitchFamily="49" charset="0"/>
                <a:cs typeface="Consolas" panose="020B0609020204030204" pitchFamily="49" charset="0"/>
              </a:rPr>
              <a:t>BMW</a:t>
            </a:r>
            <a:r>
              <a:rPr lang="en-US" sz="1200" dirty="0">
                <a:solidFill>
                  <a:schemeClr val="bg1">
                    <a:lumMod val="50000"/>
                    <a:lumOff val="50000"/>
                  </a:schemeClr>
                </a:solidFill>
                <a:latin typeface="Consolas" panose="020B0609020204030204" pitchFamily="49" charset="0"/>
                <a:cs typeface="Consolas" panose="020B0609020204030204" pitchFamily="49" charset="0"/>
              </a:rPr>
              <a:t>"</a:t>
            </a:r>
            <a:endParaRPr lang="en-US" sz="1200" dirty="0" smtClean="0">
              <a:solidFill>
                <a:schemeClr val="bg1">
                  <a:lumMod val="50000"/>
                  <a:lumOff val="50000"/>
                </a:schemeClr>
              </a:solidFill>
              <a:latin typeface="Consolas" panose="020B0609020204030204" pitchFamily="49" charset="0"/>
              <a:cs typeface="Consolas" panose="020B0609020204030204" pitchFamily="49" charset="0"/>
            </a:endParaRPr>
          </a:p>
          <a:p>
            <a:pPr lvl="1"/>
            <a:r>
              <a:rPr lang="en-US" sz="1200" dirty="0" smtClean="0">
                <a:latin typeface="Consolas" panose="020B0609020204030204" pitchFamily="49" charset="0"/>
                <a:cs typeface="Consolas" panose="020B0609020204030204" pitchFamily="49" charset="0"/>
              </a:rPr>
              <a:t>};</a:t>
            </a:r>
          </a:p>
          <a:p>
            <a:pPr lvl="1"/>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536768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6539</TotalTime>
  <Words>3733</Words>
  <Application>Microsoft Office PowerPoint</Application>
  <PresentationFormat>On-screen Show (4:3)</PresentationFormat>
  <Paragraphs>759</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Calibri Light</vt:lpstr>
      <vt:lpstr>Consolas</vt:lpstr>
      <vt:lpstr>Courier New</vt:lpstr>
      <vt:lpstr>Times New Roman</vt:lpstr>
      <vt:lpstr>Wingdings</vt:lpstr>
      <vt:lpstr>Wingdings 3</vt:lpstr>
      <vt:lpstr>Celestial</vt:lpstr>
      <vt:lpstr>JavaScript Basics</vt:lpstr>
      <vt:lpstr>Features</vt:lpstr>
      <vt:lpstr>Features</vt:lpstr>
      <vt:lpstr>Features</vt:lpstr>
      <vt:lpstr>Features</vt:lpstr>
      <vt:lpstr>Features</vt:lpstr>
      <vt:lpstr>Data types</vt:lpstr>
      <vt:lpstr>Data types</vt:lpstr>
      <vt:lpstr>Data types</vt:lpstr>
      <vt:lpstr>Data types</vt:lpstr>
      <vt:lpstr>Expressions and Operations</vt:lpstr>
      <vt:lpstr>Expressions and Operations</vt:lpstr>
      <vt:lpstr>Expressions and Operations</vt:lpstr>
      <vt:lpstr>Expressions and Operations</vt:lpstr>
      <vt:lpstr>Expressions and Operations</vt:lpstr>
      <vt:lpstr>Expressions and Operations</vt:lpstr>
      <vt:lpstr>Expressions and Operations</vt:lpstr>
      <vt:lpstr>Expressions and Operations</vt:lpstr>
      <vt:lpstr>Conditional Statements</vt:lpstr>
      <vt:lpstr>Conditional Statements</vt:lpstr>
      <vt:lpstr>Special operators</vt:lpstr>
      <vt:lpstr>Special operators</vt:lpstr>
      <vt:lpstr>Special operators</vt:lpstr>
      <vt:lpstr>Special operators</vt:lpstr>
      <vt:lpstr>JAVASCRIPT Loops</vt:lpstr>
      <vt:lpstr>JAVASCRIPT Loops</vt:lpstr>
      <vt:lpstr>JAVASCRIPT Loops</vt:lpstr>
      <vt:lpstr>JAVASCRIPT Loops</vt:lpstr>
      <vt:lpstr>JAVASCRIPT Functions</vt:lpstr>
      <vt:lpstr>JAVASCRIPT Functions</vt:lpstr>
      <vt:lpstr>JavaScript String Object</vt:lpstr>
      <vt:lpstr>JavaScript String Object</vt:lpstr>
      <vt:lpstr>JavaScript Array Object</vt:lpstr>
      <vt:lpstr>JavaScript Number Object</vt:lpstr>
      <vt:lpstr>JavaScript Boolean Object</vt:lpstr>
      <vt:lpstr>JavaScript Date Object</vt:lpstr>
      <vt:lpstr>JavaScript Date Object</vt:lpstr>
      <vt:lpstr>JavaScript Date Object</vt:lpstr>
      <vt:lpstr>JavaScript Math Object</vt:lpstr>
      <vt:lpstr>JavaScript Math Object</vt:lpstr>
      <vt:lpstr>Error Handling</vt:lpstr>
      <vt:lpstr>Error Handling</vt:lpstr>
      <vt:lpstr>SCRIPTING TASKS for self training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Basics</dc:title>
  <dc:creator>Alexandr Yatsenko</dc:creator>
  <cp:lastModifiedBy>Oleksandr Iatsenko</cp:lastModifiedBy>
  <cp:revision>91</cp:revision>
  <dcterms:created xsi:type="dcterms:W3CDTF">2014-04-27T08:44:13Z</dcterms:created>
  <dcterms:modified xsi:type="dcterms:W3CDTF">2014-11-19T10:15:26Z</dcterms:modified>
</cp:coreProperties>
</file>