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5"/>
    <p:sldMasterId id="2147483760" r:id="rId6"/>
    <p:sldMasterId id="2147483778" r:id="rId7"/>
  </p:sldMasterIdLst>
  <p:notesMasterIdLst>
    <p:notesMasterId r:id="rId38"/>
  </p:notesMasterIdLst>
  <p:handoutMasterIdLst>
    <p:handoutMasterId r:id="rId39"/>
  </p:handoutMasterIdLst>
  <p:sldIdLst>
    <p:sldId id="448" r:id="rId8"/>
    <p:sldId id="281" r:id="rId9"/>
    <p:sldId id="471" r:id="rId10"/>
    <p:sldId id="531" r:id="rId11"/>
    <p:sldId id="538" r:id="rId12"/>
    <p:sldId id="539" r:id="rId13"/>
    <p:sldId id="540" r:id="rId14"/>
    <p:sldId id="549" r:id="rId15"/>
    <p:sldId id="550" r:id="rId16"/>
    <p:sldId id="551" r:id="rId17"/>
    <p:sldId id="552" r:id="rId18"/>
    <p:sldId id="553" r:id="rId19"/>
    <p:sldId id="554" r:id="rId20"/>
    <p:sldId id="555" r:id="rId21"/>
    <p:sldId id="556" r:id="rId22"/>
    <p:sldId id="557" r:id="rId23"/>
    <p:sldId id="558" r:id="rId24"/>
    <p:sldId id="559" r:id="rId25"/>
    <p:sldId id="560" r:id="rId26"/>
    <p:sldId id="561" r:id="rId27"/>
    <p:sldId id="562" r:id="rId28"/>
    <p:sldId id="563" r:id="rId29"/>
    <p:sldId id="565" r:id="rId30"/>
    <p:sldId id="566" r:id="rId31"/>
    <p:sldId id="567" r:id="rId32"/>
    <p:sldId id="568" r:id="rId33"/>
    <p:sldId id="569" r:id="rId34"/>
    <p:sldId id="570" r:id="rId35"/>
    <p:sldId id="571" r:id="rId36"/>
    <p:sldId id="329" r:id="rId37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2746"/>
    <a:srgbClr val="1A9CB0"/>
    <a:srgbClr val="A3C644"/>
    <a:srgbClr val="464547"/>
    <a:srgbClr val="666666"/>
    <a:srgbClr val="E6E6E6"/>
    <a:srgbClr val="CCCCCC"/>
    <a:srgbClr val="999999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7" autoAdjust="0"/>
    <p:restoredTop sz="96388" autoAdjust="0"/>
  </p:normalViewPr>
  <p:slideViewPr>
    <p:cSldViewPr snapToGrid="0">
      <p:cViewPr varScale="1">
        <p:scale>
          <a:sx n="108" d="100"/>
          <a:sy n="108" d="100"/>
        </p:scale>
        <p:origin x="653" y="77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8/14/2019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29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252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05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46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274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31430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62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7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14915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41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239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41783288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7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9728600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770307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9926621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2008055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9329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6"/>
            <a:ext cx="833274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366699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5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4.emf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4" r:id="rId4"/>
    <p:sldLayoutId id="2147483755" r:id="rId5"/>
    <p:sldLayoutId id="2147483757" r:id="rId6"/>
    <p:sldLayoutId id="2147483711" r:id="rId7"/>
    <p:sldLayoutId id="2147483749" r:id="rId8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0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4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buggex.com/cheatsheet/regex/javascript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jsonfile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350"/>
            <a:ext cx="9144000" cy="5143500"/>
          </a:xfrm>
          <a:prstGeom prst="rect">
            <a:avLst/>
          </a:prstGeom>
        </p:spPr>
      </p:pic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9144000" cy="5143500"/>
          </a:xfrm>
        </p:spPr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1091068"/>
          </a:xfrm>
        </p:spPr>
        <p:txBody>
          <a:bodyPr/>
          <a:lstStyle/>
          <a:p>
            <a:r>
              <a:rPr lang="hu-HU" dirty="0"/>
              <a:t>JavaScript for test engineers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u-HU" dirty="0"/>
              <a:t>Module #5 – JSON, Promise, RegExp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HANDLING ASYNC ACTIONS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52473" y="1079896"/>
            <a:ext cx="2822527" cy="3383280"/>
          </a:xfrm>
        </p:spPr>
        <p:txBody>
          <a:bodyPr lIns="68580" tIns="34290" rIns="68580" bIns="34290">
            <a:no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</a:pPr>
            <a:r>
              <a:rPr lang="hu-HU" dirty="0"/>
              <a:t>Callbacks</a:t>
            </a:r>
          </a:p>
          <a:p>
            <a:pPr lvl="1">
              <a:lnSpc>
                <a:spcPct val="130000"/>
              </a:lnSpc>
              <a:buClr>
                <a:srgbClr val="2FC2D9"/>
              </a:buClr>
            </a:pPr>
            <a:r>
              <a:rPr lang="hu-HU" dirty="0"/>
              <a:t>Execute a function when async action done which recieved by an argument </a:t>
            </a:r>
            <a:r>
              <a:rPr lang="hu-HU" dirty="0">
                <a:sym typeface="Wingdings" panose="05000000000000000000" pitchFamily="2" charset="2"/>
              </a:rPr>
              <a:t> callback should be passed on all levels</a:t>
            </a:r>
            <a:endParaRPr lang="hu-HU" dirty="0"/>
          </a:p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</a:pPr>
            <a:r>
              <a:rPr lang="hu-HU" dirty="0"/>
              <a:t>Promise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257550" y="1079896"/>
            <a:ext cx="552450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 algn="l" defTabSz="3429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endParaRPr lang="hu-HU" sz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257550" y="1079896"/>
            <a:ext cx="546735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 algn="l" defTabSz="3429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0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schedule(fn, done) {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setTimeout(</a:t>
            </a:r>
            <a:r>
              <a:rPr lang="hu-HU" sz="10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() {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fn();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done();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}, </a:t>
            </a:r>
            <a:r>
              <a:rPr lang="hu-HU" sz="1000" dirty="0">
                <a:solidFill>
                  <a:srgbClr val="1A9C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1000</a:t>
            </a: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endParaRPr lang="hu-HU" sz="1000" dirty="0">
              <a:solidFill>
                <a:srgbClr val="46454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0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ticTac(done) {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hu-HU" sz="10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</a:t>
            </a: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tick = () =&gt; console.log(</a:t>
            </a:r>
            <a:r>
              <a:rPr lang="hu-HU" sz="1000" dirty="0">
                <a:solidFill>
                  <a:srgbClr val="1A9C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’tick’</a:t>
            </a: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hu-HU" sz="10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</a:t>
            </a: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tack = () =&gt; console.log(</a:t>
            </a:r>
            <a:r>
              <a:rPr lang="hu-HU" sz="1000" dirty="0">
                <a:solidFill>
                  <a:srgbClr val="1A9C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’tack’</a:t>
            </a: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schedule(tick, </a:t>
            </a:r>
            <a:r>
              <a:rPr lang="hu-HU" sz="10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() {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schedule(tack, </a:t>
            </a:r>
            <a:r>
              <a:rPr lang="hu-HU" sz="10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() {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schedule(tick, </a:t>
            </a:r>
            <a:r>
              <a:rPr lang="hu-HU" sz="10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() {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schedule(tack, done);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});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});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});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endParaRPr lang="hu-HU" sz="1000" dirty="0">
              <a:solidFill>
                <a:srgbClr val="46454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2964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72404" y="2869953"/>
            <a:ext cx="2139688" cy="647100"/>
          </a:xfrm>
        </p:spPr>
        <p:txBody>
          <a:bodyPr/>
          <a:lstStyle/>
          <a:p>
            <a:r>
              <a:rPr lang="hu-HU" dirty="0"/>
              <a:t>PROMISE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50837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PROMISE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52473" y="1079896"/>
            <a:ext cx="4587827" cy="3383280"/>
          </a:xfrm>
        </p:spPr>
        <p:txBody>
          <a:bodyPr lIns="68580" tIns="34290" rIns="68580" bIns="34290">
            <a:no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The Promise interface represents a proxy for a value not necessarily known at the moment</a:t>
            </a:r>
          </a:p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Allows us to associate handlers to an asynchronous action's eventual success or failure</a:t>
            </a:r>
          </a:p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Lets asynchronous methods return values like synchronous ones</a:t>
            </a:r>
          </a:p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Returns a promise of having a value at some point in the future</a:t>
            </a:r>
            <a:endParaRPr lang="hu-HU" sz="1600" dirty="0"/>
          </a:p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lnSpc>
                <a:spcPct val="130000"/>
              </a:lnSpc>
              <a:buClr>
                <a:srgbClr val="2FC2D9"/>
              </a:buClr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257550" y="1079896"/>
            <a:ext cx="552450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 algn="l" defTabSz="3429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endParaRPr lang="hu-HU" sz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940300" y="1079896"/>
            <a:ext cx="378460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 algn="l" defTabSz="3429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None/>
            </a:pPr>
            <a:r>
              <a:rPr lang="hu-HU" sz="10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var</a:t>
            </a: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 = </a:t>
            </a:r>
            <a:r>
              <a:rPr lang="hu-HU" sz="10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new</a:t>
            </a: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Promise(</a:t>
            </a:r>
            <a:r>
              <a:rPr lang="hu-HU" sz="10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(resolve, reject) {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// Do an async task async task and then...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if(/* good condition */) {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resolve('Success!');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 else {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reject('Failure!');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});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None/>
            </a:pPr>
            <a:endParaRPr lang="hu-HU" sz="1000" dirty="0">
              <a:solidFill>
                <a:srgbClr val="46454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p.then(</a:t>
            </a:r>
            <a:r>
              <a:rPr lang="hu-HU" sz="10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{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/* do something with the result */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}).catch(</a:t>
            </a:r>
            <a:r>
              <a:rPr lang="hu-HU" sz="10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{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/* error :( */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});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None/>
            </a:pPr>
            <a:endParaRPr lang="hu-HU" sz="1000" dirty="0">
              <a:solidFill>
                <a:srgbClr val="46454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Promise.resolve(2);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Promise.reject(”Error happened!”);</a:t>
            </a:r>
          </a:p>
        </p:txBody>
      </p:sp>
    </p:spTree>
    <p:extLst>
      <p:ext uri="{BB962C8B-B14F-4D97-AF65-F5344CB8AC3E}">
        <p14:creationId xmlns:p14="http://schemas.microsoft.com/office/powerpoint/2010/main" val="9587577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LIFE CYCLE OF A PROMISE</a:t>
            </a:r>
            <a:endParaRPr lang="en-US" dirty="0"/>
          </a:p>
        </p:txBody>
      </p:sp>
      <p:pic>
        <p:nvPicPr>
          <p:cNvPr id="1026" name="Picture 2" descr="https://mdn.mozillademos.org/files/8633/promi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1298575"/>
            <a:ext cx="76295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9460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PROMISE.ALL, RACE, REJECT, RESOLVE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01" y="927161"/>
            <a:ext cx="4959297" cy="2196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477" y="927161"/>
            <a:ext cx="4501946" cy="19321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01" y="3286586"/>
            <a:ext cx="4134078" cy="1046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477" y="3168891"/>
            <a:ext cx="4514958" cy="116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032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PROMISE / CALLBACK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15913" y="1079898"/>
            <a:ext cx="5151437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467350" y="1079898"/>
            <a:ext cx="3143250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dirty="0">
              <a:solidFill>
                <a:schemeClr val="bg1">
                  <a:lumMod val="5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15913" y="1067596"/>
            <a:ext cx="3735387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writeHi(done) {</a:t>
            </a:r>
            <a:b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setTimeout(</a:t>
            </a:r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() {</a:t>
            </a:r>
            <a:b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console.log(</a:t>
            </a:r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”Hi!”</a:t>
            </a: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b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done();</a:t>
            </a:r>
            <a:b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}, 1000);</a:t>
            </a:r>
            <a:b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0" indent="0">
              <a:buNone/>
            </a:pPr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writeHo(done) {</a:t>
            </a:r>
            <a:b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setTimeout(</a:t>
            </a:r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() {</a:t>
            </a:r>
            <a:b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console.log(</a:t>
            </a:r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”Ho!”</a:t>
            </a: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b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done();</a:t>
            </a:r>
            <a:b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}, 2000);</a:t>
            </a:r>
            <a:b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4051300" y="1067596"/>
            <a:ext cx="3735387" cy="338328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hu-HU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writeHi();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writeHo();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console.log(</a:t>
            </a:r>
            <a:r>
              <a:rPr lang="hu-HU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”Done!”</a:t>
            </a:r>
            <a:r>
              <a:rPr lang="hu-HU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sz="1200" dirty="0">
                <a:solidFill>
                  <a:schemeClr val="bg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0    -&gt; Done!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sz="1200" dirty="0">
                <a:solidFill>
                  <a:schemeClr val="bg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1000 -&gt; Hi!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sz="1200" dirty="0">
                <a:solidFill>
                  <a:schemeClr val="bg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2000 -&gt; Ho!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writeHi(</a:t>
            </a:r>
            <a:r>
              <a:rPr lang="hu-HU" sz="1200" dirty="0">
                <a:solidFill>
                  <a:schemeClr val="accent2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hu-HU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writeHo(</a:t>
            </a:r>
            <a:r>
              <a:rPr lang="hu-HU" sz="1200" dirty="0">
                <a:solidFill>
                  <a:schemeClr val="accent2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hu-HU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console.log(</a:t>
            </a:r>
            <a:r>
              <a:rPr lang="hu-HU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”Done!”</a:t>
            </a:r>
            <a:r>
              <a:rPr lang="hu-HU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sz="1200" dirty="0">
                <a:solidFill>
                  <a:schemeClr val="bg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1000 -&gt; Hi!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sz="1200" dirty="0">
                <a:solidFill>
                  <a:schemeClr val="bg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3000 -&gt; Ho!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sz="1200" dirty="0">
                <a:solidFill>
                  <a:schemeClr val="bg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3000 -&gt; Done!</a:t>
            </a:r>
          </a:p>
        </p:txBody>
      </p:sp>
    </p:spTree>
    <p:extLst>
      <p:ext uri="{BB962C8B-B14F-4D97-AF65-F5344CB8AC3E}">
        <p14:creationId xmlns:p14="http://schemas.microsoft.com/office/powerpoint/2010/main" val="19929987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PROMISE / CALLBACK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15913" y="1079898"/>
            <a:ext cx="5151437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467350" y="1079898"/>
            <a:ext cx="3143250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dirty="0">
              <a:solidFill>
                <a:schemeClr val="bg1">
                  <a:lumMod val="5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315913" y="911187"/>
            <a:ext cx="4305300" cy="3720702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writeHi() {</a:t>
            </a:r>
            <a:b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new</a:t>
            </a: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Promise(</a:t>
            </a:r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(resolve) {</a:t>
            </a:r>
            <a:b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setTimeout(</a:t>
            </a:r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() {</a:t>
            </a:r>
            <a:b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console.log(</a:t>
            </a:r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”Hi!”</a:t>
            </a: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b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resolve();</a:t>
            </a:r>
            <a:b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}, 1000);</a:t>
            </a:r>
            <a:b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});</a:t>
            </a:r>
            <a:b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0" indent="0">
              <a:buNone/>
            </a:pPr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writeHo() {</a:t>
            </a:r>
            <a:b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new</a:t>
            </a: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Promise(</a:t>
            </a:r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(resolve) {</a:t>
            </a:r>
            <a:b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setTimeout(</a:t>
            </a:r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 </a:t>
            </a: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{</a:t>
            </a:r>
            <a:b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console.log(</a:t>
            </a:r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”Ho!”</a:t>
            </a: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 </a:t>
            </a:r>
            <a:b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resolve();</a:t>
            </a:r>
            <a:b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}, 2000);</a:t>
            </a:r>
            <a:b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});</a:t>
            </a:r>
            <a:b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4621212" y="911187"/>
            <a:ext cx="4186237" cy="3720702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writeHi().then(</a:t>
            </a:r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 </a:t>
            </a: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(){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writeHo().then(</a:t>
            </a:r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 </a:t>
            </a: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console.log(</a:t>
            </a:r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”Done!”</a:t>
            </a: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1000 -&gt; Hi!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3000 -&gt; Ho!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3000 -&gt; Done!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Promise.all([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writeHi(),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writeHo()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]).then(</a:t>
            </a:r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 </a:t>
            </a: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console.log(</a:t>
            </a:r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”Done!”</a:t>
            </a: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1000 -&gt; Hi!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2000 -&gt; Ho!</a:t>
            </a:r>
          </a:p>
          <a:p>
            <a:pPr marL="0" indent="0">
              <a:spcAft>
                <a:spcPts val="0"/>
              </a:spcAft>
              <a:buNone/>
            </a:pPr>
            <a:r>
              <a:rPr lang="hu-HU" dirty="0">
                <a:solidFill>
                  <a:schemeClr val="bg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2000 -&gt; Done!</a:t>
            </a:r>
          </a:p>
        </p:txBody>
      </p:sp>
    </p:spTree>
    <p:extLst>
      <p:ext uri="{BB962C8B-B14F-4D97-AF65-F5344CB8AC3E}">
        <p14:creationId xmlns:p14="http://schemas.microsoft.com/office/powerpoint/2010/main" val="31709155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72404" y="2869953"/>
            <a:ext cx="3554371" cy="647100"/>
          </a:xfrm>
        </p:spPr>
        <p:txBody>
          <a:bodyPr/>
          <a:lstStyle/>
          <a:p>
            <a:r>
              <a:rPr lang="hu-HU" dirty="0"/>
              <a:t>Regexp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32589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REGULAR EXPRESSIONS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52473" y="1079896"/>
            <a:ext cx="2905077" cy="3383280"/>
          </a:xfrm>
        </p:spPr>
        <p:txBody>
          <a:bodyPr lIns="68580" tIns="34290" rIns="68580" bIns="34290">
            <a:no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en-US" dirty="0"/>
              <a:t>Regular expressions are patterns used to match character combinations in strings.</a:t>
            </a:r>
            <a:endParaRPr lang="hu-HU" dirty="0"/>
          </a:p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hu-HU" dirty="0">
                <a:hlinkClick r:id="rId2"/>
              </a:rPr>
              <a:t>https://www.debuggex.com/cheatsheet/regex/javascript</a:t>
            </a:r>
            <a:r>
              <a:rPr lang="hu-HU" dirty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57550" y="1079896"/>
          <a:ext cx="2724150" cy="3147060"/>
        </p:xfrm>
        <a:graphic>
          <a:graphicData uri="http://schemas.openxmlformats.org/drawingml/2006/table">
            <a:tbl>
              <a:tblPr/>
              <a:tblGrid>
                <a:gridCol w="1362075">
                  <a:extLst>
                    <a:ext uri="{9D8B030D-6E8A-4147-A177-3AD203B41FA5}">
                      <a16:colId xmlns:a16="http://schemas.microsoft.com/office/drawing/2014/main" val="617207068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413974876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4D4D9"/>
                          </a:solidFill>
                          <a:effectLst/>
                        </a:rPr>
                        <a:t>Regular Expression Basics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208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Any character except newline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08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character a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259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ab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string ab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55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a|b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 or b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657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a*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 or more a's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539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\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Escapes a special character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64839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62627" y="1079896"/>
          <a:ext cx="2724150" cy="3000375"/>
        </p:xfrm>
        <a:graphic>
          <a:graphicData uri="http://schemas.openxmlformats.org/drawingml/2006/table">
            <a:tbl>
              <a:tblPr/>
              <a:tblGrid>
                <a:gridCol w="1362075">
                  <a:extLst>
                    <a:ext uri="{9D8B030D-6E8A-4147-A177-3AD203B41FA5}">
                      <a16:colId xmlns:a16="http://schemas.microsoft.com/office/drawing/2014/main" val="1152312761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110618462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D4D4D9"/>
                          </a:solidFill>
                          <a:effectLst/>
                        </a:rPr>
                        <a:t>Regular Expression Quantifiers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136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 or more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173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+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 or more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627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?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 or 1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51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{2}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Exactly 2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577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{2, 5}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Between 2 and 5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071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{2,}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 or more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12557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4D4D9"/>
                          </a:solidFill>
                          <a:effectLst/>
                        </a:rPr>
                        <a:t>Default is greedy. Append ? for reluctant.</a:t>
                      </a:r>
                    </a:p>
                  </a:txBody>
                  <a:tcPr marL="57150" marR="57150" marT="57150" marB="9525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901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3720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REGULAR EXPRESSIONS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7975" y="971709"/>
          <a:ext cx="2724150" cy="1950720"/>
        </p:xfrm>
        <a:graphic>
          <a:graphicData uri="http://schemas.openxmlformats.org/drawingml/2006/table">
            <a:tbl>
              <a:tblPr/>
              <a:tblGrid>
                <a:gridCol w="1362075">
                  <a:extLst>
                    <a:ext uri="{9D8B030D-6E8A-4147-A177-3AD203B41FA5}">
                      <a16:colId xmlns:a16="http://schemas.microsoft.com/office/drawing/2014/main" val="1700136192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429383106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4D4D9"/>
                          </a:solidFill>
                          <a:effectLst/>
                        </a:rPr>
                        <a:t>Regular Expression Groups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317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(...)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Capturing group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88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(?:...)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Non-capturing group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389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\Y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Match the </a:t>
                      </a:r>
                      <a:r>
                        <a:rPr lang="en-US" dirty="0" err="1">
                          <a:effectLst/>
                        </a:rPr>
                        <a:t>Y'th</a:t>
                      </a:r>
                      <a:r>
                        <a:rPr lang="en-US" dirty="0">
                          <a:effectLst/>
                        </a:rPr>
                        <a:t> captured group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76718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190279" y="971709"/>
          <a:ext cx="1722042" cy="3323560"/>
        </p:xfrm>
        <a:graphic>
          <a:graphicData uri="http://schemas.openxmlformats.org/drawingml/2006/table">
            <a:tbl>
              <a:tblPr/>
              <a:tblGrid>
                <a:gridCol w="861021">
                  <a:extLst>
                    <a:ext uri="{9D8B030D-6E8A-4147-A177-3AD203B41FA5}">
                      <a16:colId xmlns:a16="http://schemas.microsoft.com/office/drawing/2014/main" val="3191696089"/>
                    </a:ext>
                  </a:extLst>
                </a:gridCol>
                <a:gridCol w="861021">
                  <a:extLst>
                    <a:ext uri="{9D8B030D-6E8A-4147-A177-3AD203B41FA5}">
                      <a16:colId xmlns:a16="http://schemas.microsoft.com/office/drawing/2014/main" val="611853200"/>
                    </a:ext>
                  </a:extLst>
                </a:gridCol>
              </a:tblGrid>
              <a:tr h="339625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D4D4D9"/>
                          </a:solidFill>
                          <a:effectLst/>
                        </a:rPr>
                        <a:t>Regular Expression Character Classes</a:t>
                      </a:r>
                    </a:p>
                  </a:txBody>
                  <a:tcPr marL="35876" marR="35876" marT="35876" marB="35876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452000"/>
                  </a:ext>
                </a:extLst>
              </a:tr>
              <a:tr h="339625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[ab-d]</a:t>
                      </a:r>
                    </a:p>
                  </a:txBody>
                  <a:tcPr marL="35876" marR="35876" marT="35876" marB="35876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One character of: a, b, c, d</a:t>
                      </a:r>
                    </a:p>
                  </a:txBody>
                  <a:tcPr marL="35876" marR="35876" marT="35876" marB="35876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691075"/>
                  </a:ext>
                </a:extLst>
              </a:tr>
              <a:tr h="473561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[^ab-d]</a:t>
                      </a:r>
                    </a:p>
                  </a:txBody>
                  <a:tcPr marL="35876" marR="35876" marT="35876" marB="35876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One character except: a, b, c, d</a:t>
                      </a:r>
                    </a:p>
                  </a:txBody>
                  <a:tcPr marL="35876" marR="35876" marT="35876" marB="35876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705553"/>
                  </a:ext>
                </a:extLst>
              </a:tr>
              <a:tr h="339625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[\b]</a:t>
                      </a:r>
                    </a:p>
                  </a:txBody>
                  <a:tcPr marL="35876" marR="35876" marT="35876" marB="35876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Backspace character</a:t>
                      </a:r>
                    </a:p>
                  </a:txBody>
                  <a:tcPr marL="35876" marR="35876" marT="35876" marB="35876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572889"/>
                  </a:ext>
                </a:extLst>
              </a:tr>
              <a:tr h="205688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\d</a:t>
                      </a:r>
                    </a:p>
                  </a:txBody>
                  <a:tcPr marL="35876" marR="35876" marT="35876" marB="35876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One digit</a:t>
                      </a:r>
                    </a:p>
                  </a:txBody>
                  <a:tcPr marL="35876" marR="35876" marT="35876" marB="35876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93836"/>
                  </a:ext>
                </a:extLst>
              </a:tr>
              <a:tr h="205688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\D</a:t>
                      </a:r>
                    </a:p>
                  </a:txBody>
                  <a:tcPr marL="35876" marR="35876" marT="35876" marB="35876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One non-digit</a:t>
                      </a:r>
                    </a:p>
                  </a:txBody>
                  <a:tcPr marL="35876" marR="35876" marT="35876" marB="35876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27653"/>
                  </a:ext>
                </a:extLst>
              </a:tr>
              <a:tr h="339625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\s</a:t>
                      </a:r>
                    </a:p>
                  </a:txBody>
                  <a:tcPr marL="35876" marR="35876" marT="35876" marB="35876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One whitespace</a:t>
                      </a:r>
                    </a:p>
                  </a:txBody>
                  <a:tcPr marL="35876" marR="35876" marT="35876" marB="35876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107150"/>
                  </a:ext>
                </a:extLst>
              </a:tr>
              <a:tr h="339625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\S</a:t>
                      </a:r>
                    </a:p>
                  </a:txBody>
                  <a:tcPr marL="35876" marR="35876" marT="35876" marB="35876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One non-whitespace</a:t>
                      </a:r>
                    </a:p>
                  </a:txBody>
                  <a:tcPr marL="35876" marR="35876" marT="35876" marB="35876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963700"/>
                  </a:ext>
                </a:extLst>
              </a:tr>
              <a:tr h="339625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\w</a:t>
                      </a:r>
                    </a:p>
                  </a:txBody>
                  <a:tcPr marL="35876" marR="35876" marT="35876" marB="35876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One word character</a:t>
                      </a:r>
                    </a:p>
                  </a:txBody>
                  <a:tcPr marL="35876" marR="35876" marT="35876" marB="35876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109637"/>
                  </a:ext>
                </a:extLst>
              </a:tr>
              <a:tr h="339625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\W</a:t>
                      </a:r>
                    </a:p>
                  </a:txBody>
                  <a:tcPr marL="35876" marR="35876" marT="35876" marB="35876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One non-word character</a:t>
                      </a:r>
                    </a:p>
                  </a:txBody>
                  <a:tcPr marL="35876" marR="35876" marT="35876" marB="35876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90791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70475" y="971709"/>
          <a:ext cx="2743200" cy="29337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8005926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4117903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D4D4D9"/>
                          </a:solidFill>
                          <a:effectLst/>
                        </a:rPr>
                        <a:t>Regular Expression Assertions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726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^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Start of string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344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$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End of string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61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\b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Word boundary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744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\B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Non-word boundary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8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(?=...)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Positive lookahead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3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(?!...)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Negative </a:t>
                      </a:r>
                      <a:r>
                        <a:rPr lang="en-US" dirty="0" err="1">
                          <a:effectLst/>
                        </a:rPr>
                        <a:t>lookahead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62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5209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401F19-829F-4A48-8CEF-49BBC335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  <a:endParaRPr lang="en-US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DD816307-DD33-4440-B3AD-C8A9C61F729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r="25296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2CBF9-7E9B-4C5C-A772-34CD99B57E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A4D6F7-59A6-4199-8C01-4DE912CF32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070D8A-82AF-4E7F-9FFE-B247A85F36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1A54F2-93B2-4EC9-B213-51F10264CD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6A4F0D-189B-4E66-BA3B-36F590BF01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7C6462-C774-47E5-8D90-64B72ECBD4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ACE248F-3D51-4806-B5EF-20643B9017D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SYNC/ASYNC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DD9DE01-D230-423E-9981-F9657429BBC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C13BD1F-2A56-47F5-BDBA-71E3CB30C1E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basics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F71714-C7E0-40EB-94A9-8609496DD4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hu-HU" dirty="0"/>
              <a:t>callback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73C9AF-8509-4213-BAE4-807F0A490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426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REGULAR EXPRESSIONS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7975" y="925989"/>
          <a:ext cx="2762250" cy="1737360"/>
        </p:xfrm>
        <a:graphic>
          <a:graphicData uri="http://schemas.openxmlformats.org/drawingml/2006/table">
            <a:tbl>
              <a:tblPr/>
              <a:tblGrid>
                <a:gridCol w="1381125">
                  <a:extLst>
                    <a:ext uri="{9D8B030D-6E8A-4147-A177-3AD203B41FA5}">
                      <a16:colId xmlns:a16="http://schemas.microsoft.com/office/drawing/2014/main" val="1557736709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1972558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D4D4D9"/>
                          </a:solidFill>
                          <a:effectLst/>
                        </a:rPr>
                        <a:t>Regular Expression Flags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711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Global Match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46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Ignore case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158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^ and $ match start and end of line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21055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34100" y="925989"/>
          <a:ext cx="2244000" cy="3262315"/>
        </p:xfrm>
        <a:graphic>
          <a:graphicData uri="http://schemas.openxmlformats.org/drawingml/2006/table">
            <a:tbl>
              <a:tblPr/>
              <a:tblGrid>
                <a:gridCol w="1122000">
                  <a:extLst>
                    <a:ext uri="{9D8B030D-6E8A-4147-A177-3AD203B41FA5}">
                      <a16:colId xmlns:a16="http://schemas.microsoft.com/office/drawing/2014/main" val="2646822766"/>
                    </a:ext>
                  </a:extLst>
                </a:gridCol>
                <a:gridCol w="1122000">
                  <a:extLst>
                    <a:ext uri="{9D8B030D-6E8A-4147-A177-3AD203B41FA5}">
                      <a16:colId xmlns:a16="http://schemas.microsoft.com/office/drawing/2014/main" val="1181462327"/>
                    </a:ext>
                  </a:extLst>
                </a:gridCol>
              </a:tblGrid>
              <a:tr h="4395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D4D4D9"/>
                          </a:solidFill>
                          <a:effectLst/>
                        </a:rPr>
                        <a:t>Regular Expression Special Characters</a:t>
                      </a:r>
                    </a:p>
                  </a:txBody>
                  <a:tcPr marL="46428" marR="46428" marT="46428" marB="46428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346787"/>
                  </a:ext>
                </a:extLst>
              </a:tr>
              <a:tr h="26618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\n</a:t>
                      </a:r>
                    </a:p>
                  </a:txBody>
                  <a:tcPr marL="46428" marR="46428" marT="46428" marB="46428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Newline</a:t>
                      </a:r>
                    </a:p>
                  </a:txBody>
                  <a:tcPr marL="46428" marR="46428" marT="46428" marB="46428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341908"/>
                  </a:ext>
                </a:extLst>
              </a:tr>
              <a:tr h="26618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\r</a:t>
                      </a:r>
                    </a:p>
                  </a:txBody>
                  <a:tcPr marL="46428" marR="46428" marT="46428" marB="46428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Carriage return</a:t>
                      </a:r>
                    </a:p>
                  </a:txBody>
                  <a:tcPr marL="46428" marR="46428" marT="46428" marB="46428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795837"/>
                  </a:ext>
                </a:extLst>
              </a:tr>
              <a:tr h="26618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\t</a:t>
                      </a:r>
                    </a:p>
                  </a:txBody>
                  <a:tcPr marL="46428" marR="46428" marT="46428" marB="46428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Tab</a:t>
                      </a:r>
                    </a:p>
                  </a:txBody>
                  <a:tcPr marL="46428" marR="46428" marT="46428" marB="46428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948262"/>
                  </a:ext>
                </a:extLst>
              </a:tr>
              <a:tr h="26618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\0</a:t>
                      </a:r>
                    </a:p>
                  </a:txBody>
                  <a:tcPr marL="46428" marR="46428" marT="46428" marB="46428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Null character</a:t>
                      </a:r>
                    </a:p>
                  </a:txBody>
                  <a:tcPr marL="46428" marR="46428" marT="46428" marB="46428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62152"/>
                  </a:ext>
                </a:extLst>
              </a:tr>
              <a:tr h="43951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\YYY</a:t>
                      </a:r>
                    </a:p>
                  </a:txBody>
                  <a:tcPr marL="46428" marR="46428" marT="46428" marB="46428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Octal character YYY</a:t>
                      </a:r>
                    </a:p>
                  </a:txBody>
                  <a:tcPr marL="46428" marR="46428" marT="46428" marB="46428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495577"/>
                  </a:ext>
                </a:extLst>
              </a:tr>
              <a:tr h="43951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\xYY</a:t>
                      </a:r>
                    </a:p>
                  </a:txBody>
                  <a:tcPr marL="46428" marR="46428" marT="46428" marB="46428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Hexadecimal character YY</a:t>
                      </a:r>
                    </a:p>
                  </a:txBody>
                  <a:tcPr marL="46428" marR="46428" marT="46428" marB="46428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947707"/>
                  </a:ext>
                </a:extLst>
              </a:tr>
              <a:tr h="43951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\uYYYY</a:t>
                      </a:r>
                    </a:p>
                  </a:txBody>
                  <a:tcPr marL="46428" marR="46428" marT="46428" marB="46428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Hexadecimal character YYYY</a:t>
                      </a:r>
                    </a:p>
                  </a:txBody>
                  <a:tcPr marL="46428" marR="46428" marT="46428" marB="46428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659599"/>
                  </a:ext>
                </a:extLst>
              </a:tr>
              <a:tr h="43951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\cY</a:t>
                      </a:r>
                    </a:p>
                  </a:txBody>
                  <a:tcPr marL="46428" marR="46428" marT="46428" marB="46428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Control character Y</a:t>
                      </a:r>
                    </a:p>
                  </a:txBody>
                  <a:tcPr marL="46428" marR="46428" marT="46428" marB="46428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60093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41975" y="925989"/>
          <a:ext cx="2762250" cy="3032760"/>
        </p:xfrm>
        <a:graphic>
          <a:graphicData uri="http://schemas.openxmlformats.org/drawingml/2006/table">
            <a:tbl>
              <a:tblPr/>
              <a:tblGrid>
                <a:gridCol w="1381125">
                  <a:extLst>
                    <a:ext uri="{9D8B030D-6E8A-4147-A177-3AD203B41FA5}">
                      <a16:colId xmlns:a16="http://schemas.microsoft.com/office/drawing/2014/main" val="2863902736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8943120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D4D4D9"/>
                          </a:solidFill>
                          <a:effectLst/>
                        </a:rPr>
                        <a:t>Regular Expression Replacement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827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$$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Inserts $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637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$&amp;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Insert entire match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094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$`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Insert preceding string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462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$'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Insert following string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906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$Y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Insert </a:t>
                      </a:r>
                      <a:r>
                        <a:rPr lang="en-US" dirty="0" err="1">
                          <a:effectLst/>
                        </a:rPr>
                        <a:t>Y'th</a:t>
                      </a:r>
                      <a:r>
                        <a:rPr lang="en-US" dirty="0">
                          <a:effectLst/>
                        </a:rPr>
                        <a:t> captured group</a:t>
                      </a:r>
                    </a:p>
                  </a:txBody>
                  <a:tcPr marL="57150" marR="57150" marT="57150" marB="57150" anchor="ctr">
                    <a:lnL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55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324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868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72404" y="2869953"/>
            <a:ext cx="5191421" cy="647100"/>
          </a:xfrm>
        </p:spPr>
        <p:txBody>
          <a:bodyPr/>
          <a:lstStyle/>
          <a:p>
            <a:r>
              <a:rPr lang="hu-HU" dirty="0"/>
              <a:t>Regexp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27165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IN JAVASCRIPT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52473" y="1079896"/>
            <a:ext cx="2905077" cy="3383280"/>
          </a:xfrm>
        </p:spPr>
        <p:txBody>
          <a:bodyPr lIns="68580" tIns="34290" rIns="68580" bIns="34290">
            <a:no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en-US" dirty="0"/>
              <a:t>In JavaScript, regular expressions are also objects.</a:t>
            </a:r>
            <a:endParaRPr lang="hu-HU" dirty="0"/>
          </a:p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en-US" dirty="0"/>
              <a:t>These patterns are used with the </a:t>
            </a:r>
            <a:r>
              <a:rPr lang="en-US" sz="1200" dirty="0">
                <a:solidFill>
                  <a:srgbClr val="C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exec</a:t>
            </a:r>
            <a:r>
              <a:rPr lang="en-US" dirty="0"/>
              <a:t> and </a:t>
            </a:r>
            <a:r>
              <a:rPr lang="en-US" sz="1200" dirty="0">
                <a:solidFill>
                  <a:srgbClr val="C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</a:t>
            </a:r>
            <a:r>
              <a:rPr lang="en-US" dirty="0"/>
              <a:t> methods of </a:t>
            </a:r>
            <a:r>
              <a:rPr lang="en-US" sz="1200" dirty="0" err="1">
                <a:solidFill>
                  <a:srgbClr val="C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RegExp</a:t>
            </a:r>
            <a:r>
              <a:rPr lang="en-US" dirty="0"/>
              <a:t>, and with the </a:t>
            </a:r>
            <a:r>
              <a:rPr lang="en-US" sz="1200" dirty="0">
                <a:solidFill>
                  <a:srgbClr val="C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match</a:t>
            </a:r>
            <a:r>
              <a:rPr lang="en-US" dirty="0"/>
              <a:t>, </a:t>
            </a:r>
            <a:r>
              <a:rPr lang="en-US" sz="1200" dirty="0">
                <a:solidFill>
                  <a:srgbClr val="C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replace</a:t>
            </a:r>
            <a:r>
              <a:rPr lang="en-US" dirty="0"/>
              <a:t>, </a:t>
            </a:r>
            <a:r>
              <a:rPr lang="en-US" sz="1200" dirty="0">
                <a:solidFill>
                  <a:srgbClr val="C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search</a:t>
            </a:r>
            <a:r>
              <a:rPr lang="en-US" dirty="0"/>
              <a:t>, and </a:t>
            </a:r>
            <a:r>
              <a:rPr lang="en-US" sz="1200" dirty="0">
                <a:solidFill>
                  <a:srgbClr val="C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split</a:t>
            </a:r>
            <a:r>
              <a:rPr lang="en-US" dirty="0"/>
              <a:t> methods of </a:t>
            </a:r>
            <a:r>
              <a:rPr lang="en-US" sz="1200" dirty="0">
                <a:solidFill>
                  <a:srgbClr val="C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String</a:t>
            </a:r>
            <a:r>
              <a:rPr lang="en-US" dirty="0"/>
              <a:t>.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373" y="1079896"/>
            <a:ext cx="5392252" cy="456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762" y="1536466"/>
            <a:ext cx="5392252" cy="42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356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METHODS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4450" y="866775"/>
            <a:ext cx="65151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652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EXEC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52473" y="1079896"/>
            <a:ext cx="2905077" cy="3383280"/>
          </a:xfrm>
        </p:spPr>
        <p:txBody>
          <a:bodyPr lIns="68580" tIns="34290" rIns="68580" bIns="34290">
            <a:no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en-US" dirty="0"/>
              <a:t>The exec() method executes a search for a match in a specified string.</a:t>
            </a:r>
            <a:endParaRPr lang="hu-HU" dirty="0"/>
          </a:p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en-US" dirty="0"/>
              <a:t>Returns a result array, or null.</a:t>
            </a:r>
            <a:endParaRPr lang="hu-H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73" y="2771536"/>
            <a:ext cx="4894891" cy="973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13746" y="1079896"/>
            <a:ext cx="4063106" cy="31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202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TEST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52473" y="1079896"/>
            <a:ext cx="2905077" cy="3383280"/>
          </a:xfrm>
        </p:spPr>
        <p:txBody>
          <a:bodyPr lIns="68580" tIns="34290" rIns="68580" bIns="34290">
            <a:no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en-US" dirty="0"/>
              <a:t>The test() method executes a search for a match between a regular expression and a specified string.</a:t>
            </a:r>
            <a:endParaRPr lang="hu-HU" dirty="0"/>
          </a:p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en-US" dirty="0"/>
              <a:t>Returns true or false.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1079896"/>
            <a:ext cx="5368636" cy="7557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1835599"/>
            <a:ext cx="5360765" cy="17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28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MATCH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52473" y="1079896"/>
            <a:ext cx="2905077" cy="3383280"/>
          </a:xfrm>
        </p:spPr>
        <p:txBody>
          <a:bodyPr lIns="68580" tIns="34290" rIns="68580" bIns="34290">
            <a:no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en-US" dirty="0"/>
              <a:t>The match() method retrieves the matches when matching a string against a regular expression.</a:t>
            </a:r>
            <a:endParaRPr lang="hu-HU" dirty="0"/>
          </a:p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hu-HU" dirty="0"/>
              <a:t>Returns s</a:t>
            </a:r>
            <a:r>
              <a:rPr lang="en-US" dirty="0"/>
              <a:t>n Array containing the entire match result and any parentheses-captured matched results; null if there were no matches.</a:t>
            </a:r>
            <a:endParaRPr lang="hu-H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1079896"/>
            <a:ext cx="5407995" cy="308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981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SEARCH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52473" y="1079896"/>
            <a:ext cx="2905077" cy="3383280"/>
          </a:xfrm>
        </p:spPr>
        <p:txBody>
          <a:bodyPr lIns="68580" tIns="34290" rIns="68580" bIns="34290">
            <a:no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en-US" dirty="0"/>
              <a:t>The search() method executes a search for a match between a regular expression and this String object.</a:t>
            </a:r>
            <a:endParaRPr lang="hu-HU" dirty="0"/>
          </a:p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hu-HU" dirty="0"/>
              <a:t>Returns the index of first match.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1079896"/>
            <a:ext cx="5384380" cy="17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819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REPLACE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52473" y="1079896"/>
            <a:ext cx="2905077" cy="3383280"/>
          </a:xfrm>
        </p:spPr>
        <p:txBody>
          <a:bodyPr lIns="68580" tIns="34290" rIns="68580" bIns="34290">
            <a:no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en-US" dirty="0"/>
              <a:t>The replace() method returns a new string with some or all matches of a pattern replaced by a replacement.</a:t>
            </a:r>
            <a:endParaRPr lang="hu-HU" dirty="0"/>
          </a:p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en-US" dirty="0"/>
              <a:t>The pattern can be a string or a </a:t>
            </a:r>
            <a:r>
              <a:rPr lang="en-US" dirty="0" err="1"/>
              <a:t>RegExp</a:t>
            </a:r>
            <a:r>
              <a:rPr lang="en-US" dirty="0"/>
              <a:t>, and the replacement can be a string or a function to be called for each match.</a:t>
            </a:r>
            <a:endParaRPr lang="hu-H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826" y="1079896"/>
            <a:ext cx="4469417" cy="787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595" y="1114406"/>
            <a:ext cx="3682980" cy="12366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644" y="2385538"/>
            <a:ext cx="4449901" cy="917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535" y="3252981"/>
            <a:ext cx="3688358" cy="149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815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SPLIT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52473" y="1079896"/>
            <a:ext cx="2905077" cy="3383280"/>
          </a:xfrm>
        </p:spPr>
        <p:txBody>
          <a:bodyPr lIns="68580" tIns="34290" rIns="68580" bIns="34290">
            <a:no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en-US" dirty="0"/>
              <a:t>The split() method splits a String object into an array of strings by separating the string into substrings.</a:t>
            </a:r>
            <a:endParaRPr lang="hu-H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1079896"/>
            <a:ext cx="4902047" cy="1438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2518307"/>
            <a:ext cx="4902047" cy="8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798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72404" y="2869953"/>
            <a:ext cx="1383071" cy="647100"/>
          </a:xfrm>
        </p:spPr>
        <p:txBody>
          <a:bodyPr/>
          <a:lstStyle/>
          <a:p>
            <a:r>
              <a:rPr lang="hu-HU" dirty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51234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B14C13-6078-4F69-B6AA-2F7DA2AB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Questions?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77152-8F2D-430C-967A-8B3AD9BB67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50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JSON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52473" y="1079896"/>
            <a:ext cx="2905077" cy="3383280"/>
          </a:xfrm>
        </p:spPr>
        <p:txBody>
          <a:bodyPr lIns="68580" tIns="34290" rIns="68580" bIns="34290">
            <a:no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en-US" b="1" dirty="0"/>
              <a:t>JSON</a:t>
            </a:r>
            <a:r>
              <a:rPr lang="en-US" dirty="0"/>
              <a:t> (JavaScript Object Notation) is a lightweight data-interchange format.</a:t>
            </a:r>
            <a:endParaRPr lang="hu-HU" dirty="0"/>
          </a:p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en-US" dirty="0"/>
              <a:t>JSON is built on two structures:</a:t>
            </a:r>
            <a:endParaRPr lang="hu-HU" dirty="0"/>
          </a:p>
          <a:p>
            <a:pPr lvl="1">
              <a:lnSpc>
                <a:spcPct val="130000"/>
              </a:lnSpc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en-US" dirty="0"/>
              <a:t>A collection of name/value pairs.</a:t>
            </a:r>
            <a:r>
              <a:rPr lang="hu-HU" dirty="0"/>
              <a:t> (Object)</a:t>
            </a:r>
          </a:p>
          <a:p>
            <a:pPr lvl="1">
              <a:lnSpc>
                <a:spcPct val="130000"/>
              </a:lnSpc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en-US" dirty="0"/>
              <a:t>An ordered list of values.</a:t>
            </a:r>
            <a:r>
              <a:rPr lang="hu-HU" dirty="0"/>
              <a:t> (Array)</a:t>
            </a:r>
          </a:p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hu-HU" dirty="0"/>
              <a:t>(!) Keys as strings</a:t>
            </a:r>
          </a:p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hu-HU" dirty="0"/>
              <a:t>(!) No comments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257550" y="1079896"/>
            <a:ext cx="552450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 algn="l" defTabSz="3429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endParaRPr lang="hu-HU" sz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3257550" y="1079896"/>
            <a:ext cx="546735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 algn="l" defTabSz="3429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hu-HU" sz="11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”string”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</a:t>
            </a:r>
            <a:r>
              <a:rPr lang="hu-HU" sz="1100" dirty="0">
                <a:solidFill>
                  <a:srgbClr val="1A9C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”World”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hu-HU" sz="11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”number”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</a:t>
            </a:r>
            <a:r>
              <a:rPr lang="hu-HU" sz="1100" dirty="0">
                <a:solidFill>
                  <a:srgbClr val="1A9C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1.23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hu-HU" sz="11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”boolean”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</a:t>
            </a:r>
            <a:r>
              <a:rPr lang="hu-HU" sz="11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false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hu-HU" sz="11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”array”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[</a:t>
            </a:r>
            <a:r>
              <a:rPr lang="hu-HU" sz="1100" dirty="0">
                <a:solidFill>
                  <a:srgbClr val="1A9C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hu-HU" sz="1100" dirty="0">
                <a:solidFill>
                  <a:srgbClr val="1A9C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hu-HU" sz="11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true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hu-HU" sz="1100" dirty="0">
                <a:solidFill>
                  <a:srgbClr val="1A9C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”Smth”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],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hu-HU" sz="11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”otherObject”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{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hu-HU" sz="11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”hi”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</a:t>
            </a:r>
            <a:r>
              <a:rPr lang="hu-HU" sz="1100" dirty="0">
                <a:solidFill>
                  <a:srgbClr val="1A9C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”!”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46929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JSON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52473" y="1079896"/>
            <a:ext cx="2905077" cy="3383280"/>
          </a:xfrm>
        </p:spPr>
        <p:txBody>
          <a:bodyPr lIns="68580" tIns="34290" rIns="68580" bIns="34290">
            <a:no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en-US" b="1" dirty="0"/>
              <a:t>JSON</a:t>
            </a:r>
            <a:r>
              <a:rPr lang="hu-HU" dirty="0"/>
              <a:t>: global object with static methods:</a:t>
            </a:r>
          </a:p>
          <a:p>
            <a:pPr lvl="1">
              <a:lnSpc>
                <a:spcPct val="130000"/>
              </a:lnSpc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hu-HU" b="1" dirty="0"/>
              <a:t>stringify</a:t>
            </a:r>
            <a:r>
              <a:rPr lang="hu-HU" dirty="0"/>
              <a:t>(): </a:t>
            </a:r>
            <a:r>
              <a:rPr lang="en-US" dirty="0"/>
              <a:t>Return a JSON string corresponding to the specified value</a:t>
            </a:r>
            <a:endParaRPr lang="hu-HU" dirty="0"/>
          </a:p>
          <a:p>
            <a:pPr lvl="1">
              <a:lnSpc>
                <a:spcPct val="130000"/>
              </a:lnSpc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hu-HU" b="1" dirty="0"/>
              <a:t>parse</a:t>
            </a:r>
            <a:r>
              <a:rPr lang="hu-HU" dirty="0"/>
              <a:t>(): </a:t>
            </a:r>
            <a:r>
              <a:rPr lang="en-US" dirty="0"/>
              <a:t>Parse a string as JSON and return the value.</a:t>
            </a:r>
            <a:endParaRPr lang="hu-HU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257550" y="1079896"/>
            <a:ext cx="552450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 algn="l" defTabSz="3429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endParaRPr lang="hu-HU" sz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3257550" y="1079896"/>
            <a:ext cx="546735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 algn="l" defTabSz="3429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obj = {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hello: </a:t>
            </a:r>
            <a:r>
              <a:rPr lang="hu-HU" sz="1100" dirty="0">
                <a:solidFill>
                  <a:srgbClr val="1A9C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”Word”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boolean: </a:t>
            </a:r>
            <a:r>
              <a:rPr lang="hu-HU" sz="11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false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number: </a:t>
            </a:r>
            <a:r>
              <a:rPr lang="hu-HU" sz="1100" dirty="0">
                <a:solidFill>
                  <a:srgbClr val="1A9C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1.23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obj: { key: </a:t>
            </a:r>
            <a:r>
              <a:rPr lang="hu-HU" sz="1100" dirty="0">
                <a:solidFill>
                  <a:srgbClr val="1A9C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”value” 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},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arr: [</a:t>
            </a:r>
            <a:r>
              <a:rPr lang="hu-HU" sz="1100" dirty="0">
                <a:solidFill>
                  <a:srgbClr val="1A9C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hu-HU" sz="1100" dirty="0">
                <a:solidFill>
                  <a:srgbClr val="1A9C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hu-HU" sz="11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true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};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endParaRPr lang="hu-HU" sz="11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objStr = JSON.stringify(obj);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solidFill>
                  <a:srgbClr val="A3C64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”{ \”hello\”: \”World\”, \”boolean\”: false, ... }”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endParaRPr lang="hu-HU" sz="11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objAgain = JSON.parse(objStr);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solidFill>
                  <a:srgbClr val="A3C64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{ hello: ”World”, boolean: false, ... }</a:t>
            </a:r>
          </a:p>
        </p:txBody>
      </p:sp>
    </p:spTree>
    <p:extLst>
      <p:ext uri="{BB962C8B-B14F-4D97-AF65-F5344CB8AC3E}">
        <p14:creationId xmlns:p14="http://schemas.microsoft.com/office/powerpoint/2010/main" val="26711939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I/O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52473" y="1079896"/>
            <a:ext cx="2905077" cy="3383280"/>
          </a:xfrm>
        </p:spPr>
        <p:txBody>
          <a:bodyPr lIns="68580" tIns="34290" rIns="68580" bIns="34290">
            <a:no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hu-HU" dirty="0"/>
              <a:t>JSON files: files containing a JSON string</a:t>
            </a:r>
          </a:p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hu-HU" dirty="0"/>
              <a:t>Load with simple NodeJS: </a:t>
            </a:r>
            <a:r>
              <a:rPr lang="hu-HU" b="1" dirty="0"/>
              <a:t>require</a:t>
            </a:r>
          </a:p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hu-HU" dirty="0"/>
              <a:t>Read/Write with </a:t>
            </a:r>
            <a:r>
              <a:rPr lang="hu-HU" b="1" dirty="0"/>
              <a:t>fs</a:t>
            </a:r>
            <a:r>
              <a:rPr lang="hu-HU" dirty="0"/>
              <a:t> NodeJS package</a:t>
            </a:r>
          </a:p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hu-HU" dirty="0"/>
              <a:t>...</a:t>
            </a:r>
          </a:p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257550" y="1079896"/>
            <a:ext cx="552450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 algn="l" defTabSz="3429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endParaRPr lang="hu-HU" sz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3257550" y="1079896"/>
            <a:ext cx="546735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 algn="l" defTabSz="3429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solidFill>
                  <a:srgbClr val="A3C64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assume we have myData.json with: { \”hello\”: \”world\” }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endParaRPr lang="hu-HU" sz="11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myData = </a:t>
            </a:r>
            <a:r>
              <a:rPr lang="hu-HU" sz="11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require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hu-HU" sz="1100" dirty="0">
                <a:solidFill>
                  <a:srgbClr val="1A9C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”./myData.json”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solidFill>
                  <a:srgbClr val="A3C64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{ hello: ”world” }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endParaRPr lang="hu-HU" sz="11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fs = </a:t>
            </a:r>
            <a:r>
              <a:rPr lang="hu-HU" sz="11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require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hu-HU" sz="1100" dirty="0">
                <a:solidFill>
                  <a:srgbClr val="1A9C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”fs”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solidFill>
                  <a:srgbClr val="A3C64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read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let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myFsData = fs.readFileSync(</a:t>
            </a:r>
            <a:r>
              <a:rPr lang="hu-HU" sz="1100" dirty="0">
                <a:solidFill>
                  <a:srgbClr val="1A9C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”./myData.json”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hu-HU" sz="1100" dirty="0">
                <a:solidFill>
                  <a:srgbClr val="1A9C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”utf-8”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myFsData = JSON.parse(myFsData);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endParaRPr lang="hu-HU" sz="11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None/>
            </a:pPr>
            <a:r>
              <a:rPr lang="hu-HU" sz="1100" dirty="0">
                <a:solidFill>
                  <a:srgbClr val="A3C64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write</a:t>
            </a:r>
            <a:endParaRPr lang="hu-HU" sz="11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None/>
            </a:pP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myFsData.hello = </a:t>
            </a:r>
            <a:r>
              <a:rPr lang="hu-HU" sz="1100" dirty="0">
                <a:solidFill>
                  <a:srgbClr val="1A9C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”again”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endParaRPr lang="hu-HU" sz="1100" dirty="0">
              <a:solidFill>
                <a:srgbClr val="A3C644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fs.writeFileSync(</a:t>
            </a:r>
            <a:r>
              <a:rPr lang="hu-HU" sz="1100" dirty="0">
                <a:solidFill>
                  <a:srgbClr val="1A9C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”./myData.json”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JSON.stringify(myFsData));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solidFill>
                  <a:srgbClr val="A3C64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{ \”hello\”: \”again\” }</a:t>
            </a:r>
          </a:p>
        </p:txBody>
      </p:sp>
    </p:spTree>
    <p:extLst>
      <p:ext uri="{BB962C8B-B14F-4D97-AF65-F5344CB8AC3E}">
        <p14:creationId xmlns:p14="http://schemas.microsoft.com/office/powerpoint/2010/main" val="2407436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  <p:bldP spid="1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I/O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52473" y="1079896"/>
            <a:ext cx="2905077" cy="3383280"/>
          </a:xfrm>
        </p:spPr>
        <p:txBody>
          <a:bodyPr lIns="68580" tIns="34290" rIns="68580" bIns="34290">
            <a:no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hu-HU" dirty="0"/>
              <a:t>Use OS NPM package: </a:t>
            </a:r>
            <a:r>
              <a:rPr lang="hu-HU" b="1" dirty="0"/>
              <a:t>jsonfile</a:t>
            </a:r>
          </a:p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hu-HU" dirty="0"/>
              <a:t>Combines fs &amp; JSON</a:t>
            </a:r>
          </a:p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hu-HU" dirty="0"/>
              <a:t>Also applies formatting</a:t>
            </a:r>
          </a:p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hu-HU" dirty="0">
                <a:hlinkClick r:id="rId2"/>
              </a:rPr>
              <a:t>https://www.npmjs.com/package/jsonfile</a:t>
            </a:r>
            <a:r>
              <a:rPr lang="hu-HU" dirty="0"/>
              <a:t> 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257550" y="1079896"/>
            <a:ext cx="552450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 algn="l" defTabSz="3429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endParaRPr lang="hu-HU" sz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3257550" y="1079896"/>
            <a:ext cx="546735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 algn="l" defTabSz="3429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solidFill>
                  <a:srgbClr val="A3C64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assume we have myData.json with: { \”hello\”: \”world\” }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solidFill>
                  <a:srgbClr val="A3C64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npm install jsonfile –save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endParaRPr lang="hu-HU" sz="11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jsonfile = </a:t>
            </a:r>
            <a:r>
              <a:rPr lang="hu-HU" sz="11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require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hu-HU" sz="1100" dirty="0">
                <a:solidFill>
                  <a:srgbClr val="1A9C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”jsonfile”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endParaRPr lang="hu-HU" sz="11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myData = jsonfile.readFileSync(</a:t>
            </a:r>
            <a:r>
              <a:rPr lang="hu-HU" sz="1100" dirty="0">
                <a:solidFill>
                  <a:srgbClr val="1A9C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”./myData.json”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myData.hello = </a:t>
            </a:r>
            <a:r>
              <a:rPr lang="hu-HU" sz="1100" dirty="0">
                <a:solidFill>
                  <a:srgbClr val="1A9C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”again”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jsonfile.writeFileSync(</a:t>
            </a:r>
            <a:r>
              <a:rPr lang="hu-HU" sz="1100" dirty="0">
                <a:solidFill>
                  <a:srgbClr val="1A9C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”./myData.json”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myData, { spaces: </a:t>
            </a:r>
            <a:r>
              <a:rPr lang="hu-HU" sz="1100" dirty="0">
                <a:solidFill>
                  <a:srgbClr val="1A9C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r>
              <a:rPr lang="hu-HU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});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solidFill>
                  <a:srgbClr val="A3C64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{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solidFill>
                  <a:srgbClr val="A3C64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  \”hello\”: \”again\”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100" dirty="0">
                <a:solidFill>
                  <a:srgbClr val="A3C64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}</a:t>
            </a:r>
          </a:p>
        </p:txBody>
      </p:sp>
    </p:spTree>
    <p:extLst>
      <p:ext uri="{BB962C8B-B14F-4D97-AF65-F5344CB8AC3E}">
        <p14:creationId xmlns:p14="http://schemas.microsoft.com/office/powerpoint/2010/main" val="12836129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72404" y="2869953"/>
            <a:ext cx="3046988" cy="647100"/>
          </a:xfrm>
        </p:spPr>
        <p:txBody>
          <a:bodyPr/>
          <a:lstStyle/>
          <a:p>
            <a:r>
              <a:rPr lang="hu-HU" dirty="0"/>
              <a:t>SYNC/ASYNC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7391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SYNC/ASYNC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52473" y="1079896"/>
            <a:ext cx="2822527" cy="3383280"/>
          </a:xfrm>
        </p:spPr>
        <p:txBody>
          <a:bodyPr lIns="68580" tIns="34290" rIns="68580" bIns="34290">
            <a:no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en-US" dirty="0"/>
              <a:t>Two or more things are </a:t>
            </a:r>
            <a:r>
              <a:rPr lang="en-US" b="1" dirty="0"/>
              <a:t>synchronous</a:t>
            </a:r>
            <a:r>
              <a:rPr lang="en-US" dirty="0"/>
              <a:t> when they </a:t>
            </a:r>
            <a:r>
              <a:rPr lang="en-US" b="1" dirty="0"/>
              <a:t>happen at the same time</a:t>
            </a:r>
            <a:r>
              <a:rPr lang="en-US" dirty="0"/>
              <a:t> (in sync), and </a:t>
            </a:r>
            <a:r>
              <a:rPr lang="en-US" b="1" dirty="0"/>
              <a:t>asynchronous when they don’t </a:t>
            </a:r>
            <a:r>
              <a:rPr lang="en-US" dirty="0"/>
              <a:t>(not in sync).</a:t>
            </a:r>
            <a:endParaRPr lang="hu-HU" dirty="0"/>
          </a:p>
          <a:p>
            <a:pPr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hu-HU" dirty="0"/>
              <a:t>Typically:</a:t>
            </a:r>
          </a:p>
          <a:p>
            <a:pPr lvl="1">
              <a:lnSpc>
                <a:spcPct val="130000"/>
              </a:lnSpc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hu-HU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setTimeout</a:t>
            </a:r>
            <a:r>
              <a:rPr lang="hu-HU" dirty="0"/>
              <a:t>/</a:t>
            </a:r>
            <a:r>
              <a:rPr lang="hu-HU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setInterval</a:t>
            </a:r>
          </a:p>
          <a:p>
            <a:pPr lvl="1">
              <a:lnSpc>
                <a:spcPct val="130000"/>
              </a:lnSpc>
              <a:buClr>
                <a:srgbClr val="2FC2D9"/>
              </a:buClr>
              <a:buFont typeface="Arial" panose="020B0604020202020204" pitchFamily="34" charset="0"/>
              <a:buChar char="•"/>
            </a:pPr>
            <a:r>
              <a:rPr lang="hu-HU" dirty="0"/>
              <a:t>AJAX calls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257550" y="1079896"/>
            <a:ext cx="552450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 algn="l" defTabSz="3429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endParaRPr lang="hu-HU" sz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257550" y="1079896"/>
            <a:ext cx="546735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 algn="l" defTabSz="3429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000" dirty="0">
                <a:solidFill>
                  <a:srgbClr val="B2274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a() {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console.log(</a:t>
            </a:r>
            <a:r>
              <a:rPr lang="hu-HU" sz="1000" dirty="0">
                <a:solidFill>
                  <a:srgbClr val="1A9C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’a’</a:t>
            </a: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endParaRPr lang="hu-HU" sz="1000" dirty="0">
              <a:solidFill>
                <a:srgbClr val="46454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000" dirty="0">
                <a:solidFill>
                  <a:srgbClr val="A3C64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</a:t>
            </a:r>
            <a:r>
              <a:rPr lang="hu-HU" sz="1000" b="1" dirty="0">
                <a:solidFill>
                  <a:srgbClr val="A3C64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sync</a:t>
            </a:r>
            <a:r>
              <a:rPr lang="hu-HU" sz="1000" dirty="0">
                <a:solidFill>
                  <a:srgbClr val="A3C64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a();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console.log(</a:t>
            </a:r>
            <a:r>
              <a:rPr lang="hu-HU" sz="1000" dirty="0">
                <a:solidFill>
                  <a:srgbClr val="1A9C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’b’</a:t>
            </a: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000" dirty="0">
                <a:solidFill>
                  <a:srgbClr val="A3C64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a, b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endParaRPr lang="hu-HU" sz="1000" dirty="0">
              <a:solidFill>
                <a:srgbClr val="46454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000" dirty="0">
                <a:solidFill>
                  <a:srgbClr val="A3C64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</a:t>
            </a:r>
            <a:r>
              <a:rPr lang="hu-HU" sz="1000" b="1" dirty="0">
                <a:solidFill>
                  <a:srgbClr val="A3C64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async</a:t>
            </a:r>
            <a:r>
              <a:rPr lang="hu-HU" sz="1000" dirty="0">
                <a:solidFill>
                  <a:srgbClr val="A3C64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setTimeout(a, </a:t>
            </a:r>
            <a:r>
              <a:rPr lang="hu-HU" sz="1000" dirty="0">
                <a:solidFill>
                  <a:srgbClr val="1A9C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100</a:t>
            </a: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console.log(</a:t>
            </a:r>
            <a:r>
              <a:rPr lang="hu-HU" sz="1000" dirty="0">
                <a:solidFill>
                  <a:srgbClr val="1A9C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’c’</a:t>
            </a:r>
            <a:r>
              <a:rPr lang="hu-HU" sz="1000" dirty="0">
                <a:solidFill>
                  <a:srgbClr val="46454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Clr>
                <a:srgbClr val="2FC2D9"/>
              </a:buClr>
              <a:buFont typeface="+mj-lt"/>
              <a:buNone/>
            </a:pPr>
            <a:r>
              <a:rPr lang="hu-HU" sz="1000" dirty="0">
                <a:solidFill>
                  <a:srgbClr val="A3C64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c, a</a:t>
            </a:r>
          </a:p>
        </p:txBody>
      </p:sp>
    </p:spTree>
    <p:extLst>
      <p:ext uri="{BB962C8B-B14F-4D97-AF65-F5344CB8AC3E}">
        <p14:creationId xmlns:p14="http://schemas.microsoft.com/office/powerpoint/2010/main" val="28104017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  <p:bldP spid="6" grpId="0" build="p"/>
    </p:bld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53f1a9accc64fb8bee1c0a1a93d357e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Software Testing</TermName>
          <TermId xmlns="http://schemas.microsoft.com/office/infopath/2007/PartnerControls">bcbf9c4e-f315-4dda-8b7b-2c7fef7c19e7</TermId>
        </TermInfo>
      </Terms>
    </a53f1a9accc64fb8bee1c0a1a93d357e>
    <fldTrainingId xmlns="8f17bd39-e2a2-416d-8579-9c5cbdeee658">2174</fldTrainingId>
    <fldTrainingName xmlns="8f17bd39-e2a2-416d-8579-9c5cbdeee658">JavaScript for Test Engineers</fldTrainingName>
    <TaxCatchAll xmlns="8f17bd39-e2a2-416d-8579-9c5cbdeee658">
      <Value>19</Value>
      <Value>17</Value>
      <Value>7</Value>
    </TaxCatchAll>
    <h0cdf1c629f14a8ba12ca7309df7db45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</TermName>
          <TermId xmlns="http://schemas.microsoft.com/office/infopath/2007/PartnerControls">da095e14-b5d3-4c64-bd53-2e71ac03c15d</TermId>
        </TermInfo>
        <TermInfo xmlns="http://schemas.microsoft.com/office/infopath/2007/PartnerControls">
          <TermName xmlns="http://schemas.microsoft.com/office/infopath/2007/PartnerControls">HU</TermName>
          <TermId xmlns="http://schemas.microsoft.com/office/infopath/2007/PartnerControls">732ed0e1-dec8-48d1-92c2-331d6c57b8a2</TermId>
        </TermInfo>
      </Terms>
    </h0cdf1c629f14a8ba12ca7309df7db45>
    <_dlc_DocId xmlns="8f17bd39-e2a2-416d-8579-9c5cbdeee658">DOCID-1966635974-314</_dlc_DocId>
    <_dlc_DocIdUrl xmlns="8f17bd39-e2a2-416d-8579-9c5cbdeee658">
      <Url>https://epam.sharepoint.com/sites/CDP/softwaretesting/_layouts/15/DocIdRedir.aspx?ID=DOCID-1966635974-314</Url>
      <Description>DOCID-1966635974-314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AC6955A244FD4CA7EC15D64745CFB1" ma:contentTypeVersion="6" ma:contentTypeDescription="Create a new document." ma:contentTypeScope="" ma:versionID="bfde2edc24438db501a7af35c173c664">
  <xsd:schema xmlns:xsd="http://www.w3.org/2001/XMLSchema" xmlns:xs="http://www.w3.org/2001/XMLSchema" xmlns:p="http://schemas.microsoft.com/office/2006/metadata/properties" xmlns:ns2="8f17bd39-e2a2-416d-8579-9c5cbdeee658" xmlns:ns3="ec3b563a-d690-406f-bde3-b02722b824f3" targetNamespace="http://schemas.microsoft.com/office/2006/metadata/properties" ma:root="true" ma:fieldsID="668a820b2172f6499f320d8e7ad0f1ff" ns2:_="" ns3:_="">
    <xsd:import namespace="8f17bd39-e2a2-416d-8579-9c5cbdeee658"/>
    <xsd:import namespace="ec3b563a-d690-406f-bde3-b02722b824f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fldTrainingId"/>
                <xsd:element ref="ns2:fldTrainingName"/>
                <xsd:element ref="ns2:h0cdf1c629f14a8ba12ca7309df7db45" minOccurs="0"/>
                <xsd:element ref="ns2:TaxCatchAll" minOccurs="0"/>
                <xsd:element ref="ns2:TaxCatchAllLabel" minOccurs="0"/>
                <xsd:element ref="ns2:a53f1a9accc64fb8bee1c0a1a93d357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7bd39-e2a2-416d-8579-9c5cbdeee6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fldTrainingId" ma:index="11" ma:displayName="Training Id" ma:decimals="0" ma:description="" ma:indexed="true" ma:internalName="fldTrainingId">
      <xsd:simpleType>
        <xsd:restriction base="dms:Number"/>
      </xsd:simpleType>
    </xsd:element>
    <xsd:element name="fldTrainingName" ma:index="12" ma:displayName="Training Name" ma:description="" ma:internalName="fldTrainingName">
      <xsd:simpleType>
        <xsd:restriction base="dms:Text"/>
      </xsd:simpleType>
    </xsd:element>
    <xsd:element name="h0cdf1c629f14a8ba12ca7309df7db45" ma:index="13" ma:taxonomy="true" ma:internalName="h0cdf1c629f14a8ba12ca7309df7db45" ma:taxonomyFieldName="fldLanguagesOfEvent" ma:displayName="Language(s) of the training" ma:fieldId="{10cdf1c6-29f1-4a8b-a12c-a7309df7db45}" ma:taxonomyMulti="true" ma:sspId="debda6a7-6b37-4000-ac6c-4fd0a963898e" ma:termSetId="2835a39d-718b-4c4f-82f8-aaaecba84c7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4" nillable="true" ma:displayName="Taxonomy Catch All Column" ma:description="" ma:hidden="true" ma:list="{d906786b-d8b0-472e-acd2-868b18cc578f}" ma:internalName="TaxCatchAll" ma:showField="CatchAllData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5" nillable="true" ma:displayName="Taxonomy Catch All Column1" ma:description="" ma:hidden="true" ma:list="{d906786b-d8b0-472e-acd2-868b18cc578f}" ma:internalName="TaxCatchAllLabel" ma:readOnly="true" ma:showField="CatchAllDataLabel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3f1a9accc64fb8bee1c0a1a93d357e" ma:index="17" ma:taxonomy="true" ma:internalName="a53f1a9accc64fb8bee1c0a1a93d357e" ma:taxonomyFieldName="fldCategoriesOfEvent" ma:displayName="Category(s) of the training" ma:fieldId="{a53f1a9a-ccc6-4fb8-bee1-c0a1a93d357e}" ma:taxonomyMulti="true" ma:sspId="debda6a7-6b37-4000-ac6c-4fd0a963898e" ma:termSetId="8feda6fe-911b-4fdc-a141-93b681f1b32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3b563a-d690-406f-bde3-b02722b824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32E20B-76C2-404C-A945-4B004A0E2DFD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sharepoint/v3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8f17bd39-e2a2-416d-8579-9c5cbdeee658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718C4C8-37A0-43F0-B748-67E886BB2E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17bd39-e2a2-416d-8579-9c5cbdeee658"/>
    <ds:schemaRef ds:uri="ec3b563a-d690-406f-bde3-b02722b824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22097</TotalTime>
  <Words>1476</Words>
  <Application>Microsoft Office PowerPoint</Application>
  <PresentationFormat>On-screen Show (16:9)</PresentationFormat>
  <Paragraphs>319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Arial Black</vt:lpstr>
      <vt:lpstr>Calibri</vt:lpstr>
      <vt:lpstr>Calibri Light</vt:lpstr>
      <vt:lpstr>Hack</vt:lpstr>
      <vt:lpstr>Lucida Grande</vt:lpstr>
      <vt:lpstr>Trebuchet MS</vt:lpstr>
      <vt:lpstr>Cover Slides</vt:lpstr>
      <vt:lpstr>General</vt:lpstr>
      <vt:lpstr>Breakers</vt:lpstr>
      <vt:lpstr>PowerPoint Presentation</vt:lpstr>
      <vt:lpstr>Agenda</vt:lpstr>
      <vt:lpstr>JSON</vt:lpstr>
      <vt:lpstr>PowerPoint Presentation</vt:lpstr>
      <vt:lpstr>PowerPoint Presentation</vt:lpstr>
      <vt:lpstr>PowerPoint Presentation</vt:lpstr>
      <vt:lpstr>PowerPoint Presentation</vt:lpstr>
      <vt:lpstr>SYNC/ASYNC</vt:lpstr>
      <vt:lpstr>PowerPoint Presentation</vt:lpstr>
      <vt:lpstr>PowerPoint Presentation</vt:lpstr>
      <vt:lpstr>PROMISE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Regexp basics</vt:lpstr>
      <vt:lpstr>PowerPoint Presentation</vt:lpstr>
      <vt:lpstr>PowerPoint Presentation</vt:lpstr>
      <vt:lpstr>PowerPoint Presentation</vt:lpstr>
      <vt:lpstr>Regexp IN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for Test Engineers_Presentation Module-5_JSON-Promise-RegExp_Lazslo Szikszai</dc:title>
  <dc:creator>orgmarketingbrandbaselineteam@epam.com</dc:creator>
  <cp:lastModifiedBy>Srinivas Labhani</cp:lastModifiedBy>
  <cp:revision>1087</cp:revision>
  <cp:lastPrinted>2014-07-09T13:30:36Z</cp:lastPrinted>
  <dcterms:created xsi:type="dcterms:W3CDTF">2014-07-08T13:27:24Z</dcterms:created>
  <dcterms:modified xsi:type="dcterms:W3CDTF">2019-08-14T09:09:05Z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0x01010052AC6955A244FD4CA7EC15D64745CFB1</vt:lpwstr>
  </property>
  <property fmtid="{D5CDD505-2E9C-101B-9397-08002B2CF9AE}" pid="3" name="fldLanguagesOfEvent">
    <vt:lpwstr>7;#ENG|da095e14-b5d3-4c64-bd53-2e71ac03c15d;#19;#HU|732ed0e1-dec8-48d1-92c2-331d6c57b8a2</vt:lpwstr>
  </property>
  <property fmtid="{D5CDD505-2E9C-101B-9397-08002B2CF9AE}" pid="4" name="fldCategoriesOfEvent">
    <vt:lpwstr>17;#Software Testing|bcbf9c4e-f315-4dda-8b7b-2c7fef7c19e7</vt:lpwstr>
  </property>
  <property fmtid="{D5CDD505-2E9C-101B-9397-08002B2CF9AE}" pid="5" name="_dlc_DocIdItemGuid">
    <vt:lpwstr>b8d55c66-e921-469a-b385-0fe00ba239d4</vt:lpwstr>
  </property>
</Properties>
</file>