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79" r:id="rId5"/>
  </p:sldMasterIdLst>
  <p:notesMasterIdLst>
    <p:notesMasterId r:id="rId47"/>
  </p:notesMasterIdLst>
  <p:handoutMasterIdLst>
    <p:handoutMasterId r:id="rId48"/>
  </p:handoutMasterIdLst>
  <p:sldIdLst>
    <p:sldId id="465" r:id="rId6"/>
    <p:sldId id="527" r:id="rId7"/>
    <p:sldId id="540" r:id="rId8"/>
    <p:sldId id="562" r:id="rId9"/>
    <p:sldId id="543" r:id="rId10"/>
    <p:sldId id="544" r:id="rId11"/>
    <p:sldId id="563" r:id="rId12"/>
    <p:sldId id="546" r:id="rId13"/>
    <p:sldId id="564" r:id="rId14"/>
    <p:sldId id="565" r:id="rId15"/>
    <p:sldId id="566" r:id="rId16"/>
    <p:sldId id="567" r:id="rId17"/>
    <p:sldId id="571" r:id="rId18"/>
    <p:sldId id="568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91" r:id="rId35"/>
    <p:sldId id="587" r:id="rId36"/>
    <p:sldId id="588" r:id="rId37"/>
    <p:sldId id="589" r:id="rId38"/>
    <p:sldId id="590" r:id="rId39"/>
    <p:sldId id="592" r:id="rId40"/>
    <p:sldId id="593" r:id="rId41"/>
    <p:sldId id="594" r:id="rId42"/>
    <p:sldId id="595" r:id="rId43"/>
    <p:sldId id="569" r:id="rId44"/>
    <p:sldId id="570" r:id="rId45"/>
    <p:sldId id="548" r:id="rId46"/>
  </p:sldIdLst>
  <p:sldSz cx="9144000" cy="6858000" type="screen4x3"/>
  <p:notesSz cx="6400800" cy="86868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2">
          <p15:clr>
            <a:srgbClr val="A4A3A4"/>
          </p15:clr>
        </p15:guide>
        <p15:guide id="19" orient="horz" pos="1498">
          <p15:clr>
            <a:srgbClr val="A4A3A4"/>
          </p15:clr>
        </p15:guide>
        <p15:guide id="20" orient="horz" pos="2736">
          <p15:clr>
            <a:srgbClr val="A4A3A4"/>
          </p15:clr>
        </p15:guide>
        <p15:guide id="21" pos="2883">
          <p15:clr>
            <a:srgbClr val="A4A3A4"/>
          </p15:clr>
        </p15:guide>
        <p15:guide id="22" pos="4323">
          <p15:clr>
            <a:srgbClr val="A4A3A4"/>
          </p15:clr>
        </p15:guide>
        <p15:guide id="23" pos="405">
          <p15:clr>
            <a:srgbClr val="A4A3A4"/>
          </p15:clr>
        </p15:guide>
        <p15:guide id="24" orient="horz" pos="1375">
          <p15:clr>
            <a:srgbClr val="A4A3A4"/>
          </p15:clr>
        </p15:guide>
        <p15:guide id="25" orient="horz" pos="2803">
          <p15:clr>
            <a:srgbClr val="A4A3A4"/>
          </p15:clr>
        </p15:guide>
        <p15:guide id="26" orient="horz" pos="1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John Hatz" initials="JH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6600"/>
    <a:srgbClr val="0E2BBE"/>
    <a:srgbClr val="CC9900"/>
    <a:srgbClr val="FFFFCC"/>
    <a:srgbClr val="0000CC"/>
    <a:srgbClr val="0000FF"/>
    <a:srgbClr val="0066CC"/>
    <a:srgbClr val="46454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6744" autoAdjust="0"/>
  </p:normalViewPr>
  <p:slideViewPr>
    <p:cSldViewPr>
      <p:cViewPr varScale="1">
        <p:scale>
          <a:sx n="87" d="100"/>
          <a:sy n="87" d="100"/>
        </p:scale>
        <p:origin x="1926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2"/>
        <p:guide orient="horz" pos="1498"/>
        <p:guide orient="horz" pos="2736"/>
        <p:guide pos="2883"/>
        <p:guide pos="4323"/>
        <p:guide pos="405"/>
        <p:guide orient="horz" pos="1375"/>
        <p:guide orient="horz" pos="2803"/>
        <p:guide orient="horz" pos="14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Objects="1">
      <p:cViewPr varScale="1">
        <p:scale>
          <a:sx n="109" d="100"/>
          <a:sy n="109" d="100"/>
        </p:scale>
        <p:origin x="-4352" y="-96"/>
      </p:cViewPr>
      <p:guideLst>
        <p:guide orient="horz" pos="2736"/>
        <p:guide pos="20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2" tIns="43102" rIns="86202" bIns="4310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2" tIns="43102" rIns="86202" bIns="43102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2" tIns="43102" rIns="86202" bIns="4310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2" tIns="43102" rIns="86202" bIns="43102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2" tIns="43102" rIns="86202" bIns="4310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2" tIns="43102" rIns="86202" bIns="43102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2463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2" tIns="43102" rIns="86202" bIns="4310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2" tIns="43102" rIns="86202" bIns="431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2" tIns="43102" rIns="86202" bIns="4310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2" tIns="43102" rIns="86202" bIns="43102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09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8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35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0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and Undefined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 null and undefined are subtypes of all other types. That means you can assign null and undefined to something like number.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when using the --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strictNullChecks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flag, null and undefined are only assignable to void and their respective types. This helps avoid </a:t>
            </a:r>
            <a:r>
              <a:rPr lang="en-US" sz="9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common errors. In cases where you want to pass in either a string or null 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orundefined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can use the union type string | null | undefined. Once again, more on union types later on.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never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 represents the type of values that never occur. For instance, </a:t>
            </a:r>
            <a:r>
              <a:rPr lang="en-US" dirty="0"/>
              <a:t>never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return type for a function expression or an arrow function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expresssion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always throws an exception or one that never returns; Variables also acquire the type </a:t>
            </a:r>
            <a:r>
              <a:rPr lang="en-US" dirty="0"/>
              <a:t>never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narrowed by any type guards that can never be true.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assertions</a:t>
            </a:r>
          </a:p>
          <a:p>
            <a:r>
              <a:rPr lang="en-US" sz="9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assertions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way to tell the compiler “trust me, I know what I’m doing.” A type assertion is like a type cast in other languages, but performs no special checking or restructuring of data. It has no runtime impact, and is used purely by the compiler.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assumes that you, the programmer, have performed any special checks that you need.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8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20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4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76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51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Несмотря на строгую типизацию, в TS есть возможность использовать одну и ту же функцию с разными типами передаваемых значений. Например, в зависимости от типа переданного значения, одна функция конкатенирует наши числа, а вторая складывает.</a:t>
            </a: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4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652463"/>
            <a:ext cx="4343400" cy="3257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0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53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93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93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39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3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4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85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59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63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9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32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30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84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3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56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5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896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552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3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2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9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3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88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1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4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— надмножество JavaScript, поэтому любой код на JavaScript будет выполнен и в TypeScript. Это, на мой взгляд, его главное преимущество перед конкурентами — например, Dart от компании Google, который является кардинально переработанным языком из Javascript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ru-RU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легкий переход в мир JS из мира статики. Многие проявляют интерес к JS, но их отпугивает некая хаотичность и непредсказуемость языка. Здесь Вам сильно поможет TS, который позволяет писать JS, более привычным и понятным путем.</a:t>
            </a:r>
          </a:p>
          <a:p>
            <a:pPr marL="171450" indent="-171450">
              <a:buFontTx/>
              <a:buChar char="-"/>
            </a:pPr>
            <a:endParaRPr lang="ru-RU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Обратная совместимость с JS. И это, таки, приятный бонус, потому как не придется переписывать весь существующий код, чтобы поиграться с TS и написать лишь часть приложения на нем + есть возможность перенести все любимые библиотеки с JS на TS, если будет такая необходимость.</a:t>
            </a: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1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жизни каждого разработчика бывает время, когда он пишет код в свое удовольствие. Будь это домашний проект, или работа в команде над проектом, который только начали писать с нуля. Это один из прекрасных моментов, когда не приходится много думать о конфликтах в коде с коллегами и искать ошибки. Но проект растет, обрастает новым функционалом и багами, связанными в том числе и с типами, если вы пишете свой код на динамически типизированном языке, коим является JavaScript. </a:t>
            </a:r>
            <a:br>
              <a:rPr lang="ru-RU" dirty="0"/>
            </a:br>
            <a:br>
              <a:rPr lang="ru-RU" dirty="0"/>
            </a:br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Какое может быть решение в этом случае? Писать тесты!</a:t>
            </a:r>
            <a:br>
              <a:rPr lang="ru-RU" dirty="0"/>
            </a:br>
            <a:r>
              <a:rPr lang="ru-RU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согласитесь, зачем проверять то, с чем чем хорошо может справиться машина еще на стадии компиляции? Языки со статической типизацией избавляют нас от излишнего написания дополнительных тестов, которые связаны с ошибками в типах. Поэтому TypeScript имеет большое преимущество перед JavaScript, если мы не игнорируем типы.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0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4" y="1889830"/>
            <a:ext cx="7450669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9" y="3839367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7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673103"/>
            <a:ext cx="1243502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4" y="673102"/>
            <a:ext cx="141159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896274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886011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3712443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2" y="1982697"/>
            <a:ext cx="2661921" cy="1563843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51202" y="1968599"/>
            <a:ext cx="2641601" cy="1579943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0" y="1968599"/>
            <a:ext cx="2600960" cy="1579943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2" y="4784341"/>
            <a:ext cx="2661921" cy="15023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51202" y="4798435"/>
            <a:ext cx="2641601" cy="14862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39840" y="4812532"/>
            <a:ext cx="2611120" cy="14701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31205" y="1202800"/>
            <a:ext cx="1855145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3703391" y="1202801"/>
            <a:ext cx="1855145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727206" y="1202800"/>
            <a:ext cx="1855145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631205" y="4020991"/>
            <a:ext cx="1855145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3703391" y="4020991"/>
            <a:ext cx="1855145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6727206" y="4020991"/>
            <a:ext cx="1855145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</p:spTree>
    <p:extLst>
      <p:ext uri="{BB962C8B-B14F-4D97-AF65-F5344CB8AC3E}">
        <p14:creationId xmlns:p14="http://schemas.microsoft.com/office/powerpoint/2010/main" val="15879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94640" y="1229595"/>
            <a:ext cx="7630779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94640" y="2282503"/>
            <a:ext cx="7630779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94640" y="3335409"/>
            <a:ext cx="7630779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94640" y="4388316"/>
            <a:ext cx="7630779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005224" y="5441221"/>
            <a:ext cx="7630779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03483" y="1128184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3483" y="2175933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3483" y="3223684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483" y="4271433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03483" y="5319184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4102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03199" y="1229595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03199" y="2282503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03199" y="3335409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03199" y="4388316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783" y="5441221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56646" y="1128183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6646" y="2175932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6646" y="3223683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56646" y="4271432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6646" y="5319183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94627" y="1233833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5394627" y="2286740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5394627" y="3339647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5394627" y="4392555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5405213" y="5445459"/>
            <a:ext cx="3353133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748076" y="1132420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748076" y="2180171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48076" y="3227920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748076" y="4275671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4748076" y="5323420"/>
            <a:ext cx="539496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0151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3" y="939033"/>
            <a:ext cx="3059113" cy="523393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050312" y="939033"/>
            <a:ext cx="3059113" cy="523393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84890" y="939033"/>
            <a:ext cx="3059113" cy="523393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892852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892852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72737" y="1581702"/>
            <a:ext cx="1691266" cy="5311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740365" y="1581702"/>
            <a:ext cx="1691266" cy="5311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6807992" y="1581702"/>
            <a:ext cx="1691266" cy="5311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2232120"/>
            <a:ext cx="9144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2447638"/>
            <a:ext cx="2759364" cy="37859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5"/>
          </p:nvPr>
        </p:nvSpPr>
        <p:spPr>
          <a:xfrm>
            <a:off x="3223491" y="2481503"/>
            <a:ext cx="2759364" cy="37859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6"/>
          </p:nvPr>
        </p:nvSpPr>
        <p:spPr>
          <a:xfrm>
            <a:off x="6248400" y="2481503"/>
            <a:ext cx="2759364" cy="37859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74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8467" y="1122469"/>
            <a:ext cx="2781012" cy="52339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178776" y="1122469"/>
            <a:ext cx="2781012" cy="523395"/>
          </a:xfrm>
          <a:prstGeom prst="rect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3354" y="1122469"/>
            <a:ext cx="2781012" cy="523395"/>
          </a:xfrm>
          <a:prstGeom prst="rect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892852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892852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1965" y="4971141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792113"/>
            <a:ext cx="2759364" cy="222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135167" y="4986194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193255" y="5475375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1146457" y="5490429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190434" y="5960795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1143636" y="5975849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077786" y="4982433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43" hasCustomPrompt="1"/>
          </p:nvPr>
        </p:nvSpPr>
        <p:spPr>
          <a:xfrm>
            <a:off x="2089076" y="5486667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2086255" y="5972087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190502" y="4171241"/>
            <a:ext cx="2719917" cy="598311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213028" y="4976791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6" name="Text Placeholder 52"/>
          <p:cNvSpPr>
            <a:spLocks noGrp="1"/>
          </p:cNvSpPr>
          <p:nvPr>
            <p:ph type="body" sz="quarter" idx="47"/>
          </p:nvPr>
        </p:nvSpPr>
        <p:spPr>
          <a:xfrm>
            <a:off x="3192699" y="1797764"/>
            <a:ext cx="2759364" cy="222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166230" y="4991845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3224318" y="5481026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4177520" y="5496079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221497" y="5966446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174699" y="5981499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5108849" y="4988083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54" hasCustomPrompt="1"/>
          </p:nvPr>
        </p:nvSpPr>
        <p:spPr>
          <a:xfrm>
            <a:off x="5120139" y="5492318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55" hasCustomPrompt="1"/>
          </p:nvPr>
        </p:nvSpPr>
        <p:spPr>
          <a:xfrm>
            <a:off x="5117318" y="5977738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56" hasCustomPrompt="1"/>
          </p:nvPr>
        </p:nvSpPr>
        <p:spPr>
          <a:xfrm>
            <a:off x="3221565" y="4176891"/>
            <a:ext cx="2719917" cy="598311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57" hasCustomPrompt="1"/>
          </p:nvPr>
        </p:nvSpPr>
        <p:spPr>
          <a:xfrm>
            <a:off x="6229278" y="4976791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8"/>
          </p:nvPr>
        </p:nvSpPr>
        <p:spPr>
          <a:xfrm>
            <a:off x="6208949" y="1797764"/>
            <a:ext cx="2759364" cy="222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59" hasCustomPrompt="1"/>
          </p:nvPr>
        </p:nvSpPr>
        <p:spPr>
          <a:xfrm>
            <a:off x="7182480" y="4991845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60" hasCustomPrompt="1"/>
          </p:nvPr>
        </p:nvSpPr>
        <p:spPr>
          <a:xfrm>
            <a:off x="6240568" y="5481026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61" hasCustomPrompt="1"/>
          </p:nvPr>
        </p:nvSpPr>
        <p:spPr>
          <a:xfrm>
            <a:off x="7193770" y="5496079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62" hasCustomPrompt="1"/>
          </p:nvPr>
        </p:nvSpPr>
        <p:spPr>
          <a:xfrm>
            <a:off x="6237747" y="5966446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3" hasCustomPrompt="1"/>
          </p:nvPr>
        </p:nvSpPr>
        <p:spPr>
          <a:xfrm>
            <a:off x="7190949" y="5981499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64" hasCustomPrompt="1"/>
          </p:nvPr>
        </p:nvSpPr>
        <p:spPr>
          <a:xfrm>
            <a:off x="8125099" y="4988083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65" hasCustomPrompt="1"/>
          </p:nvPr>
        </p:nvSpPr>
        <p:spPr>
          <a:xfrm>
            <a:off x="8136389" y="5492318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66" hasCustomPrompt="1"/>
          </p:nvPr>
        </p:nvSpPr>
        <p:spPr>
          <a:xfrm>
            <a:off x="8133568" y="5977738"/>
            <a:ext cx="788988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6237815" y="4176891"/>
            <a:ext cx="2719917" cy="598311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05774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2278304" y="939031"/>
            <a:ext cx="2309090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56607" y="939031"/>
            <a:ext cx="2309090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834910" y="939031"/>
            <a:ext cx="2309090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1545" y="3559080"/>
            <a:ext cx="2309090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289848" y="3559080"/>
            <a:ext cx="2309090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68151" y="3559080"/>
            <a:ext cx="2309090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846454" y="3559080"/>
            <a:ext cx="2309090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939031"/>
            <a:ext cx="2309090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04465" y="948267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60709" y="948267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842436" y="932871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9265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Block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893960"/>
            <a:ext cx="2286000" cy="18637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97546" y="893960"/>
            <a:ext cx="2286000" cy="18637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66194" y="893960"/>
            <a:ext cx="2286000" cy="18637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4624784"/>
            <a:ext cx="2286000" cy="18409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0194" y="4624784"/>
            <a:ext cx="2286000" cy="18409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866194" y="4624784"/>
            <a:ext cx="2286000" cy="18409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97546" y="2774225"/>
            <a:ext cx="22860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80194" y="2774225"/>
            <a:ext cx="22860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0" y="2777066"/>
            <a:ext cx="2286000" cy="1842347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4576763" y="922021"/>
            <a:ext cx="2286000" cy="1842347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5" hasCustomPrompt="1"/>
          </p:nvPr>
        </p:nvSpPr>
        <p:spPr>
          <a:xfrm>
            <a:off x="2284413" y="4625763"/>
            <a:ext cx="2286000" cy="1840992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769872"/>
            <a:ext cx="2286000" cy="1842347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8804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948267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294472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" y="1170519"/>
            <a:ext cx="5619750" cy="2843309"/>
          </a:xfrm>
        </p:spPr>
        <p:txBody>
          <a:bodyPr numCol="2"/>
          <a:lstStyle>
            <a:lvl2pPr marL="228600" marR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0" y="1157819"/>
            <a:ext cx="2814638" cy="5013441"/>
          </a:xfrm>
        </p:spPr>
        <p:txBody>
          <a:bodyPr/>
          <a:lstStyle>
            <a:lvl1pPr marL="0" indent="0">
              <a:buFont typeface="Arial"/>
              <a:buNone/>
              <a:defRPr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>
              <a:buNone/>
              <a:defRPr baseline="0"/>
            </a:lvl2pPr>
            <a:lvl3pPr marL="228600" indent="0">
              <a:buNone/>
              <a:defRPr/>
            </a:lvl3pPr>
            <a:lvl4pPr marL="477774" indent="0">
              <a:buNone/>
              <a:defRPr/>
            </a:lvl4pPr>
            <a:lvl5pPr marL="64236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4526388"/>
            <a:ext cx="2635250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15639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948267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294472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77138" y="1195605"/>
            <a:ext cx="2769306" cy="4950569"/>
          </a:xfrm>
        </p:spPr>
        <p:txBody>
          <a:bodyPr numCol="1"/>
          <a:lstStyle>
            <a:lvl2pPr marL="228600" marR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4526388"/>
            <a:ext cx="2635250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512106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5700545"/>
            <a:ext cx="100584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7" y="1127179"/>
            <a:ext cx="1016005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781838" y="2850356"/>
            <a:ext cx="961298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600" indent="0">
              <a:buNone/>
              <a:defRPr/>
            </a:lvl3pPr>
            <a:lvl4pPr marL="477774" indent="0">
              <a:buNone/>
              <a:defRPr/>
            </a:lvl4pPr>
            <a:lvl5pPr marL="64236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806983"/>
            <a:ext cx="701386" cy="704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138" y="1806983"/>
            <a:ext cx="701386" cy="704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773647" y="1806983"/>
            <a:ext cx="701386" cy="704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912156" y="1806983"/>
            <a:ext cx="701386" cy="704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780211" y="3246959"/>
            <a:ext cx="962518" cy="715436"/>
          </a:xfrm>
        </p:spPr>
        <p:txBody>
          <a:bodyPr lIns="91440" rIns="91440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96630" y="1806983"/>
            <a:ext cx="701386" cy="704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630371" y="2850356"/>
            <a:ext cx="961298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600" indent="0">
              <a:buNone/>
              <a:defRPr/>
            </a:lvl3pPr>
            <a:lvl4pPr marL="477774" indent="0">
              <a:buNone/>
              <a:defRPr/>
            </a:lvl4pPr>
            <a:lvl5pPr marL="64236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628744" y="3246959"/>
            <a:ext cx="962518" cy="715436"/>
          </a:xfrm>
        </p:spPr>
        <p:txBody>
          <a:bodyPr lIns="91440" rIns="91440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504304" y="2850356"/>
            <a:ext cx="961298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600" indent="0">
              <a:buNone/>
              <a:defRPr/>
            </a:lvl3pPr>
            <a:lvl4pPr marL="477774" indent="0">
              <a:buNone/>
              <a:defRPr/>
            </a:lvl4pPr>
            <a:lvl5pPr marL="64236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502677" y="3246959"/>
            <a:ext cx="962518" cy="715436"/>
          </a:xfrm>
        </p:spPr>
        <p:txBody>
          <a:bodyPr lIns="91440" rIns="91440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369771" y="2850356"/>
            <a:ext cx="961298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600" indent="0">
              <a:buNone/>
              <a:defRPr/>
            </a:lvl3pPr>
            <a:lvl4pPr marL="477774" indent="0">
              <a:buNone/>
              <a:defRPr/>
            </a:lvl4pPr>
            <a:lvl5pPr marL="64236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368144" y="3246959"/>
            <a:ext cx="962518" cy="715436"/>
          </a:xfrm>
        </p:spPr>
        <p:txBody>
          <a:bodyPr lIns="91440" rIns="91440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850356"/>
            <a:ext cx="961298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600" indent="0">
              <a:buNone/>
              <a:defRPr/>
            </a:lvl3pPr>
            <a:lvl4pPr marL="477774" indent="0">
              <a:buNone/>
              <a:defRPr/>
            </a:lvl4pPr>
            <a:lvl5pPr marL="64236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3246959"/>
            <a:ext cx="962518" cy="715436"/>
          </a:xfrm>
        </p:spPr>
        <p:txBody>
          <a:bodyPr lIns="91440" rIns="91440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</p:spTree>
    <p:extLst>
      <p:ext uri="{BB962C8B-B14F-4D97-AF65-F5344CB8AC3E}">
        <p14:creationId xmlns:p14="http://schemas.microsoft.com/office/powerpoint/2010/main" val="405870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68125" y="722497"/>
            <a:ext cx="22693" cy="4834155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3637538"/>
            <a:ext cx="9144000" cy="4695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73040" y="1195606"/>
            <a:ext cx="4073407" cy="2140889"/>
          </a:xfrm>
        </p:spPr>
        <p:txBody>
          <a:bodyPr numCol="1"/>
          <a:lstStyle>
            <a:lvl2pPr marL="228600" marR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81947" y="2614764"/>
            <a:ext cx="1251693" cy="845264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600" indent="0">
              <a:buNone/>
              <a:defRPr/>
            </a:lvl3pPr>
            <a:lvl4pPr marL="477774" indent="0">
              <a:buNone/>
              <a:defRPr/>
            </a:lvl4pPr>
            <a:lvl5pPr marL="642366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89324" y="3798889"/>
            <a:ext cx="2635250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6882" y="4318312"/>
            <a:ext cx="9144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295832" y="4318312"/>
            <a:ext cx="9144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04782" y="4318312"/>
            <a:ext cx="9144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513732" y="4318312"/>
            <a:ext cx="9144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198177" y="4897792"/>
            <a:ext cx="9144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07127" y="4897792"/>
            <a:ext cx="9144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16077" y="4897792"/>
            <a:ext cx="9144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525027" y="4897792"/>
            <a:ext cx="9144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7" y="1127179"/>
            <a:ext cx="1016005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9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8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700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60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55" hasCustomPrompt="1"/>
          </p:nvPr>
        </p:nvSpPr>
        <p:spPr>
          <a:xfrm>
            <a:off x="2330688" y="2614764"/>
            <a:ext cx="1251693" cy="845264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600" indent="0">
              <a:buNone/>
              <a:defRPr/>
            </a:lvl3pPr>
            <a:lvl4pPr marL="477774" indent="0">
              <a:buNone/>
              <a:defRPr/>
            </a:lvl4pPr>
            <a:lvl5pPr marL="642366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160909" y="5783187"/>
            <a:ext cx="949167" cy="5009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055" y="1568668"/>
            <a:ext cx="637624" cy="8501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4882447" y="3779516"/>
            <a:ext cx="4073407" cy="1614075"/>
          </a:xfrm>
        </p:spPr>
        <p:txBody>
          <a:bodyPr numCol="2">
            <a:normAutofit/>
          </a:bodyPr>
          <a:lstStyle>
            <a:lvl2pPr marL="228600" marR="0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Tx/>
              <a:buBlip>
                <a:blip r:embed="rId2"/>
              </a:buBlip>
              <a:tabLst/>
              <a:defRPr sz="1000"/>
            </a:lvl2pPr>
            <a:lvl3pPr marL="457200" indent="-228600">
              <a:buSzPct val="120000"/>
              <a:buFontTx/>
              <a:buBlip>
                <a:blip r:embed="rId2"/>
              </a:buBlip>
              <a:defRPr sz="1000"/>
            </a:lvl3pPr>
            <a:lvl4pPr marL="649224" indent="-171450">
              <a:buSzPct val="120000"/>
              <a:buFontTx/>
              <a:buBlip>
                <a:blip r:embed="rId2"/>
              </a:buBlip>
              <a:defRPr sz="1000"/>
            </a:lvl4pPr>
            <a:lvl5pPr marL="813816" indent="-171450">
              <a:buSzPct val="120000"/>
              <a:buFontTx/>
              <a:buBlip>
                <a:blip r:embed="rId2"/>
              </a:buBlip>
              <a:defRPr sz="1000"/>
            </a:lvl5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600" marR="0" lvl="1" indent="-2286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0" y="5569197"/>
            <a:ext cx="9144000" cy="4695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61"/>
          </p:nvPr>
        </p:nvSpPr>
        <p:spPr>
          <a:xfrm>
            <a:off x="1298222" y="5781404"/>
            <a:ext cx="7656866" cy="514349"/>
          </a:xfrm>
        </p:spPr>
        <p:txBody>
          <a:bodyPr/>
          <a:lstStyle>
            <a:lvl1pPr>
              <a:defRPr cap="all">
                <a:latin typeface="Arial Black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34"/>
          <p:cNvSpPr>
            <a:spLocks noGrp="1"/>
          </p:cNvSpPr>
          <p:nvPr>
            <p:ph type="pic" sz="quarter" idx="62" hasCustomPrompt="1"/>
          </p:nvPr>
        </p:nvSpPr>
        <p:spPr>
          <a:xfrm>
            <a:off x="1186315" y="1568668"/>
            <a:ext cx="637624" cy="8501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8185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9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3" y="4453470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7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673103"/>
            <a:ext cx="1243502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Insert Case Study 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45653" y="1066175"/>
            <a:ext cx="7750096" cy="4979653"/>
          </a:xfrm>
          <a:solidFill>
            <a:srgbClr val="666666">
              <a:alpha val="90000"/>
            </a:srgbClr>
          </a:solidFill>
        </p:spPr>
        <p:txBody>
          <a:bodyPr lIns="182880" tIns="685800" rIns="182880" numCol="2" spcCol="137160">
            <a:normAutofit/>
          </a:bodyPr>
          <a:lstStyle>
            <a:lvl1pPr>
              <a:buClrTx/>
              <a:defRPr sz="1200">
                <a:solidFill>
                  <a:schemeClr val="bg1"/>
                </a:solidFill>
              </a:defRPr>
            </a:lvl1pPr>
            <a:lvl2pPr>
              <a:buClrTx/>
              <a:defRPr sz="1200">
                <a:solidFill>
                  <a:schemeClr val="bg1"/>
                </a:solidFill>
              </a:defRPr>
            </a:lvl2pPr>
            <a:lvl3pPr>
              <a:buClrTx/>
              <a:defRPr sz="12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55134" y="1081332"/>
            <a:ext cx="7736703" cy="841517"/>
          </a:xfrm>
        </p:spPr>
        <p:txBody>
          <a:bodyPr lIns="182880" rIns="18288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1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2" presetClass="exit" presetSubtype="4" fill="hold" nodeType="clickEffect">
                  <p:stCondLst>
                    <p:cond delay="0"/>
                  </p:stCondLst>
                  <p:childTnLst>
                    <p:anim calcmode="lin" valueType="num">
                      <p:cBhvr additive="base">
                        <p:cTn dur="500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1+ppt_h/2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/>
      <p:bldP spid="11" grpId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620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841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46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527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2584257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630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2" y="0"/>
            <a:ext cx="5668818" cy="6858000"/>
          </a:xfrm>
        </p:spPr>
        <p:txBody>
          <a:bodyPr lIns="182880" rIns="182880" anchor="ctr"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7449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6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2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16736"/>
            <a:ext cx="1862368" cy="352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04800" y="1776415"/>
            <a:ext cx="8493760" cy="144769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04800" y="4023360"/>
            <a:ext cx="8488758" cy="202025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3470656"/>
            <a:ext cx="1862368" cy="352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40936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4616828" y="3740278"/>
            <a:ext cx="18675" cy="273423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373380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789640"/>
            <a:ext cx="264033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789640"/>
            <a:ext cx="264033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789640"/>
            <a:ext cx="264033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374114" y="5547271"/>
            <a:ext cx="264033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08256" y="5547271"/>
            <a:ext cx="264033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75672" y="1176763"/>
            <a:ext cx="696663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60" y="1176763"/>
            <a:ext cx="696663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51" y="1176763"/>
            <a:ext cx="696663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80093" y="3931223"/>
            <a:ext cx="696663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2345951" y="3931223"/>
            <a:ext cx="696663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427185" y="2268497"/>
            <a:ext cx="2193637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400">
                <a:latin typeface="Arial Black"/>
                <a:cs typeface="Arial Black"/>
              </a:defRPr>
            </a:lvl2pPr>
            <a:lvl3pPr marL="914400" indent="0">
              <a:buNone/>
              <a:defRPr sz="1400">
                <a:latin typeface="Arial Black"/>
                <a:cs typeface="Arial Black"/>
              </a:defRPr>
            </a:lvl3pPr>
            <a:lvl4pPr marL="1371600" indent="0">
              <a:buNone/>
              <a:defRPr sz="1400">
                <a:latin typeface="Arial Black"/>
                <a:cs typeface="Arial Black"/>
              </a:defRPr>
            </a:lvl4pPr>
            <a:lvl5pPr marL="1828800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786" y="2268497"/>
            <a:ext cx="2193637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400">
                <a:latin typeface="Arial Black"/>
                <a:cs typeface="Arial Black"/>
              </a:defRPr>
            </a:lvl2pPr>
            <a:lvl3pPr marL="914400" indent="0">
              <a:buNone/>
              <a:defRPr sz="1400">
                <a:latin typeface="Arial Black"/>
                <a:cs typeface="Arial Black"/>
              </a:defRPr>
            </a:lvl3pPr>
            <a:lvl4pPr marL="1371600" indent="0">
              <a:buNone/>
              <a:defRPr sz="1400">
                <a:latin typeface="Arial Black"/>
                <a:cs typeface="Arial Black"/>
              </a:defRPr>
            </a:lvl4pPr>
            <a:lvl5pPr marL="1828800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531432" y="2268497"/>
            <a:ext cx="2193637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400">
                <a:latin typeface="Arial Black"/>
                <a:cs typeface="Arial Black"/>
              </a:defRPr>
            </a:lvl2pPr>
            <a:lvl3pPr marL="914400" indent="0">
              <a:buNone/>
              <a:defRPr sz="1400">
                <a:latin typeface="Arial Black"/>
                <a:cs typeface="Arial Black"/>
              </a:defRPr>
            </a:lvl3pPr>
            <a:lvl4pPr marL="1371600" indent="0">
              <a:buNone/>
              <a:defRPr sz="1400">
                <a:latin typeface="Arial Black"/>
                <a:cs typeface="Arial Black"/>
              </a:defRPr>
            </a:lvl4pPr>
            <a:lvl5pPr marL="1828800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531606" y="5015084"/>
            <a:ext cx="2193637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400">
                <a:latin typeface="Arial Black"/>
                <a:cs typeface="Arial Black"/>
              </a:defRPr>
            </a:lvl2pPr>
            <a:lvl3pPr marL="914400" indent="0">
              <a:buNone/>
              <a:defRPr sz="1400">
                <a:latin typeface="Arial Black"/>
                <a:cs typeface="Arial Black"/>
              </a:defRPr>
            </a:lvl3pPr>
            <a:lvl4pPr marL="1371600" indent="0">
              <a:buNone/>
              <a:defRPr sz="1400">
                <a:latin typeface="Arial Black"/>
                <a:cs typeface="Arial Black"/>
              </a:defRPr>
            </a:lvl4pPr>
            <a:lvl5pPr marL="1828800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597464" y="5015084"/>
            <a:ext cx="2193637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400">
                <a:latin typeface="Arial Black"/>
                <a:cs typeface="Arial Black"/>
              </a:defRPr>
            </a:lvl2pPr>
            <a:lvl3pPr marL="914400" indent="0">
              <a:buNone/>
              <a:defRPr sz="1400">
                <a:latin typeface="Arial Black"/>
                <a:cs typeface="Arial Black"/>
              </a:defRPr>
            </a:lvl3pPr>
            <a:lvl4pPr marL="1371600" indent="0">
              <a:buNone/>
              <a:defRPr sz="1400">
                <a:latin typeface="Arial Black"/>
                <a:cs typeface="Arial Black"/>
              </a:defRPr>
            </a:lvl4pPr>
            <a:lvl5pPr marL="1828800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6133630" y="890571"/>
            <a:ext cx="0" cy="283476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3024670" y="890571"/>
            <a:ext cx="0" cy="283476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801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_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2140415"/>
            <a:ext cx="5638800" cy="3268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35247" y="1912221"/>
            <a:ext cx="3136035" cy="36673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84945" y="1184764"/>
            <a:ext cx="2193637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400">
                <a:latin typeface="Arial Black"/>
                <a:cs typeface="Arial Black"/>
              </a:defRPr>
            </a:lvl2pPr>
            <a:lvl3pPr marL="914400" indent="0">
              <a:buNone/>
              <a:defRPr sz="1400">
                <a:latin typeface="Arial Black"/>
                <a:cs typeface="Arial Black"/>
              </a:defRPr>
            </a:lvl3pPr>
            <a:lvl4pPr marL="1371600" indent="0">
              <a:buNone/>
              <a:defRPr sz="1400">
                <a:latin typeface="Arial Black"/>
                <a:cs typeface="Arial Black"/>
              </a:defRPr>
            </a:lvl4pPr>
            <a:lvl5pPr marL="1828800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5830391" y="1184764"/>
            <a:ext cx="2193637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400">
                <a:latin typeface="Arial Black"/>
                <a:cs typeface="Arial Black"/>
              </a:defRPr>
            </a:lvl2pPr>
            <a:lvl3pPr marL="914400" indent="0">
              <a:buNone/>
              <a:defRPr sz="1400">
                <a:latin typeface="Arial Black"/>
                <a:cs typeface="Arial Black"/>
              </a:defRPr>
            </a:lvl3pPr>
            <a:lvl4pPr marL="1371600" indent="0">
              <a:buNone/>
              <a:defRPr sz="1400">
                <a:latin typeface="Arial Black"/>
                <a:cs typeface="Arial Black"/>
              </a:defRPr>
            </a:lvl4pPr>
            <a:lvl5pPr marL="1828800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836406" y="3695069"/>
            <a:ext cx="2193637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400">
                <a:latin typeface="Arial Black"/>
                <a:cs typeface="Arial Black"/>
              </a:defRPr>
            </a:lvl2pPr>
            <a:lvl3pPr marL="914400" indent="0">
              <a:buNone/>
              <a:defRPr sz="1400">
                <a:latin typeface="Arial Black"/>
                <a:cs typeface="Arial Black"/>
              </a:defRPr>
            </a:lvl3pPr>
            <a:lvl4pPr marL="1371600" indent="0">
              <a:buNone/>
              <a:defRPr sz="1400">
                <a:latin typeface="Arial Black"/>
                <a:cs typeface="Arial Black"/>
              </a:defRPr>
            </a:lvl4pPr>
            <a:lvl5pPr marL="1828800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286824" y="2590229"/>
            <a:ext cx="2193637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400">
                <a:latin typeface="Arial Black"/>
                <a:cs typeface="Arial Black"/>
              </a:defRPr>
            </a:lvl2pPr>
            <a:lvl3pPr marL="914400" indent="0">
              <a:buNone/>
              <a:defRPr sz="1400">
                <a:latin typeface="Arial Black"/>
                <a:cs typeface="Arial Black"/>
              </a:defRPr>
            </a:lvl3pPr>
            <a:lvl4pPr marL="1371600" indent="0">
              <a:buNone/>
              <a:defRPr sz="1400">
                <a:latin typeface="Arial Black"/>
                <a:cs typeface="Arial Black"/>
              </a:defRPr>
            </a:lvl4pPr>
            <a:lvl5pPr marL="1828800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5645950" y="890571"/>
            <a:ext cx="0" cy="5584736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35247" y="1617320"/>
            <a:ext cx="3136035" cy="333400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835247" y="2561516"/>
            <a:ext cx="3136035" cy="36673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835247" y="2280161"/>
            <a:ext cx="3136035" cy="333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835247" y="3201989"/>
            <a:ext cx="3136035" cy="36673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835247" y="2930716"/>
            <a:ext cx="3136035" cy="333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Chart Placeholder 33"/>
          <p:cNvSpPr>
            <a:spLocks noGrp="1"/>
          </p:cNvSpPr>
          <p:nvPr>
            <p:ph type="chart" sz="quarter" idx="34"/>
          </p:nvPr>
        </p:nvSpPr>
        <p:spPr>
          <a:xfrm>
            <a:off x="5832477" y="4209145"/>
            <a:ext cx="3138805" cy="21044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hart Placeholder 33"/>
          <p:cNvSpPr>
            <a:spLocks noGrp="1"/>
          </p:cNvSpPr>
          <p:nvPr>
            <p:ph type="chart" sz="quarter" idx="35"/>
          </p:nvPr>
        </p:nvSpPr>
        <p:spPr>
          <a:xfrm>
            <a:off x="264797" y="3129281"/>
            <a:ext cx="5241925" cy="314282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8044" y="1617320"/>
            <a:ext cx="5178196" cy="333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 flipV="1">
            <a:off x="5647524" y="3624505"/>
            <a:ext cx="3496476" cy="600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57188" y="1411641"/>
            <a:ext cx="2563812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68733" y="3131917"/>
            <a:ext cx="2563812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7188" y="4921472"/>
            <a:ext cx="2563812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312831" y="1411641"/>
            <a:ext cx="2563812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324376" y="3131917"/>
            <a:ext cx="2563812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312831" y="4921472"/>
            <a:ext cx="2563812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68462" y="1411641"/>
            <a:ext cx="2563812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280007" y="3131917"/>
            <a:ext cx="2563812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6268462" y="4921472"/>
            <a:ext cx="2563812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0801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9"/>
            <a:ext cx="6910388" cy="5257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9" y="4453468"/>
            <a:ext cx="6488113" cy="36933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4"/>
            <a:ext cx="3649662" cy="36933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8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289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orizontal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1463039"/>
            <a:ext cx="2249412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 baseline="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001963" y="1463465"/>
            <a:ext cx="5588000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75" indent="-257175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06400" y="2438399"/>
            <a:ext cx="2249412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3001963" y="2438825"/>
            <a:ext cx="5588000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75" indent="-257175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406400" y="3400214"/>
            <a:ext cx="2249412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3001963" y="3400640"/>
            <a:ext cx="5588000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75" indent="-257175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2794000" y="894084"/>
            <a:ext cx="30480" cy="5554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406400" y="4402667"/>
            <a:ext cx="2249412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3001963" y="4403093"/>
            <a:ext cx="5588000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75" indent="-257175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0" hasCustomPrompt="1"/>
          </p:nvPr>
        </p:nvSpPr>
        <p:spPr>
          <a:xfrm>
            <a:off x="406400" y="5350934"/>
            <a:ext cx="2249412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3001963" y="5351360"/>
            <a:ext cx="5588000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75" indent="-257175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2389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8"/>
            <a:ext cx="9155206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6533385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6578194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6576687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6576304"/>
            <a:ext cx="476250" cy="170675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8784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20" tIns="45720" rIns="2743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1" y="1262304"/>
            <a:ext cx="8555182" cy="486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77" r:id="rId3"/>
    <p:sldLayoutId id="2147483771" r:id="rId4"/>
    <p:sldLayoutId id="2147483772" r:id="rId5"/>
    <p:sldLayoutId id="2147483711" r:id="rId6"/>
    <p:sldLayoutId id="2147483768" r:id="rId7"/>
    <p:sldLayoutId id="2147483767" r:id="rId8"/>
    <p:sldLayoutId id="2147483773" r:id="rId9"/>
    <p:sldLayoutId id="2147483774" r:id="rId10"/>
    <p:sldLayoutId id="2147483775" r:id="rId11"/>
    <p:sldLayoutId id="2147483776" r:id="rId12"/>
    <p:sldLayoutId id="2147483778" r:id="rId13"/>
    <p:sldLayoutId id="2147483791" r:id="rId14"/>
    <p:sldLayoutId id="2147483792" r:id="rId15"/>
    <p:sldLayoutId id="2147483793" r:id="rId16"/>
    <p:sldLayoutId id="2147483795" r:id="rId17"/>
    <p:sldLayoutId id="2147483796" r:id="rId18"/>
    <p:sldLayoutId id="2147483794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600" indent="-228600" algn="l" defTabSz="342900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342900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224" indent="-171450" algn="l" defTabSz="342900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816" indent="-171450" algn="l" defTabSz="342900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66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0" r:id="rId2"/>
    <p:sldLayoutId id="2147483781" r:id="rId3"/>
    <p:sldLayoutId id="2147483782" r:id="rId4"/>
    <p:sldLayoutId id="2147483783" r:id="rId5"/>
    <p:sldLayoutId id="2147483785" r:id="rId6"/>
    <p:sldLayoutId id="2147483787" r:id="rId7"/>
    <p:sldLayoutId id="2147483788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000" kern="1200" cap="all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rgbClr val="2FC2D9"/>
          </a:solidFill>
          <a:latin typeface="Trebuchet MS"/>
          <a:ea typeface="+mn-ea"/>
          <a:cs typeface="Trebuchet MS"/>
        </a:defRPr>
      </a:lvl1pPr>
      <a:lvl2pPr marL="182880" indent="-182880" algn="l" defTabSz="457200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2pPr>
      <a:lvl3pPr marL="365760" indent="-182880" algn="l" defTabSz="457200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3pPr>
      <a:lvl4pPr marL="548640" indent="-182880" algn="l" defTabSz="457200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4pPr>
      <a:lvl5pPr marL="731520" indent="-182880" algn="l" defTabSz="457200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jetbrains.com/help/idea/2016.2/typescript-support.html" TargetMode="Externa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finitelyTyped/DefinitelyTyped" TargetMode="External"/><Relationship Id="rId3" Type="http://schemas.openxmlformats.org/officeDocument/2006/relationships/hyperlink" Target="https://www.typescriptlang.org/" TargetMode="External"/><Relationship Id="rId7" Type="http://schemas.openxmlformats.org/officeDocument/2006/relationships/hyperlink" Target="https://johnpapa.net/typescriptpost1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ypescriptlang.org/docs/tutorial.html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www.typescriptlang.org/play/" TargetMode="External"/><Relationship Id="rId10" Type="http://schemas.openxmlformats.org/officeDocument/2006/relationships/hyperlink" Target="https://www.jetbrains.com/help/idea/2016.2/typescript-support.html" TargetMode="External"/><Relationship Id="rId4" Type="http://schemas.openxmlformats.org/officeDocument/2006/relationships/hyperlink" Target="https://github.com/Microsoft/TypeScript/" TargetMode="External"/><Relationship Id="rId9" Type="http://schemas.openxmlformats.org/officeDocument/2006/relationships/hyperlink" Target="https://github.com/Microsoft/TypeScript/wiki/What's-new-in-TypeScrip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47698" y="638246"/>
            <a:ext cx="7848600" cy="504754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Стоит ли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TypeScript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усилий?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0106" y="5638800"/>
            <a:ext cx="1973494" cy="369332"/>
          </a:xfrm>
        </p:spPr>
        <p:txBody>
          <a:bodyPr/>
          <a:lstStyle/>
          <a:p>
            <a:r>
              <a:rPr lang="en-US" dirty="0">
                <a:solidFill>
                  <a:srgbClr val="CCCC00"/>
                </a:solidFill>
              </a:rPr>
              <a:t>Sergii Iefimov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52400" y="6008132"/>
            <a:ext cx="1981200" cy="7402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2022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 descr="EPAM_LOGO_gray_blue.eps"/>
          <p:cNvPicPr>
            <a:picLocks noGrp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r="-14148"/>
          <a:stretch>
            <a:fillRect/>
          </a:stretch>
        </p:blipFill>
        <p:spPr>
          <a:xfrm>
            <a:off x="3819680" y="6213309"/>
            <a:ext cx="1504637" cy="41609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876800"/>
            <a:ext cx="1907841" cy="1689802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244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2190750" y="1015638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Немного о статической типизации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650" y="1498937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Решение подобной задачи довольно легко решается с помощью TypeScript:</a:t>
            </a:r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204" y="5029200"/>
            <a:ext cx="8648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Уже на этапе компиляции мы смогли обнаружить ошибку. Тратить силы лучше на разработку, а не на поиск ошибки и написания дополнительных тестов.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894696"/>
            <a:ext cx="5343508" cy="254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2190750" y="1015638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Немного о статической типизации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650" y="1498937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Проверка всех, входящих в метод или функцию, аргументов:</a:t>
            </a:r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209800"/>
            <a:ext cx="5818841" cy="36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2190750" y="1015638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Немного о статической типизации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650" y="1498937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TypeScript сильно упрощает этот процесс:</a:t>
            </a:r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2209800"/>
            <a:ext cx="8695952" cy="16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247650" y="1467707"/>
            <a:ext cx="8648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Очевидно, что читать код на TypeScript будет проще, ввиду отсутствия нагромождений кода, характерные Javascript</a:t>
            </a:r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866" y="2136005"/>
            <a:ext cx="3732925" cy="2588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953000"/>
            <a:ext cx="6583681" cy="1219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90750" y="1015638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Немного о статической типизации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65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028700" y="9144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Типы переменных, которые поддерживает TypeScript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650" y="1382554"/>
            <a:ext cx="86487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Boolean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(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isDone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 err="1">
                <a:solidFill>
                  <a:srgbClr val="7030A0"/>
                </a:solidFill>
              </a:rPr>
              <a:t>boolean</a:t>
            </a:r>
            <a:r>
              <a:rPr lang="en-US" dirty="0">
                <a:solidFill>
                  <a:srgbClr val="7030A0"/>
                </a:solidFill>
              </a:rPr>
              <a:t> = false;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Number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(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decimal: number = 6; </a:t>
            </a:r>
            <a:r>
              <a:rPr lang="en-US" sz="1500" dirty="0">
                <a:solidFill>
                  <a:srgbClr val="7030A0"/>
                </a:solidFill>
                <a:latin typeface="PT San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7030A0"/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String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(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color: string = "blue"; </a:t>
            </a:r>
            <a:r>
              <a:rPr lang="en-US" sz="1500" dirty="0">
                <a:solidFill>
                  <a:srgbClr val="7030A0"/>
                </a:solidFill>
                <a:latin typeface="PT San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7030A0"/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Array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(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list: number[] = [1, 2, 3];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list: Array&lt;number&gt; = [1, 2, 3]; </a:t>
            </a:r>
            <a:r>
              <a:rPr lang="en-US" sz="1500" dirty="0">
                <a:solidFill>
                  <a:srgbClr val="7030A0"/>
                </a:solidFill>
                <a:latin typeface="PT San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7030A0"/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chemeClr val="accent3">
                    <a:lumMod val="75000"/>
                  </a:schemeClr>
                </a:solidFill>
                <a:latin typeface="PT Sans"/>
              </a:rPr>
              <a:t>Enum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( </a:t>
            </a:r>
            <a:r>
              <a:rPr lang="en-US" b="1" dirty="0" err="1">
                <a:solidFill>
                  <a:srgbClr val="7030A0"/>
                </a:solidFill>
              </a:rPr>
              <a:t>enum</a:t>
            </a:r>
            <a:r>
              <a:rPr lang="en-US" dirty="0">
                <a:solidFill>
                  <a:srgbClr val="7030A0"/>
                </a:solidFill>
              </a:rPr>
              <a:t> Color {Red, Green, Blue};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and usage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c: Color = </a:t>
            </a:r>
            <a:r>
              <a:rPr lang="en-US" dirty="0" err="1">
                <a:solidFill>
                  <a:srgbClr val="7030A0"/>
                </a:solidFill>
              </a:rPr>
              <a:t>Color.Green</a:t>
            </a:r>
            <a:r>
              <a:rPr lang="en-US" dirty="0">
                <a:solidFill>
                  <a:srgbClr val="7030A0"/>
                </a:solidFill>
              </a:rPr>
              <a:t>;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Any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(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notSure</a:t>
            </a:r>
            <a:r>
              <a:rPr lang="en-US" dirty="0">
                <a:solidFill>
                  <a:srgbClr val="7030A0"/>
                </a:solidFill>
              </a:rPr>
              <a:t>: any = 4;   </a:t>
            </a:r>
            <a:r>
              <a:rPr lang="en-US" dirty="0" err="1">
                <a:solidFill>
                  <a:srgbClr val="7030A0"/>
                </a:solidFill>
              </a:rPr>
              <a:t>notSure</a:t>
            </a:r>
            <a:r>
              <a:rPr lang="en-US" dirty="0">
                <a:solidFill>
                  <a:srgbClr val="7030A0"/>
                </a:solidFill>
              </a:rPr>
              <a:t> = false;   </a:t>
            </a:r>
            <a:r>
              <a:rPr lang="en-US" dirty="0" err="1">
                <a:solidFill>
                  <a:srgbClr val="7030A0"/>
                </a:solidFill>
              </a:rPr>
              <a:t>notSure</a:t>
            </a:r>
            <a:r>
              <a:rPr lang="en-US" dirty="0">
                <a:solidFill>
                  <a:srgbClr val="7030A0"/>
                </a:solidFill>
              </a:rPr>
              <a:t> = "maybe a string instead";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Void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( </a:t>
            </a:r>
            <a:r>
              <a:rPr lang="en-US" b="1" dirty="0">
                <a:solidFill>
                  <a:srgbClr val="7030A0"/>
                </a:solidFill>
              </a:rPr>
              <a:t>function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warnUser</a:t>
            </a:r>
            <a:r>
              <a:rPr lang="en-US" dirty="0">
                <a:solidFill>
                  <a:srgbClr val="7030A0"/>
                </a:solidFill>
              </a:rPr>
              <a:t>(): </a:t>
            </a:r>
            <a:r>
              <a:rPr lang="en-US" b="1" dirty="0">
                <a:solidFill>
                  <a:srgbClr val="7030A0"/>
                </a:solidFill>
              </a:rPr>
              <a:t>void</a:t>
            </a:r>
            <a:r>
              <a:rPr lang="en-US" dirty="0">
                <a:solidFill>
                  <a:srgbClr val="7030A0"/>
                </a:solidFill>
              </a:rPr>
              <a:t> { alert("This is my warning message"); } </a:t>
            </a:r>
            <a:r>
              <a:rPr lang="en-US" dirty="0"/>
              <a:t>)</a:t>
            </a:r>
            <a:endParaRPr lang="en-US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Tuple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(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x: [string, number];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and usage</a:t>
            </a:r>
            <a:r>
              <a:rPr lang="en-US" dirty="0">
                <a:solidFill>
                  <a:srgbClr val="7030A0"/>
                </a:solidFill>
              </a:rPr>
              <a:t>  x = ["hello", 10]; </a:t>
            </a:r>
            <a:r>
              <a:rPr lang="en-US" sz="1500" dirty="0">
                <a:solidFill>
                  <a:srgbClr val="7030A0"/>
                </a:solidFill>
                <a:latin typeface="PT San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7030A0"/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Null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 </a:t>
            </a: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and Undefined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(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u: undefined = undefined;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n: null = null; 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accent2">
                  <a:lumMod val="50000"/>
                </a:schemeClr>
              </a:solidFill>
              <a:effectLst/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Never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 ( </a:t>
            </a:r>
            <a:r>
              <a:rPr lang="en-US" b="1" dirty="0">
                <a:solidFill>
                  <a:srgbClr val="7030A0"/>
                </a:solidFill>
              </a:rPr>
              <a:t>function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error</a:t>
            </a:r>
            <a:r>
              <a:rPr lang="en-US" dirty="0">
                <a:solidFill>
                  <a:srgbClr val="7030A0"/>
                </a:solidFill>
              </a:rPr>
              <a:t>(message: string): </a:t>
            </a:r>
            <a:r>
              <a:rPr lang="en-US" b="1" dirty="0">
                <a:solidFill>
                  <a:srgbClr val="7030A0"/>
                </a:solidFill>
              </a:rPr>
              <a:t>never</a:t>
            </a:r>
            <a:r>
              <a:rPr lang="en-US" dirty="0">
                <a:solidFill>
                  <a:srgbClr val="7030A0"/>
                </a:solidFill>
              </a:rPr>
              <a:t> { </a:t>
            </a:r>
            <a:r>
              <a:rPr lang="en-US" b="1" dirty="0">
                <a:solidFill>
                  <a:srgbClr val="7030A0"/>
                </a:solidFill>
              </a:rPr>
              <a:t>throw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dirty="0">
                <a:solidFill>
                  <a:srgbClr val="7030A0"/>
                </a:solidFill>
              </a:rPr>
              <a:t> Error(message); }</a:t>
            </a:r>
            <a:r>
              <a:rPr lang="en-US" dirty="0"/>
              <a:t>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2">
                  <a:lumMod val="50000"/>
                </a:schemeClr>
              </a:solidFill>
              <a:latin typeface="PT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Type assertions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(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someValue</a:t>
            </a:r>
            <a:r>
              <a:rPr lang="en-US" dirty="0">
                <a:solidFill>
                  <a:srgbClr val="7030A0"/>
                </a:solidFill>
              </a:rPr>
              <a:t>: any = "this is a string";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strLength</a:t>
            </a:r>
            <a:r>
              <a:rPr lang="en-US" dirty="0">
                <a:solidFill>
                  <a:srgbClr val="7030A0"/>
                </a:solidFill>
              </a:rPr>
              <a:t>: number = (&lt;</a:t>
            </a: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r>
              <a:rPr lang="en-US" dirty="0" err="1">
                <a:solidFill>
                  <a:srgbClr val="7030A0"/>
                </a:solidFill>
              </a:rPr>
              <a:t>someValue</a:t>
            </a:r>
            <a:r>
              <a:rPr lang="en-US" dirty="0">
                <a:solidFill>
                  <a:srgbClr val="7030A0"/>
                </a:solidFill>
              </a:rPr>
              <a:t>).length;</a:t>
            </a:r>
            <a:r>
              <a:rPr lang="en-US" sz="1500" dirty="0">
                <a:solidFill>
                  <a:srgbClr val="7030A0"/>
                </a:solidFill>
                <a:latin typeface="PT Sans"/>
              </a:rPr>
              <a:t>) 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PT Sans"/>
              </a:rPr>
              <a:t>or  </a:t>
            </a:r>
            <a:r>
              <a:rPr lang="en-US" b="1" dirty="0">
                <a:solidFill>
                  <a:srgbClr val="7030A0"/>
                </a:solidFill>
              </a:rPr>
              <a:t>let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strLength</a:t>
            </a:r>
            <a:r>
              <a:rPr lang="en-US" dirty="0">
                <a:solidFill>
                  <a:srgbClr val="7030A0"/>
                </a:solidFill>
              </a:rPr>
              <a:t>: number = (</a:t>
            </a:r>
            <a:r>
              <a:rPr lang="en-US" dirty="0" err="1">
                <a:solidFill>
                  <a:srgbClr val="7030A0"/>
                </a:solidFill>
              </a:rPr>
              <a:t>someValue</a:t>
            </a:r>
            <a:r>
              <a:rPr lang="en-US" dirty="0">
                <a:solidFill>
                  <a:srgbClr val="7030A0"/>
                </a:solidFill>
              </a:rPr>
              <a:t> as string).length</a:t>
            </a:r>
            <a:r>
              <a:rPr lang="en-US" dirty="0"/>
              <a:t>; )</a:t>
            </a:r>
            <a:endParaRPr lang="en-US" sz="1500" b="0" i="0" dirty="0">
              <a:solidFill>
                <a:schemeClr val="accent2">
                  <a:lumMod val="50000"/>
                </a:schemeClr>
              </a:solidFill>
              <a:effectLst/>
              <a:latin typeface="PT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1415" y="1000142"/>
            <a:ext cx="1466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Функции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02" y="1591350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Необязательный параметр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2" y="2325891"/>
            <a:ext cx="8420649" cy="31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1415" y="1000142"/>
            <a:ext cx="1466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Функции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4414" y="1600200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Параметр по-умолчанию 	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39" y="1991564"/>
            <a:ext cx="8728363" cy="24280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39" y="4543155"/>
            <a:ext cx="872836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2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1415" y="1000142"/>
            <a:ext cx="1466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Функции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4414" y="1600200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Однотипные параметры 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145084"/>
            <a:ext cx="8693998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4038600"/>
            <a:ext cx="8693999" cy="15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1415" y="1000142"/>
            <a:ext cx="1466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Функции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4414" y="1600200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Функции обратного вызова 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134198"/>
            <a:ext cx="8715002" cy="40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18632" y="1035424"/>
            <a:ext cx="4906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Объединение и перегрузка функций</a:t>
            </a:r>
          </a:p>
          <a:p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53" y="1743310"/>
            <a:ext cx="7803620" cy="35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94640" y="1708803"/>
            <a:ext cx="4339361" cy="493184"/>
          </a:xfrm>
        </p:spPr>
        <p:txBody>
          <a:bodyPr>
            <a:noAutofit/>
          </a:bodyPr>
          <a:lstStyle/>
          <a:p>
            <a:r>
              <a:rPr lang="ru-RU" sz="1600" b="1" dirty="0"/>
              <a:t>Что такое </a:t>
            </a:r>
            <a:r>
              <a:rPr lang="en-US" sz="1600" b="1" dirty="0" err="1"/>
              <a:t>TypeScript</a:t>
            </a:r>
            <a:r>
              <a:rPr lang="en-US" sz="1600" b="1" dirty="0"/>
              <a:t> </a:t>
            </a:r>
            <a:r>
              <a:rPr lang="ru-RU" sz="1600" b="1" dirty="0"/>
              <a:t>и зачем он нужен</a:t>
            </a:r>
            <a:r>
              <a:rPr lang="en-US" sz="1600" b="1" dirty="0"/>
              <a:t>?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108522" y="3786181"/>
            <a:ext cx="4720360" cy="493184"/>
          </a:xfrm>
        </p:spPr>
        <p:txBody>
          <a:bodyPr>
            <a:noAutofit/>
          </a:bodyPr>
          <a:lstStyle/>
          <a:p>
            <a:r>
              <a:rPr lang="ru-RU" sz="1600" b="1" dirty="0"/>
              <a:t>Как начать использовать </a:t>
            </a:r>
            <a:r>
              <a:rPr lang="en-US" sz="1600" b="1" dirty="0" err="1"/>
              <a:t>TypeScript</a:t>
            </a:r>
            <a:r>
              <a:rPr lang="ru-RU" sz="1600" b="1" dirty="0"/>
              <a:t>?</a:t>
            </a:r>
            <a:endParaRPr lang="en-US" sz="1600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08522" y="4801902"/>
            <a:ext cx="4339360" cy="493184"/>
          </a:xfrm>
        </p:spPr>
        <p:txBody>
          <a:bodyPr>
            <a:noAutofit/>
          </a:bodyPr>
          <a:lstStyle/>
          <a:p>
            <a:r>
              <a:rPr lang="en-US" sz="1600" b="1" dirty="0" err="1"/>
              <a:t>TypeScript</a:t>
            </a:r>
            <a:r>
              <a:rPr lang="en-US" sz="1600" b="1" dirty="0"/>
              <a:t> </a:t>
            </a:r>
            <a:r>
              <a:rPr lang="ru-RU" sz="1600" b="1" dirty="0"/>
              <a:t>в действии!</a:t>
            </a:r>
            <a:endParaRPr lang="en-US" sz="1600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03483" y="1676400"/>
            <a:ext cx="539496" cy="539496"/>
          </a:xfrm>
        </p:spPr>
        <p:txBody>
          <a:bodyPr wrap="none" tIns="0" bIns="0">
            <a:no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303483" y="2724149"/>
            <a:ext cx="539496" cy="539496"/>
          </a:xfrm>
        </p:spPr>
        <p:txBody>
          <a:bodyPr wrap="none" tIns="0" bIns="0">
            <a:no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303483" y="3771900"/>
            <a:ext cx="539496" cy="539496"/>
          </a:xfrm>
        </p:spPr>
        <p:txBody>
          <a:bodyPr wrap="none" tIns="0" bIns="0">
            <a:no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70215"/>
            <a:ext cx="953113" cy="844185"/>
          </a:xfrm>
          <a:prstGeom prst="rect">
            <a:avLst/>
          </a:prstGeom>
        </p:spPr>
      </p:pic>
      <p:sp>
        <p:nvSpPr>
          <p:cNvPr id="13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298704" y="4870704"/>
            <a:ext cx="539496" cy="539496"/>
          </a:xfrm>
        </p:spPr>
        <p:txBody>
          <a:bodyPr wrap="none" tIns="0" bIns="0">
            <a:no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08522" y="2789429"/>
            <a:ext cx="4492597" cy="493184"/>
          </a:xfrm>
        </p:spPr>
        <p:txBody>
          <a:bodyPr>
            <a:noAutofit/>
          </a:bodyPr>
          <a:lstStyle/>
          <a:p>
            <a:r>
              <a:rPr lang="ru-RU" sz="1600" b="1" dirty="0"/>
              <a:t>Почему стоит попробовать </a:t>
            </a:r>
            <a:r>
              <a:rPr lang="en-US" sz="1600" b="1" dirty="0" err="1"/>
              <a:t>TypeScript</a:t>
            </a:r>
            <a:r>
              <a:rPr lang="en-US" sz="1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813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12763" y="990600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Generic Types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6" y="1611908"/>
            <a:ext cx="6172200" cy="13815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505200"/>
            <a:ext cx="7010416" cy="20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7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8081" y="1014574"/>
            <a:ext cx="11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42" y="1600200"/>
            <a:ext cx="7401502" cy="43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0" y="1008477"/>
            <a:ext cx="3260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 -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Inheritance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86" y="1484376"/>
            <a:ext cx="7506433" cy="3925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85" y="5410200"/>
            <a:ext cx="5287765" cy="475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84" y="5886098"/>
            <a:ext cx="1970515" cy="5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0" y="1008477"/>
            <a:ext cx="3260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 -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Inheritance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57" y="1408586"/>
            <a:ext cx="7279443" cy="49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35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0" y="1008477"/>
            <a:ext cx="3260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 -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Inheritance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08587"/>
            <a:ext cx="7848600" cy="49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76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0" y="1008477"/>
            <a:ext cx="3260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 -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Inheritance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0" y="1397701"/>
            <a:ext cx="7945846" cy="50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8100" y="985132"/>
            <a:ext cx="144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5000"/>
            <a:ext cx="7010400" cy="23262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028" y="4293209"/>
            <a:ext cx="72117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Parameter properties</a:t>
            </a:r>
            <a:endParaRPr lang="ru-RU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23992"/>
            <a:ext cx="5685631" cy="17083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8214" y="1447800"/>
            <a:ext cx="72117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3">
                    <a:lumMod val="75000"/>
                  </a:schemeClr>
                </a:solidFill>
                <a:latin typeface="PT Sans"/>
              </a:rPr>
              <a:t>Readonly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modifier</a:t>
            </a:r>
            <a:endParaRPr lang="ru-RU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932099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8100" y="985132"/>
            <a:ext cx="144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214" y="1447800"/>
            <a:ext cx="72117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3">
                    <a:lumMod val="75000"/>
                  </a:schemeClr>
                </a:solidFill>
                <a:latin typeface="PT Sans"/>
              </a:rPr>
              <a:t>Accessors</a:t>
            </a:r>
            <a:endParaRPr lang="ru-RU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833523"/>
            <a:ext cx="8001000" cy="45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03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8100" y="985132"/>
            <a:ext cx="144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407013"/>
            <a:ext cx="72117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Static Properties</a:t>
            </a:r>
            <a:endParaRPr lang="ru-RU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28800"/>
            <a:ext cx="8638802" cy="4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2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8100" y="985132"/>
            <a:ext cx="144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407013"/>
            <a:ext cx="72117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Abstract Classes</a:t>
            </a:r>
            <a:endParaRPr lang="ru-RU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87" y="1981200"/>
            <a:ext cx="8011886" cy="26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" y="1752600"/>
            <a:ext cx="8915400" cy="4648200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Язык программирования, представленный Microsoft в 2012 году и позиционируемый как средство разработки веб-приложений, расширяющее возможности JavaScrip.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Разработчиком языка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TypeScript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является Андерс Хейлсберг (англ.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Anders Hejlsberg)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создавший ранее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Turbo Pascal, Delphi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C#.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Спецификации языка открыты и опубликованы в рамках соглашения Open Web Foundation Specification Agreement 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TypeScript является обратно совместимым с JavaScript и компилируется в последний. Фактически, после компиляции программу на TypeScript можно выполнять в любом современном браузере или использовать совместно с серверной платформой Node.js. Код экспериментального компилятора, транслирующего TypeScript в JavaScript, распространяется под лицензией Apache. Его разработка ведётся в публичном репозитории через сервис GitHub.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TypeScript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является надстройкой над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JavaScript.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Таким образом, программа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JavaScript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также является правильной программой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TypeScript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и программа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TypeScript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могут легко включать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JavaScript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 TypeScript можно использовать существующий JavaScript-код, включать популярные библиотеки JavaScript, и вызывать TypeScript-код, сгенерированный из других JavaScript. Объявление типов для этих библиотек поставляются вместе с исходным кодом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35" y="286480"/>
            <a:ext cx="1448920" cy="10261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09900" y="1238190"/>
            <a:ext cx="312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PT Sans"/>
              </a:rPr>
              <a:t>Что такое TypeScript?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0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8100" y="985132"/>
            <a:ext cx="144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Classes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407013"/>
            <a:ext cx="72117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Generic Classes</a:t>
            </a:r>
            <a:endParaRPr lang="ru-RU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" y="1935767"/>
            <a:ext cx="8073622" cy="28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88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1006903"/>
            <a:ext cx="144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Interfaces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00200"/>
            <a:ext cx="7315200" cy="34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98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1006903"/>
            <a:ext cx="144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Interfaces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057400"/>
            <a:ext cx="5638800" cy="20373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1407013"/>
            <a:ext cx="72117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3">
                    <a:lumMod val="75000"/>
                  </a:schemeClr>
                </a:solidFill>
                <a:latin typeface="PT Sans"/>
              </a:rPr>
              <a:t>Readonly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properties</a:t>
            </a:r>
            <a:endParaRPr lang="ru-RU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699" y="4094778"/>
            <a:ext cx="5624301" cy="10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1006903"/>
            <a:ext cx="144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Interfaces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481228"/>
            <a:ext cx="6781800" cy="48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1006903"/>
            <a:ext cx="144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Interfaces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385242"/>
            <a:ext cx="5715000" cy="50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45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1006903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Namespaces 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448571"/>
            <a:ext cx="6934200" cy="49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8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1006903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Namespaces 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8829552" cy="38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31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1006903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Namespaces 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28784"/>
            <a:ext cx="7924800" cy="50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88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ru-RU" dirty="0"/>
              <a:t>Основы синтаксиса</a:t>
            </a:r>
            <a:endParaRPr lang="uk-U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1006903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Namespaces 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40" y="1385242"/>
            <a:ext cx="8523160" cy="509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1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912050" y="1015758"/>
            <a:ext cx="5319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Как начать использовать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PT Sans"/>
              </a:rPr>
              <a:t>TypeScript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?</a:t>
            </a:r>
          </a:p>
          <a:p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650" y="1498937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Идем на официальный сайт:</a:t>
            </a:r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7" y="2057400"/>
            <a:ext cx="8923284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357" y="6004727"/>
            <a:ext cx="7735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Visual Studio 2015 and Visual Studio 2013 Update 2 include </a:t>
            </a:r>
            <a:r>
              <a:rPr lang="en-US" sz="1500" dirty="0" err="1">
                <a:solidFill>
                  <a:schemeClr val="accent3">
                    <a:lumMod val="75000"/>
                  </a:schemeClr>
                </a:solidFill>
                <a:latin typeface="PT Sans"/>
              </a:rPr>
              <a:t>TypeScript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 by default.</a:t>
            </a:r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77928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" y="1752600"/>
            <a:ext cx="8915400" cy="4648200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TypeScript, возможно, один из лучших JavaScript языков на фронтенде. Код, который он генерирует, выглядит наиболее привлекательно. И я думаю, что он способен снять нагрузку со стандарта ECMAScript по реализации таких вещей, как декларации и классы. Андерс показал, что этот функционал хорошо поддерживается препроцессором, поэтому нет необходимости изменять основной язык.Я считаю, что свободная типизация в JavaScript — это одно из достоинств языка и проверка типов переоценена. TypeScript добавляет удобства слишком дорогой ценой. И эта не та цена, за которую я готов платить.﻿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rgbClr val="7030A0"/>
                </a:solidFill>
              </a:rPr>
              <a:t> Дуглас Крокфорд — создатель JSLint.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Для пользователей Visual Studio — TypeScript довольно хороший инструмент для разработки, и к тому же он отлично соответствует стандарту ES6. Я бы мог больше рассказать об этом языке, но не вижу смысла сравнивать его с Dart.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rgbClr val="7030A0"/>
                </a:solidFill>
              </a:rPr>
              <a:t>Брендан Айк — основатель </a:t>
            </a:r>
            <a:r>
              <a:rPr lang="en-US" dirty="0">
                <a:solidFill>
                  <a:srgbClr val="7030A0"/>
                </a:solidFill>
              </a:rPr>
              <a:t>JavaScript</a:t>
            </a:r>
            <a:endParaRPr lang="ru-RU" dirty="0">
              <a:solidFill>
                <a:srgbClr val="7030A0"/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Я огромный поклонник CoffeeScript хотя это и другой язык с самостоятельным синтаксисом. Что мне нравится в TypeScript — так это то, что статическая типизация позволяет обеспечить процесс компиляции с предупреждениями, умный рефакторинг кода. В дополнение к этому вы получаете легкую навигацию по коду. В текущей версии CoffeScript вы не получите таких возможностей.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rgbClr val="7030A0"/>
                </a:solidFill>
              </a:rPr>
              <a:t>Скотт Хансельман — евангелист Microsoft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35" y="286480"/>
            <a:ext cx="1448920" cy="10261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7555" y="1172633"/>
            <a:ext cx="4048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PT Sans"/>
              </a:rPr>
              <a:t>Цитаты авторитетных людей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551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912050" y="1015758"/>
            <a:ext cx="5319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Как начать использовать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PT Sans"/>
              </a:rPr>
              <a:t>TypeScript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?</a:t>
            </a:r>
          </a:p>
          <a:p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650" y="1498937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В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Visual Studio 2015 </a:t>
            </a:r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создаем новый проект с использованием готового шаблона:</a:t>
            </a:r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52" y="1929109"/>
            <a:ext cx="7003981" cy="37636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4993" y="5791200"/>
            <a:ext cx="86487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На MacOS я пользуюсь IntelliJ IDEA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. </a:t>
            </a:r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Детали настройки среды можно найти здесь </a:t>
            </a:r>
            <a:r>
              <a:rPr lang="en-US" sz="1500" dirty="0" err="1">
                <a:solidFill>
                  <a:schemeClr val="accent3">
                    <a:lumMod val="75000"/>
                  </a:schemeClr>
                </a:solidFill>
                <a:latin typeface="PT Sans"/>
                <a:hlinkClick r:id="rId5"/>
              </a:rPr>
              <a:t>TypeScript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  <a:latin typeface="PT Sans"/>
                <a:hlinkClick r:id="rId5"/>
              </a:rPr>
              <a:t> Support in IntelliJ IDEA 2016</a:t>
            </a:r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.</a:t>
            </a:r>
          </a:p>
          <a:p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528565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Официальный сайт языка программирования TypeScript.</a:t>
            </a:r>
            <a:endParaRPr lang="en-US" dirty="0"/>
          </a:p>
          <a:p>
            <a:r>
              <a:rPr lang="en-US" dirty="0" err="1">
                <a:hlinkClick r:id="rId4"/>
              </a:rPr>
              <a:t>github</a:t>
            </a:r>
            <a:r>
              <a:rPr lang="en-US" dirty="0">
                <a:hlinkClick r:id="rId4"/>
              </a:rPr>
              <a:t> — </a:t>
            </a:r>
            <a:r>
              <a:rPr lang="ru-RU" dirty="0">
                <a:hlinkClick r:id="rId4"/>
              </a:rPr>
              <a:t>Исходный код</a:t>
            </a:r>
            <a:endParaRPr lang="en-US" dirty="0"/>
          </a:p>
          <a:p>
            <a:r>
              <a:rPr lang="en-US" dirty="0" err="1">
                <a:hlinkClick r:id="rId5"/>
              </a:rPr>
              <a:t>TypeScript</a:t>
            </a:r>
            <a:r>
              <a:rPr lang="en-US" dirty="0">
                <a:hlinkClick r:id="rId5"/>
              </a:rPr>
              <a:t> Playground</a:t>
            </a:r>
            <a:endParaRPr lang="ru-RU" dirty="0"/>
          </a:p>
          <a:p>
            <a:r>
              <a:rPr lang="en-US" dirty="0">
                <a:hlinkClick r:id="rId6"/>
              </a:rPr>
              <a:t>Quick start</a:t>
            </a:r>
            <a:endParaRPr lang="ru-RU" dirty="0"/>
          </a:p>
          <a:p>
            <a:r>
              <a:rPr lang="en-US" dirty="0">
                <a:hlinkClick r:id="rId7"/>
              </a:rPr>
              <a:t>New </a:t>
            </a:r>
            <a:r>
              <a:rPr lang="en-US" dirty="0" err="1">
                <a:hlinkClick r:id="rId7"/>
              </a:rPr>
              <a:t>TypeScript</a:t>
            </a:r>
            <a:r>
              <a:rPr lang="en-US" dirty="0">
                <a:hlinkClick r:id="rId7"/>
              </a:rPr>
              <a:t> Fundamentals Course</a:t>
            </a:r>
            <a:endParaRPr lang="ru-RU" dirty="0"/>
          </a:p>
          <a:p>
            <a:r>
              <a:rPr lang="en-US" dirty="0" err="1">
                <a:hlinkClick r:id="rId8"/>
              </a:rPr>
              <a:t>DefinitelyTyped</a:t>
            </a:r>
            <a:endParaRPr lang="ru-RU" dirty="0"/>
          </a:p>
          <a:p>
            <a:r>
              <a:rPr lang="en-US" dirty="0">
                <a:hlinkClick r:id="rId9"/>
              </a:rPr>
              <a:t>What's new in </a:t>
            </a:r>
            <a:r>
              <a:rPr lang="en-US" dirty="0" err="1">
                <a:hlinkClick r:id="rId9"/>
              </a:rPr>
              <a:t>TypeScript</a:t>
            </a:r>
            <a:endParaRPr lang="en-US" dirty="0"/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PT Sans"/>
                <a:hlinkClick r:id="rId10"/>
              </a:rPr>
              <a:t>TypeScript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PT Sans"/>
                <a:hlinkClick r:id="rId10"/>
              </a:rPr>
              <a:t> Support in IntelliJ IDEA 2016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PT Sans"/>
                <a:hlinkClick r:id="rId10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6905"/>
            <a:ext cx="924539" cy="8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0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2" name="Rectangle 1"/>
          <p:cNvSpPr/>
          <p:nvPr/>
        </p:nvSpPr>
        <p:spPr>
          <a:xfrm>
            <a:off x="2453935" y="1066800"/>
            <a:ext cx="4236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50000"/>
                  </a:schemeClr>
                </a:solidFill>
              </a:rPr>
              <a:t>Основные недостатки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485313" y="4876800"/>
            <a:ext cx="8430087" cy="1447800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Динамическая типизация, которая вызывает множество регрессионных ошибок.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Неочевидное поведение во многих местах.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78" y="1592664"/>
            <a:ext cx="5379129" cy="31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0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2209800" y="1090040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latin typeface="PT Sans"/>
              </a:rPr>
              <a:t>Основные плюсы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T Sans"/>
              </a:rPr>
              <a:t>TypeScript</a:t>
            </a:r>
            <a:endParaRPr lang="en-US" sz="2000" b="1" i="0" dirty="0">
              <a:solidFill>
                <a:schemeClr val="accent4">
                  <a:lumMod val="50000"/>
                </a:schemeClr>
              </a:solidFill>
              <a:effectLst/>
              <a:latin typeface="PT Sans"/>
            </a:endParaRPr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152400" y="1584362"/>
            <a:ext cx="8915400" cy="474023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Строгая типизация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опционально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).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Проще для освоения Java и C# программистами.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TypeScript реализует многие концепции ООП, такие как наследование, полиморфизм, инкапсуляция и модификаторы доступа. В нем есть классы, интерфейсы и (даже!) абстрактные классы.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Читабельность кода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Более легкий переход из мира строгой типизации, нежели на JavaScript напрямую, в котором правит бал Динамика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Обратная совместимость с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JavaScript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Интеграция с популярными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JavaScript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библиотеками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Angular, React JS, Material UI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и тд.) благодоря сообществом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DefinitelyTyped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Потенциал языка позволяет быстрее и проще писать сложные комплексные решения, которые легче развивать и тестировать в дальнейшем, чем на стандартном JavaScript.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Компилятор. Он существенно уменьшает вероятность «тупой» ошибки, типа пропущенных запятых и неправильно написанных имен переменных.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Широкая поддержка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IDE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Язык разработан компанией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Microsoft.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2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2209800" y="1090040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latin typeface="PT Sans"/>
              </a:rPr>
              <a:t>Основные минусы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PT Sans"/>
              </a:rPr>
              <a:t>TypeScript</a:t>
            </a:r>
            <a:endParaRPr lang="en-US" sz="2000" b="1" i="0" dirty="0">
              <a:solidFill>
                <a:schemeClr val="accent4">
                  <a:lumMod val="50000"/>
                </a:schemeClr>
              </a:solidFill>
              <a:effectLst/>
              <a:latin typeface="PT Sans"/>
            </a:endParaRPr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152400" y="1562590"/>
            <a:ext cx="8915400" cy="483820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В процессе разработки имеем дело с файлами *.ts, *.d.ts, *.map, *.js. Слишком много дополнительных файлов, что бывает неудобно, если ваш проект небольшой.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Не все браузеры поддерживают отладку TypeScript в консоли без лишних настроек.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Неявная статическая типизация. Всегда можно описать тип как any, что по факту отключит приведение к конкретному типу этой переменной.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Более легкий переход из мира строгой типизации, нежели на JavaScript напрямую, в котором правит бал Динамика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d.ts декларации поддерживаются сообществом DefinitelyTyped и часто не соответствуют текущей версии библиотеки. Либо не учитывают сложных вариантов (generic-функции, возвращаемые значения нескольких типов)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На разработку тратится больше времени, в сравнении с JavaScript. Это вызвано тем, что помимо реализации класса необходимо описать все задействованные интерфейсы, сигнатуры методов.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Компилятор. Не стоит забывать, что время от времени, придется обновлять и сам компилятор, поскольку язык развивается и, рано или поздно, появится необходимость обновить существующую версию компилятора, а, возможно, и самого кода.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А вдруг перестанет развиваться?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2190750" y="1015638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Немного о статической типизации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650" y="1498937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У нас есть функция, которая умеет складывает два числа:</a:t>
            </a:r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650" y="3305198"/>
            <a:ext cx="8648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Ваш заказчик предложил реализовать веб форму, в которой бы пользователь мог вводить складываемые числа: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92" y="3859196"/>
            <a:ext cx="6874715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774" y="1879294"/>
            <a:ext cx="2819400" cy="14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2190750" y="1015638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latin typeface="PT Sans"/>
              </a:rPr>
              <a:t>Немного о статической типизации</a:t>
            </a:r>
            <a:endParaRPr lang="en-US" sz="2000" b="1" i="0" dirty="0">
              <a:solidFill>
                <a:schemeClr val="accent4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650" y="1498937"/>
            <a:ext cx="8648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Пишем в наши поля ввода два числа, 2 и 3 и проверяем работу нашей функции:</a:t>
            </a:r>
            <a:endParaRPr lang="en-US" sz="1500" b="0" i="0" dirty="0">
              <a:solidFill>
                <a:schemeClr val="accent3">
                  <a:lumMod val="75000"/>
                </a:schemeClr>
              </a:solidFill>
              <a:effectLst/>
              <a:latin typeface="PT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879" y="3581400"/>
            <a:ext cx="8648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Результат получился довольно неожиданный. Всё дело в том, что поле value у html-тега input возвращает результат типа «string» и JavaScript склеивает две строки «1» и «2» вместо того, чтобы сложить эти числа.</a:t>
            </a:r>
          </a:p>
          <a:p>
            <a:endParaRPr lang="ru-RU" sz="1500" dirty="0">
              <a:solidFill>
                <a:schemeClr val="accent3">
                  <a:lumMod val="75000"/>
                </a:schemeClr>
              </a:solidFill>
              <a:latin typeface="PT Sans"/>
            </a:endParaRPr>
          </a:p>
          <a:p>
            <a:r>
              <a:rPr lang="ru-RU" sz="1500" dirty="0">
                <a:solidFill>
                  <a:schemeClr val="accent3">
                    <a:lumMod val="75000"/>
                  </a:schemeClr>
                </a:solidFill>
                <a:latin typeface="PT Sans"/>
              </a:rPr>
              <a:t>Пример, конечно довольно простой, но в реальной жизни ошибки могут быть и сложнее, и их бывает довольно трудно заметить на стадии разработки.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4" y="59679"/>
            <a:ext cx="800658" cy="8730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221237"/>
            <a:ext cx="1434210" cy="10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05077"/>
      </p:ext>
    </p:extLst>
  </p:cSld>
  <p:clrMapOvr>
    <a:masterClrMapping/>
  </p:clrMapOvr>
</p:sld>
</file>

<file path=ppt/theme/theme1.xml><?xml version="1.0" encoding="utf-8"?>
<a:theme xmlns:a="http://schemas.openxmlformats.org/drawingml/2006/main" name="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 Header &amp;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27303</TotalTime>
  <Words>2096</Words>
  <Application>Microsoft Office PowerPoint</Application>
  <PresentationFormat>On-screen Show (4:3)</PresentationFormat>
  <Paragraphs>251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Calibri</vt:lpstr>
      <vt:lpstr>Lucida Grande</vt:lpstr>
      <vt:lpstr>PT Sans</vt:lpstr>
      <vt:lpstr>Trebuchet MS</vt:lpstr>
      <vt:lpstr>Header &amp; Footer Slides</vt:lpstr>
      <vt:lpstr>No Header &amp; Footer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Yauhen Bialetski</cp:lastModifiedBy>
  <cp:revision>1578</cp:revision>
  <cp:lastPrinted>2015-06-17T15:38:06Z</cp:lastPrinted>
  <dcterms:created xsi:type="dcterms:W3CDTF">2014-07-08T13:27:24Z</dcterms:created>
  <dcterms:modified xsi:type="dcterms:W3CDTF">2022-03-20T20:14:11Z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