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7"/>
  </p:notesMasterIdLst>
  <p:handoutMasterIdLst>
    <p:handoutMasterId r:id="rId18"/>
  </p:handoutMasterIdLst>
  <p:sldIdLst>
    <p:sldId id="448" r:id="rId5"/>
    <p:sldId id="573" r:id="rId6"/>
    <p:sldId id="501" r:id="rId7"/>
    <p:sldId id="502" r:id="rId8"/>
    <p:sldId id="503" r:id="rId9"/>
    <p:sldId id="580" r:id="rId10"/>
    <p:sldId id="567" r:id="rId11"/>
    <p:sldId id="581" r:id="rId12"/>
    <p:sldId id="575" r:id="rId13"/>
    <p:sldId id="582" r:id="rId14"/>
    <p:sldId id="500" r:id="rId15"/>
    <p:sldId id="562" r:id="rId1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999999"/>
    <a:srgbClr val="666666"/>
    <a:srgbClr val="B22746"/>
    <a:srgbClr val="A3C644"/>
    <a:srgbClr val="E6E6E6"/>
    <a:srgbClr val="CCCCCC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3817" autoAdjust="0"/>
  </p:normalViewPr>
  <p:slideViewPr>
    <p:cSldViewPr snapToGrid="0">
      <p:cViewPr varScale="1">
        <p:scale>
          <a:sx n="150" d="100"/>
          <a:sy n="150" d="100"/>
        </p:scale>
        <p:origin x="52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protractor/blob/master/lib/config.t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https://github.com/angular/protractor/blob/master/lib/config.ts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29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8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9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3" r:id="rId5"/>
    <p:sldLayoutId id="2147483762" r:id="rId6"/>
    <p:sldLayoutId id="2147483711" r:id="rId7"/>
    <p:sldLayoutId id="214748374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jasmine/jasmine" TargetMode="External"/><Relationship Id="rId4" Type="http://schemas.openxmlformats.org/officeDocument/2006/relationships/hyperlink" Target="https://jasmine.github.io/2.9/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262" y="1565268"/>
            <a:ext cx="6910388" cy="1324978"/>
          </a:xfrm>
        </p:spPr>
        <p:txBody>
          <a:bodyPr/>
          <a:lstStyle/>
          <a:p>
            <a:r>
              <a:rPr lang="en-US" sz="6000" dirty="0"/>
              <a:t>Jasmine</a:t>
            </a:r>
          </a:p>
          <a:p>
            <a:endParaRPr lang="en-US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B4428-269C-4892-BE4D-45CD8CD9F8C6}"/>
              </a:ext>
            </a:extLst>
          </p:cNvPr>
          <p:cNvSpPr/>
          <p:nvPr/>
        </p:nvSpPr>
        <p:spPr>
          <a:xfrm>
            <a:off x="118087" y="898144"/>
            <a:ext cx="5368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Tests should be in spec files described in a config.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E41E93-2733-4C1A-AE0A-45890057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9" y="1519881"/>
            <a:ext cx="5979088" cy="1384995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describe(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"A suite"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Monaco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Monac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it(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"contains spec with an expectation"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Monaco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Monac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expect(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toBe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Monac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Monaco"/>
              </a:rPr>
              <a:t>});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9217-403A-4E69-AAA1-3F1EAA817F52}"/>
              </a:ext>
            </a:extLst>
          </p:cNvPr>
          <p:cNvSpPr/>
          <p:nvPr/>
        </p:nvSpPr>
        <p:spPr>
          <a:xfrm>
            <a:off x="185969" y="3207760"/>
            <a:ext cx="824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+mj-lt"/>
              </a:rPr>
              <a:t>Note: </a:t>
            </a:r>
            <a:r>
              <a:rPr lang="en-US" sz="1800" dirty="0">
                <a:latin typeface="+mj-lt"/>
              </a:rPr>
              <a:t>Test can be ignored or filtered using “fit” and “</a:t>
            </a:r>
            <a:r>
              <a:rPr lang="en-US" sz="1800" dirty="0" err="1">
                <a:latin typeface="+mj-lt"/>
              </a:rPr>
              <a:t>xit</a:t>
            </a:r>
            <a:r>
              <a:rPr lang="en-US" sz="1800" dirty="0">
                <a:latin typeface="+mj-lt"/>
              </a:rPr>
              <a:t>” methods. “</a:t>
            </a:r>
            <a:r>
              <a:rPr lang="en-US" sz="1800" dirty="0" err="1">
                <a:latin typeface="+mj-lt"/>
              </a:rPr>
              <a:t>fdescribe</a:t>
            </a:r>
            <a:r>
              <a:rPr lang="en-US" sz="1800" dirty="0">
                <a:latin typeface="+mj-lt"/>
              </a:rPr>
              <a:t>” and “</a:t>
            </a:r>
            <a:r>
              <a:rPr lang="en-US" sz="1800" dirty="0" err="1">
                <a:latin typeface="+mj-lt"/>
              </a:rPr>
              <a:t>xdescribe</a:t>
            </a:r>
            <a:r>
              <a:rPr lang="en-US" sz="1800" dirty="0">
                <a:latin typeface="+mj-lt"/>
              </a:rPr>
              <a:t>” are the same for suits.</a:t>
            </a:r>
          </a:p>
        </p:txBody>
      </p:sp>
    </p:spTree>
    <p:extLst>
      <p:ext uri="{BB962C8B-B14F-4D97-AF65-F5344CB8AC3E}">
        <p14:creationId xmlns:p14="http://schemas.microsoft.com/office/powerpoint/2010/main" val="786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 and 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5BE056-596E-4C3B-8129-3F2D4FC8EC3A}"/>
              </a:ext>
            </a:extLst>
          </p:cNvPr>
          <p:cNvGrpSpPr/>
          <p:nvPr/>
        </p:nvGrpSpPr>
        <p:grpSpPr>
          <a:xfrm>
            <a:off x="332239" y="798265"/>
            <a:ext cx="4103688" cy="4032472"/>
            <a:chOff x="323850" y="1628775"/>
            <a:chExt cx="4103688" cy="4032472"/>
          </a:xfrm>
        </p:grpSpPr>
        <p:sp>
          <p:nvSpPr>
            <p:cNvPr id="11" name="Title 5">
              <a:extLst>
                <a:ext uri="{FF2B5EF4-FFF2-40B4-BE49-F238E27FC236}">
                  <a16:creationId xmlns:a16="http://schemas.microsoft.com/office/drawing/2014/main" id="{01D68D63-99D0-49B8-AD23-35BAA73880F4}"/>
                </a:ext>
              </a:extLst>
            </p:cNvPr>
            <p:cNvSpPr txBox="1">
              <a:spLocks/>
            </p:cNvSpPr>
            <p:nvPr/>
          </p:nvSpPr>
          <p:spPr>
            <a:xfrm>
              <a:off x="323850" y="2492896"/>
              <a:ext cx="4103688" cy="3168351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72000" tIns="72000" rIns="72000" bIns="7200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Arial Black" panose="020B0A040201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PROS:</a:t>
              </a:r>
            </a:p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Cool documentation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Can be used for both node.js and browser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Easy to set up and use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Built in spy</a:t>
              </a: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29BD8A2-A4DD-438F-BF02-2C600EF1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97" y="1628775"/>
              <a:ext cx="692993" cy="55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3CDA6A-1899-4412-81F4-94EEE280C87F}"/>
              </a:ext>
            </a:extLst>
          </p:cNvPr>
          <p:cNvGrpSpPr/>
          <p:nvPr/>
        </p:nvGrpSpPr>
        <p:grpSpPr>
          <a:xfrm>
            <a:off x="4724852" y="795855"/>
            <a:ext cx="4109808" cy="4034530"/>
            <a:chOff x="4716463" y="1626365"/>
            <a:chExt cx="4109808" cy="4034530"/>
          </a:xfrm>
        </p:grpSpPr>
        <p:sp>
          <p:nvSpPr>
            <p:cNvPr id="14" name="Title 5">
              <a:extLst>
                <a:ext uri="{FF2B5EF4-FFF2-40B4-BE49-F238E27FC236}">
                  <a16:creationId xmlns:a16="http://schemas.microsoft.com/office/drawing/2014/main" id="{1C098DDE-0027-4D81-9E48-F194ACA25644}"/>
                </a:ext>
              </a:extLst>
            </p:cNvPr>
            <p:cNvSpPr txBox="1">
              <a:spLocks/>
            </p:cNvSpPr>
            <p:nvPr/>
          </p:nvSpPr>
          <p:spPr>
            <a:xfrm>
              <a:off x="4716463" y="2492895"/>
              <a:ext cx="4109808" cy="3168000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72000" tIns="72000" rIns="72000" bIns="7200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Arial Black" panose="020B0A040201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CONS:</a:t>
              </a:r>
            </a:p>
            <a:p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Unfriendly error logs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2556115C-C51D-45CC-92E4-687E8594A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026" y="1626365"/>
              <a:ext cx="672681" cy="6540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82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2190750"/>
            <a:ext cx="7574493" cy="21914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9694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D3E8780-4CB9-42F3-BC0C-F1AA43BA36F5}"/>
              </a:ext>
            </a:extLst>
          </p:cNvPr>
          <p:cNvSpPr txBox="1">
            <a:spLocks/>
          </p:cNvSpPr>
          <p:nvPr/>
        </p:nvSpPr>
        <p:spPr>
          <a:xfrm>
            <a:off x="215677" y="939501"/>
            <a:ext cx="8712645" cy="354861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What is Jasmine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/>
              <a:t>Main features</a:t>
            </a:r>
            <a:endParaRPr lang="en-US" sz="20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Get started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CLI options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Start from a </a:t>
            </a:r>
            <a:r>
              <a:rPr lang="en-US" sz="2000" dirty="0" err="1"/>
              <a:t>js</a:t>
            </a:r>
            <a:r>
              <a:rPr lang="en-US" sz="2000" dirty="0"/>
              <a:t> file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Documentation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First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+mj-lt"/>
              <a:buAutoNum type="arabicPeriod"/>
            </a:pPr>
            <a:r>
              <a:rPr lang="en-US" sz="2000" dirty="0"/>
              <a:t>Pros and Cons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</a:pPr>
            <a:endParaRPr lang="en-US" sz="3200" dirty="0"/>
          </a:p>
        </p:txBody>
      </p:sp>
      <p:pic>
        <p:nvPicPr>
          <p:cNvPr id="7170" name="Picture 2" descr="Image result for agenda">
            <a:extLst>
              <a:ext uri="{FF2B5EF4-FFF2-40B4-BE49-F238E27FC236}">
                <a16:creationId xmlns:a16="http://schemas.microsoft.com/office/drawing/2014/main" id="{6FF2FB0C-4DDD-412A-B934-75651A0D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5" y="13515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Jasmine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798629-FE79-406A-A8CE-566C3C320B75}"/>
              </a:ext>
            </a:extLst>
          </p:cNvPr>
          <p:cNvSpPr/>
          <p:nvPr/>
        </p:nvSpPr>
        <p:spPr>
          <a:xfrm>
            <a:off x="2802939" y="1616027"/>
            <a:ext cx="6177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Jasmine is a behavior-driven development framework for testing JavaScript code. It does not depend on any other JavaScript frameworks. It does not require a DOM. And it has a clean, obvious syntax so that you can easily write tests.</a:t>
            </a:r>
          </a:p>
        </p:txBody>
      </p:sp>
      <p:pic>
        <p:nvPicPr>
          <p:cNvPr id="1026" name="Picture 2" descr="Image result for jasmine js">
            <a:hlinkClick r:id="rId3"/>
            <a:extLst>
              <a:ext uri="{FF2B5EF4-FFF2-40B4-BE49-F238E27FC236}">
                <a16:creationId xmlns:a16="http://schemas.microsoft.com/office/drawing/2014/main" id="{CB3DE9F3-E460-48F7-BD97-567BB78B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369291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1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77491-14FB-43B3-B0FB-203ABC363B94}"/>
              </a:ext>
            </a:extLst>
          </p:cNvPr>
          <p:cNvSpPr/>
          <p:nvPr/>
        </p:nvSpPr>
        <p:spPr>
          <a:xfrm>
            <a:off x="104995" y="1214653"/>
            <a:ext cx="824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+mj-lt"/>
              </a:rPr>
              <a:t>FAST</a:t>
            </a:r>
          </a:p>
          <a:p>
            <a:r>
              <a:rPr lang="en-US" sz="1800" dirty="0">
                <a:latin typeface="+mj-lt"/>
              </a:rPr>
              <a:t>Low overhead, jasmine-core has no external dependencies.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514DF-C6B7-4CB7-A1DC-3DED5456A986}"/>
              </a:ext>
            </a:extLst>
          </p:cNvPr>
          <p:cNvSpPr/>
          <p:nvPr/>
        </p:nvSpPr>
        <p:spPr>
          <a:xfrm>
            <a:off x="104995" y="2210015"/>
            <a:ext cx="824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+mj-lt"/>
              </a:rPr>
              <a:t>BATTERIES INCLUDED</a:t>
            </a:r>
          </a:p>
          <a:p>
            <a:r>
              <a:rPr lang="en-US" sz="1800" dirty="0">
                <a:latin typeface="+mj-lt"/>
              </a:rPr>
              <a:t>Comes out of the box with everything you need to test your code.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DD1C1-231B-4F8F-A7F5-019C25140EBE}"/>
              </a:ext>
            </a:extLst>
          </p:cNvPr>
          <p:cNvSpPr/>
          <p:nvPr/>
        </p:nvSpPr>
        <p:spPr>
          <a:xfrm>
            <a:off x="104995" y="3205377"/>
            <a:ext cx="824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+mj-lt"/>
              </a:rPr>
              <a:t>BATTERIES INCLUDEDNODE AND BROWSER</a:t>
            </a:r>
          </a:p>
          <a:p>
            <a:r>
              <a:rPr lang="en-US" sz="1800" dirty="0">
                <a:latin typeface="+mj-lt"/>
              </a:rPr>
              <a:t>Run your browser tests and Node.js tests with the same framework.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B2E3782-3C2A-4707-A327-07FD7D4C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11" y="917282"/>
            <a:ext cx="1485900" cy="12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2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Started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25C70A-0026-48AC-AC3A-A206444D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" y="862401"/>
            <a:ext cx="4782503" cy="1200329"/>
          </a:xfrm>
          <a:prstGeom prst="rect">
            <a:avLst/>
          </a:prstGeom>
          <a:solidFill>
            <a:srgbClr val="999999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#Add Jasmine to your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Helvetica" panose="020B0604020202020204" pitchFamily="34" charset="0"/>
              </a:rPr>
              <a:t>package.json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npm install --save-dev jasmine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" panose="020B0604020202020204" pitchFamily="34" charset="0"/>
              </a:rPr>
              <a:t>#Initialize Jasmine in your 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node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node_modules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onaco"/>
              </a:rPr>
              <a:t>/jasmine/bin/jasmine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onaco"/>
              </a:rPr>
              <a:t>init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B4428-269C-4892-BE4D-45CD8CD9F8C6}"/>
              </a:ext>
            </a:extLst>
          </p:cNvPr>
          <p:cNvSpPr/>
          <p:nvPr/>
        </p:nvSpPr>
        <p:spPr>
          <a:xfrm>
            <a:off x="155257" y="2311933"/>
            <a:ext cx="82460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Configuration:</a:t>
            </a:r>
          </a:p>
          <a:p>
            <a:r>
              <a:rPr lang="en-US" sz="1800" dirty="0">
                <a:latin typeface="+mj-lt"/>
              </a:rPr>
              <a:t>- Customize spec/support/</a:t>
            </a:r>
            <a:r>
              <a:rPr lang="en-US" sz="1800" dirty="0" err="1">
                <a:latin typeface="+mj-lt"/>
              </a:rPr>
              <a:t>jasmine.json</a:t>
            </a:r>
            <a:r>
              <a:rPr lang="en-US" sz="1800" dirty="0">
                <a:latin typeface="+mj-lt"/>
              </a:rPr>
              <a:t> to enumerate the source files and spec files you would like the Jasmine runner to include. You may use </a:t>
            </a:r>
            <a:r>
              <a:rPr lang="en-US" sz="1800" dirty="0" err="1">
                <a:latin typeface="+mj-lt"/>
              </a:rPr>
              <a:t>dir</a:t>
            </a:r>
            <a:r>
              <a:rPr lang="en-US" sz="1800" dirty="0">
                <a:latin typeface="+mj-lt"/>
              </a:rPr>
              <a:t> glob strings.</a:t>
            </a:r>
          </a:p>
          <a:p>
            <a:r>
              <a:rPr lang="en-US" sz="1800" dirty="0">
                <a:latin typeface="+mj-lt"/>
              </a:rPr>
              <a:t>- Paths starting with ! are excluded, for example !**/*nospec.js.</a:t>
            </a:r>
          </a:p>
          <a:p>
            <a:r>
              <a:rPr lang="en-US" sz="1800" dirty="0">
                <a:latin typeface="+mj-lt"/>
              </a:rPr>
              <a:t>- </a:t>
            </a:r>
            <a:r>
              <a:rPr lang="en-US" sz="1800" dirty="0" err="1">
                <a:latin typeface="+mj-lt"/>
              </a:rPr>
              <a:t>spec_dir</a:t>
            </a:r>
            <a:r>
              <a:rPr lang="en-US" sz="1800" dirty="0">
                <a:latin typeface="+mj-lt"/>
              </a:rPr>
              <a:t> is used as a prefix for all </a:t>
            </a:r>
            <a:r>
              <a:rPr lang="en-US" sz="1800" dirty="0" err="1">
                <a:latin typeface="+mj-lt"/>
              </a:rPr>
              <a:t>spec_files</a:t>
            </a:r>
            <a:r>
              <a:rPr lang="en-US" sz="1800" dirty="0">
                <a:latin typeface="+mj-lt"/>
              </a:rPr>
              <a:t> and helpers. Helpers are executed before specs. For an example of some helpers see the react tutorial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F986F9-8278-4492-8C11-2E7CABB8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862401"/>
            <a:ext cx="7498080" cy="3877985"/>
          </a:xfrm>
          <a:prstGeom prst="rect">
            <a:avLst/>
          </a:prstGeom>
          <a:solidFill>
            <a:srgbClr val="031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    // Spec directory path relative to the current working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 when jasmine is executed.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spec_dir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"spec"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// Array of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filepaths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 (and globs) relative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spec_dir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 to include and exclude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dirty="0">
                <a:solidFill>
                  <a:srgbClr val="586E75"/>
                </a:solidFill>
                <a:latin typeface="inherit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spec_files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: [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"**/*[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]pec.js"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"!**/*nospec.js"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// Array of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filepaths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 (and globs) relative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spec_dir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 to include before jasmine specs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"helpers"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: [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"helpers/**/*.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// Stop execution of a spec after the first expectation failure in 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stopSpecOnExpectationFailure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inherit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inherit"/>
              </a:rPr>
              <a:t>// Run specs in semi-random 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93A1A1"/>
                </a:solidFill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"random"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inherit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Started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B4428-269C-4892-BE4D-45CD8CD9F8C6}"/>
              </a:ext>
            </a:extLst>
          </p:cNvPr>
          <p:cNvSpPr/>
          <p:nvPr/>
        </p:nvSpPr>
        <p:spPr>
          <a:xfrm>
            <a:off x="155257" y="1039393"/>
            <a:ext cx="8246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Running tests</a:t>
            </a:r>
          </a:p>
          <a:p>
            <a:r>
              <a:rPr lang="en-US" sz="1800" dirty="0">
                <a:latin typeface="+mj-lt"/>
              </a:rPr>
              <a:t>Once you have set up your </a:t>
            </a:r>
            <a:r>
              <a:rPr lang="en-US" sz="1800" dirty="0" err="1">
                <a:latin typeface="+mj-lt"/>
              </a:rPr>
              <a:t>jasmine.json</a:t>
            </a:r>
            <a:r>
              <a:rPr lang="en-US" sz="1800" dirty="0">
                <a:latin typeface="+mj-lt"/>
              </a:rPr>
              <a:t>, you can execute all your specs by running jasmine from the root of your project (or </a:t>
            </a:r>
          </a:p>
          <a:p>
            <a:r>
              <a:rPr lang="en-US" sz="1800" dirty="0">
                <a:latin typeface="+mj-lt"/>
              </a:rPr>
              <a:t>node </a:t>
            </a:r>
            <a:r>
              <a:rPr lang="en-US" sz="1800" dirty="0" err="1">
                <a:latin typeface="+mj-lt"/>
              </a:rPr>
              <a:t>node_modules</a:t>
            </a:r>
            <a:r>
              <a:rPr lang="en-US" sz="1800" dirty="0">
                <a:latin typeface="+mj-lt"/>
              </a:rPr>
              <a:t>/jasmine/bin/jasmine.js if you had installed it locally).</a:t>
            </a:r>
          </a:p>
          <a:p>
            <a:r>
              <a:rPr lang="en-US" sz="1800" dirty="0">
                <a:latin typeface="+mj-lt"/>
              </a:rPr>
              <a:t>If you want to just run one spec or only those whom file names match a certain glob pattern you can do it like this: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80A9EA-2FD4-475C-9BB5-A27003832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41" y="2950716"/>
            <a:ext cx="4964780" cy="615553"/>
          </a:xfrm>
          <a:prstGeom prst="rect">
            <a:avLst/>
          </a:prstGeom>
          <a:solidFill>
            <a:srgbClr val="031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jasmine spec/appSpec.js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jasmine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"**/model/**/critical/**/*Spec.js"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04CCE-4E00-42DB-A698-30ABC7363BA4}"/>
              </a:ext>
            </a:extLst>
          </p:cNvPr>
          <p:cNvSpPr/>
          <p:nvPr/>
        </p:nvSpPr>
        <p:spPr>
          <a:xfrm>
            <a:off x="83820" y="804602"/>
            <a:ext cx="82460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--config</a:t>
            </a:r>
            <a:r>
              <a:rPr lang="en-US" sz="1600" dirty="0">
                <a:latin typeface="+mj-lt"/>
              </a:rPr>
              <a:t> (Specify a relative or absolute path to your configuration file. Can be used as an option or set as an environment variable.)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--no-color</a:t>
            </a:r>
            <a:r>
              <a:rPr lang="en-US" sz="1600" dirty="0">
                <a:latin typeface="+mj-lt"/>
              </a:rPr>
              <a:t> (Turns off color in spec output)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--filter=“a spec name” </a:t>
            </a:r>
            <a:r>
              <a:rPr lang="en-US" sz="1600" dirty="0">
                <a:latin typeface="+mj-lt"/>
              </a:rPr>
              <a:t>(Only runs specs that match the given string)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--stop-on-failure=[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true|false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] </a:t>
            </a:r>
            <a:r>
              <a:rPr lang="en-US" sz="1600" dirty="0">
                <a:latin typeface="+mj-lt"/>
              </a:rPr>
              <a:t>(Stops execution of a spec after the first expectation failure when set to true)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--random=[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true|false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] </a:t>
            </a:r>
            <a:r>
              <a:rPr lang="en-US" sz="1600" dirty="0">
                <a:latin typeface="+mj-lt"/>
              </a:rPr>
              <a:t>(Tells jasmine to run specs in semi random order or not for this run, overriding </a:t>
            </a:r>
            <a:r>
              <a:rPr lang="en-US" sz="1600" dirty="0" err="1">
                <a:latin typeface="+mj-lt"/>
              </a:rPr>
              <a:t>jasmine.json</a:t>
            </a:r>
            <a:r>
              <a:rPr lang="en-US" sz="1600" dirty="0">
                <a:latin typeface="+mj-lt"/>
              </a:rPr>
              <a:t>)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--seed=4321 </a:t>
            </a:r>
            <a:r>
              <a:rPr lang="en-US" sz="1600" dirty="0">
                <a:latin typeface="+mj-lt"/>
              </a:rPr>
              <a:t>(Sets the randomization seed if randomization is turned on)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--reporter=jasmine-</a:t>
            </a:r>
            <a:r>
              <a:rPr lang="en-US" sz="1600" dirty="0" err="1">
                <a:solidFill>
                  <a:schemeClr val="accent3"/>
                </a:solidFill>
                <a:latin typeface="+mj-lt"/>
              </a:rPr>
              <a:t>ts</a:t>
            </a:r>
            <a:r>
              <a:rPr lang="en-US" sz="1600" dirty="0">
                <a:solidFill>
                  <a:schemeClr val="accent3"/>
                </a:solidFill>
                <a:latin typeface="+mj-lt"/>
              </a:rPr>
              <a:t>-console-reporter </a:t>
            </a:r>
            <a:r>
              <a:rPr lang="en-US" sz="1600" dirty="0">
                <a:latin typeface="+mj-lt"/>
              </a:rPr>
              <a:t>(Sets the reporter default reporter implementation. Must be a valid node.js module name and needs installed in your project. If Jasmine-npm cannot load it </a:t>
            </a:r>
            <a:r>
              <a:rPr lang="en-US" sz="1600" dirty="0" err="1">
                <a:latin typeface="+mj-lt"/>
              </a:rPr>
              <a:t>it</a:t>
            </a:r>
            <a:r>
              <a:rPr lang="en-US" sz="1600" dirty="0">
                <a:latin typeface="+mj-lt"/>
              </a:rPr>
              <a:t> will use the default one.)</a:t>
            </a:r>
          </a:p>
        </p:txBody>
      </p:sp>
    </p:spTree>
    <p:extLst>
      <p:ext uri="{BB962C8B-B14F-4D97-AF65-F5344CB8AC3E}">
        <p14:creationId xmlns:p14="http://schemas.microsoft.com/office/powerpoint/2010/main" val="9058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from 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B4428-269C-4892-BE4D-45CD8CD9F8C6}"/>
              </a:ext>
            </a:extLst>
          </p:cNvPr>
          <p:cNvSpPr/>
          <p:nvPr/>
        </p:nvSpPr>
        <p:spPr>
          <a:xfrm>
            <a:off x="155257" y="1039393"/>
            <a:ext cx="824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Jasmine test execution process can be started under node.js source from simple example.js file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73B17B-7EEC-41FF-BE0C-666AA5A5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70" y="2020465"/>
            <a:ext cx="6393656" cy="1631216"/>
          </a:xfrm>
          <a:prstGeom prst="rect">
            <a:avLst/>
          </a:prstGeom>
          <a:solidFill>
            <a:srgbClr val="031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inherit"/>
              </a:rPr>
              <a:t> 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Jasmine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require(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'jasmine’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inherit"/>
              </a:rPr>
              <a:t> 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jasmine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inherit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inherit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Jasmine();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jasmine.loadConfigFile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'spec/support/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jasmine.json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jasmine.configureDefaultReporter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({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Arial Unicode MS"/>
              </a:rPr>
              <a:t>showColors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inherit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jasmine.execute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Arial Unicode MS"/>
              </a:rPr>
              <a:t>();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5" name="Picture 5" descr="Image result for node js">
            <a:extLst>
              <a:ext uri="{FF2B5EF4-FFF2-40B4-BE49-F238E27FC236}">
                <a16:creationId xmlns:a16="http://schemas.microsoft.com/office/drawing/2014/main" id="{CD6BD175-78AA-4FBE-A148-18FBA615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44" y="2180176"/>
            <a:ext cx="1316949" cy="131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7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1B0F0-0DF8-4AE8-A859-47BC01320EA6}"/>
              </a:ext>
            </a:extLst>
          </p:cNvPr>
          <p:cNvSpPr/>
          <p:nvPr/>
        </p:nvSpPr>
        <p:spPr>
          <a:xfrm>
            <a:off x="140388" y="927881"/>
            <a:ext cx="8884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Jasmine </a:t>
            </a:r>
            <a:r>
              <a:rPr lang="en-US" sz="1800" dirty="0">
                <a:latin typeface="+mj-lt"/>
              </a:rPr>
              <a:t>is long supported project with reach, well described documentation: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+mj-lt"/>
                <a:hlinkClick r:id="rId3"/>
              </a:rPr>
              <a:t>The home site</a:t>
            </a:r>
            <a:endParaRPr lang="en-US" sz="1800" dirty="0">
              <a:solidFill>
                <a:schemeClr val="accent3"/>
              </a:solidFill>
              <a:latin typeface="+mj-lt"/>
            </a:endParaRPr>
          </a:p>
          <a:p>
            <a:endParaRPr lang="en-US" sz="1800" dirty="0">
              <a:solidFill>
                <a:schemeClr val="accent3"/>
              </a:solidFill>
              <a:latin typeface="+mj-lt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+mj-lt"/>
                <a:hlinkClick r:id="rId4"/>
              </a:rPr>
              <a:t>Main features with examples</a:t>
            </a:r>
            <a:endParaRPr lang="en-US" sz="1800" dirty="0">
              <a:solidFill>
                <a:schemeClr val="accent3"/>
              </a:solidFill>
              <a:latin typeface="+mj-lt"/>
            </a:endParaRPr>
          </a:p>
          <a:p>
            <a:endParaRPr lang="en-US" sz="1800" dirty="0">
              <a:solidFill>
                <a:schemeClr val="accent3"/>
              </a:solidFill>
              <a:latin typeface="+mj-lt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+mj-lt"/>
                <a:hlinkClick r:id="rId5"/>
              </a:rPr>
              <a:t>Github repository</a:t>
            </a:r>
            <a:endParaRPr lang="en-US" sz="18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8315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5E1774A31BB4AB39663A5E71B8504" ma:contentTypeVersion="2" ma:contentTypeDescription="Create a new document." ma:contentTypeScope="" ma:versionID="12b96264c9c02ca60d0eee2a1dcef44e">
  <xsd:schema xmlns:xsd="http://www.w3.org/2001/XMLSchema" xmlns:xs="http://www.w3.org/2001/XMLSchema" xmlns:p="http://schemas.microsoft.com/office/2006/metadata/properties" xmlns:ns2="c2a9ee53-7fff-4a6c-ab98-b55346f78edb" targetNamespace="http://schemas.microsoft.com/office/2006/metadata/properties" ma:root="true" ma:fieldsID="eb2f1c59d6afb1b6a1d99f2c8720a6f2" ns2:_="">
    <xsd:import namespace="c2a9ee53-7fff-4a6c-ab98-b55346f78e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9ee53-7fff-4a6c-ab98-b55346f78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9F194D-9E96-4A67-A2F2-330636F0A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a9ee53-7fff-4a6c-ab98-b55346f78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a435e5aa-5e81-42b9-b33b-4f939a73c4ef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5ede5379-f79c-4964-9301-1140f96aa67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37736</TotalTime>
  <Words>833</Words>
  <Application>Microsoft Office PowerPoint</Application>
  <PresentationFormat>On-screen Show (16:9)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Unicode MS</vt:lpstr>
      <vt:lpstr>Calibri</vt:lpstr>
      <vt:lpstr>Helvetica</vt:lpstr>
      <vt:lpstr>inherit</vt:lpstr>
      <vt:lpstr>Lucida Grande</vt:lpstr>
      <vt:lpstr>Monaco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Yauhen Bialetski</cp:lastModifiedBy>
  <cp:revision>1209</cp:revision>
  <cp:lastPrinted>2014-07-09T13:30:36Z</cp:lastPrinted>
  <dcterms:created xsi:type="dcterms:W3CDTF">2014-07-08T13:27:24Z</dcterms:created>
  <dcterms:modified xsi:type="dcterms:W3CDTF">2022-07-05T15:12:13Z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0x0101007065E1774A31BB4AB39663A5E71B8504</vt:lpwstr>
  </property>
  <property fmtid="{D5CDD505-2E9C-101B-9397-08002B2CF9AE}" pid="3" name="_dlc_DocIdItemGuid">
    <vt:lpwstr>722dc65f-ca69-4d47-9dbf-b65f1c887b85</vt:lpwstr>
  </property>
</Properties>
</file>