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42"/>
  </p:notesMasterIdLst>
  <p:handoutMasterIdLst>
    <p:handoutMasterId r:id="rId43"/>
  </p:handoutMasterIdLst>
  <p:sldIdLst>
    <p:sldId id="448" r:id="rId5"/>
    <p:sldId id="512" r:id="rId6"/>
    <p:sldId id="271" r:id="rId7"/>
    <p:sldId id="468" r:id="rId8"/>
    <p:sldId id="353" r:id="rId9"/>
    <p:sldId id="472" r:id="rId10"/>
    <p:sldId id="508" r:id="rId11"/>
    <p:sldId id="478" r:id="rId12"/>
    <p:sldId id="475" r:id="rId13"/>
    <p:sldId id="469" r:id="rId14"/>
    <p:sldId id="470" r:id="rId15"/>
    <p:sldId id="482" r:id="rId16"/>
    <p:sldId id="501" r:id="rId17"/>
    <p:sldId id="488" r:id="rId18"/>
    <p:sldId id="489" r:id="rId19"/>
    <p:sldId id="498" r:id="rId20"/>
    <p:sldId id="483" r:id="rId21"/>
    <p:sldId id="486" r:id="rId22"/>
    <p:sldId id="507" r:id="rId23"/>
    <p:sldId id="506" r:id="rId24"/>
    <p:sldId id="505" r:id="rId25"/>
    <p:sldId id="490" r:id="rId26"/>
    <p:sldId id="487" r:id="rId27"/>
    <p:sldId id="503" r:id="rId28"/>
    <p:sldId id="504" r:id="rId29"/>
    <p:sldId id="513" r:id="rId30"/>
    <p:sldId id="514" r:id="rId31"/>
    <p:sldId id="494" r:id="rId32"/>
    <p:sldId id="495" r:id="rId33"/>
    <p:sldId id="493" r:id="rId34"/>
    <p:sldId id="492" r:id="rId35"/>
    <p:sldId id="497" r:id="rId36"/>
    <p:sldId id="502" r:id="rId37"/>
    <p:sldId id="496" r:id="rId38"/>
    <p:sldId id="509" r:id="rId39"/>
    <p:sldId id="500" r:id="rId40"/>
    <p:sldId id="511" r:id="rId41"/>
  </p:sldIdLst>
  <p:sldSz cx="9144000" cy="5143500" type="screen16x9"/>
  <p:notesSz cx="6797675" cy="9928225"/>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51" userDrawn="1">
          <p15:clr>
            <a:srgbClr val="A4A3A4"/>
          </p15:clr>
        </p15:guide>
        <p15:guide id="8" pos="3888" userDrawn="1">
          <p15:clr>
            <a:srgbClr val="A4A3A4"/>
          </p15:clr>
        </p15:guide>
        <p15:guide id="9" pos="521" userDrawn="1">
          <p15:clr>
            <a:srgbClr val="A4A3A4"/>
          </p15:clr>
        </p15:guide>
        <p15:guide id="10" pos="4211" userDrawn="1">
          <p15:clr>
            <a:srgbClr val="A4A3A4"/>
          </p15:clr>
        </p15:guide>
        <p15:guide id="11" pos="7299" userDrawn="1">
          <p15:clr>
            <a:srgbClr val="A4A3A4"/>
          </p15:clr>
        </p15:guide>
        <p15:guide id="12" pos="5316" userDrawn="1">
          <p15:clr>
            <a:srgbClr val="A4A3A4"/>
          </p15:clr>
        </p15:guide>
        <p15:guide id="13" pos="291" userDrawn="1">
          <p15:clr>
            <a:srgbClr val="A4A3A4"/>
          </p15:clr>
        </p15:guide>
        <p15:guide id="14" pos="343" userDrawn="1">
          <p15:clr>
            <a:srgbClr val="A4A3A4"/>
          </p15:clr>
        </p15:guide>
        <p15:guide id="15" pos="6809" userDrawn="1">
          <p15:clr>
            <a:srgbClr val="A4A3A4"/>
          </p15:clr>
        </p15:guide>
        <p15:guide id="16" pos="6888" userDrawn="1">
          <p15:clr>
            <a:srgbClr val="A4A3A4"/>
          </p15:clr>
        </p15:guide>
        <p15:guide id="17" pos="647" userDrawn="1">
          <p15:clr>
            <a:srgbClr val="A4A3A4"/>
          </p15:clr>
        </p15:guide>
        <p15:guide id="18" orient="horz" pos="280">
          <p15:clr>
            <a:srgbClr val="A4A3A4"/>
          </p15:clr>
        </p15:guide>
        <p15:guide id="19" orient="horz" pos="660" userDrawn="1">
          <p15:clr>
            <a:srgbClr val="A4A3A4"/>
          </p15:clr>
        </p15:guide>
        <p15:guide id="20" orient="horz" pos="2628" userDrawn="1">
          <p15:clr>
            <a:srgbClr val="A4A3A4"/>
          </p15:clr>
        </p15:guide>
        <p15:guide id="21" orient="horz" pos="1619">
          <p15:clr>
            <a:srgbClr val="A4A3A4"/>
          </p15:clr>
        </p15:guide>
        <p15:guide id="22" orient="horz" pos="1031">
          <p15:clr>
            <a:srgbClr val="A4A3A4"/>
          </p15:clr>
        </p15:guide>
        <p15:guide id="23" orient="horz" pos="2774">
          <p15:clr>
            <a:srgbClr val="A4A3A4"/>
          </p15:clr>
        </p15:guide>
        <p15:guide id="24" orient="horz" pos="863">
          <p15:clr>
            <a:srgbClr val="A4A3A4"/>
          </p15:clr>
        </p15:guide>
        <p15:guide id="25" pos="2922">
          <p15:clr>
            <a:srgbClr val="A4A3A4"/>
          </p15:clr>
        </p15:guide>
        <p15:guide id="26" pos="391">
          <p15:clr>
            <a:srgbClr val="A4A3A4"/>
          </p15:clr>
        </p15:guide>
        <p15:guide id="27" pos="3158">
          <p15:clr>
            <a:srgbClr val="A4A3A4"/>
          </p15:clr>
        </p15:guide>
        <p15:guide id="28" pos="5474">
          <p15:clr>
            <a:srgbClr val="A4A3A4"/>
          </p15:clr>
        </p15:guide>
        <p15:guide id="29" pos="3987">
          <p15:clr>
            <a:srgbClr val="A4A3A4"/>
          </p15:clr>
        </p15:guide>
        <p15:guide id="30" pos="218">
          <p15:clr>
            <a:srgbClr val="A4A3A4"/>
          </p15:clr>
        </p15:guide>
        <p15:guide id="31" pos="257">
          <p15:clr>
            <a:srgbClr val="A4A3A4"/>
          </p15:clr>
        </p15:guide>
        <p15:guide id="32" pos="5107">
          <p15:clr>
            <a:srgbClr val="A4A3A4"/>
          </p15:clr>
        </p15:guide>
        <p15:guide id="33" pos="5166">
          <p15:clr>
            <a:srgbClr val="A4A3A4"/>
          </p15:clr>
        </p15:guide>
        <p15:guide id="34" pos="485">
          <p15:clr>
            <a:srgbClr val="A4A3A4"/>
          </p15:clr>
        </p15:guide>
        <p15:guide id="35" pos="2880" userDrawn="1">
          <p15:clr>
            <a:srgbClr val="A4A3A4"/>
          </p15:clr>
        </p15:guide>
        <p15:guide id="36" orient="horz" pos="1620" userDrawn="1">
          <p15:clr>
            <a:srgbClr val="A4A3A4"/>
          </p15:clr>
        </p15:guide>
        <p15:guide id="37" orient="horz" pos="1720" userDrawn="1">
          <p15:clr>
            <a:srgbClr val="A4A3A4"/>
          </p15:clr>
        </p15:guide>
        <p15:guide id="38" pos="29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547"/>
    <a:srgbClr val="666666"/>
    <a:srgbClr val="B22746"/>
    <a:srgbClr val="A3C644"/>
    <a:srgbClr val="E6E6E6"/>
    <a:srgbClr val="CCCCCC"/>
    <a:srgbClr val="999999"/>
    <a:srgbClr val="2FC2D9"/>
    <a:srgbClr val="1A9CB0"/>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59214" autoAdjust="0"/>
  </p:normalViewPr>
  <p:slideViewPr>
    <p:cSldViewPr>
      <p:cViewPr varScale="1">
        <p:scale>
          <a:sx n="89" d="100"/>
          <a:sy n="89" d="100"/>
        </p:scale>
        <p:origin x="2232" y="78"/>
      </p:cViewPr>
      <p:guideLst>
        <p:guide orient="horz" pos="373"/>
        <p:guide orient="horz" pos="764"/>
        <p:guide orient="horz" pos="3544"/>
        <p:guide orient="horz" pos="2159"/>
        <p:guide orient="horz" pos="1374"/>
        <p:guide orient="horz" pos="3699"/>
        <p:guide orient="horz" pos="1151"/>
        <p:guide pos="3888"/>
        <p:guide pos="521"/>
        <p:guide pos="4211"/>
        <p:guide pos="7299"/>
        <p:guide pos="5316"/>
        <p:guide pos="291"/>
        <p:guide pos="343"/>
        <p:guide pos="6809"/>
        <p:guide pos="6888"/>
        <p:guide pos="647"/>
        <p:guide orient="horz" pos="280"/>
        <p:guide orient="horz" pos="660"/>
        <p:guide orient="horz" pos="2628"/>
        <p:guide orient="horz" pos="1619"/>
        <p:guide orient="horz" pos="1031"/>
        <p:guide orient="horz" pos="2774"/>
        <p:guide orient="horz" pos="863"/>
        <p:guide pos="2922"/>
        <p:guide pos="391"/>
        <p:guide pos="3158"/>
        <p:guide pos="5474"/>
        <p:guide pos="3987"/>
        <p:guide pos="218"/>
        <p:guide pos="257"/>
        <p:guide pos="5107"/>
        <p:guide pos="5166"/>
        <p:guide pos="485"/>
        <p:guide pos="2880"/>
        <p:guide orient="horz" pos="1620"/>
        <p:guide orient="horz" pos="1720"/>
        <p:guide pos="29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7F5E9BF7-95E4-A242-BA1D-05FDCF603BE6}" type="datetime1">
              <a:rPr lang="en-US" smtClean="0"/>
              <a:t>7/5/2022</a:t>
            </a:fld>
            <a:endParaRPr lang="en-US"/>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165DBCB1-0306-AD41-9452-11E7C08D5C04}" type="datetime1">
              <a:rPr lang="en-US" smtClean="0"/>
              <a:t>7/5/2022</a:t>
            </a:fld>
            <a:endParaRPr lang="en-US"/>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a:t>
            </a:fld>
            <a:endParaRPr lang="en-US"/>
          </a:p>
        </p:txBody>
      </p:sp>
    </p:spTree>
    <p:extLst>
      <p:ext uri="{BB962C8B-B14F-4D97-AF65-F5344CB8AC3E}">
        <p14:creationId xmlns:p14="http://schemas.microsoft.com/office/powerpoint/2010/main" val="3165946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There</a:t>
            </a:r>
            <a:r>
              <a:rPr lang="en-US" baseline="0" dirty="0"/>
              <a:t> are two most famous frameworks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They are very similar, </a:t>
            </a:r>
            <a:r>
              <a:rPr lang="en-US" baseline="0" dirty="0" err="1"/>
              <a:t>TestNG</a:t>
            </a:r>
            <a:r>
              <a:rPr lang="en-US" baseline="0" dirty="0"/>
              <a:t> is successor of Junit.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Both provides similar tools, so if you learn one, you will be able to use the another one as well.</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10</a:t>
            </a:fld>
            <a:endParaRPr lang="en-US"/>
          </a:p>
        </p:txBody>
      </p:sp>
    </p:spTree>
    <p:extLst>
      <p:ext uri="{BB962C8B-B14F-4D97-AF65-F5344CB8AC3E}">
        <p14:creationId xmlns:p14="http://schemas.microsoft.com/office/powerpoint/2010/main" val="1545229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a:t>
            </a:r>
            <a:r>
              <a:rPr lang="en-US" baseline="0" dirty="0"/>
              <a:t> I mentioned before, both frameworks has similar features, but </a:t>
            </a:r>
            <a:r>
              <a:rPr lang="en-US" baseline="0" dirty="0" err="1"/>
              <a:t>TestNG</a:t>
            </a:r>
            <a:r>
              <a:rPr lang="en-US" baseline="0" dirty="0"/>
              <a:t> provides more flexible tools for unit testing. Personally I prefer </a:t>
            </a:r>
            <a:r>
              <a:rPr lang="en-US" baseline="0" dirty="0" err="1"/>
              <a:t>TestNG</a:t>
            </a:r>
            <a:r>
              <a:rPr lang="en-US" baseline="0" dirty="0"/>
              <a:t> because it’s more suitable not only for unit-testing.</a:t>
            </a:r>
          </a:p>
          <a:p>
            <a:endParaRPr lang="en-US" baseline="0" dirty="0"/>
          </a:p>
          <a:p>
            <a:r>
              <a:rPr lang="en-US" baseline="0" dirty="0" err="1"/>
              <a:t>TestNG</a:t>
            </a:r>
            <a:r>
              <a:rPr lang="en-US" baseline="0" dirty="0"/>
              <a:t> + Selenium very strong pair for UI testing.</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11</a:t>
            </a:fld>
            <a:endParaRPr lang="en-US"/>
          </a:p>
        </p:txBody>
      </p:sp>
    </p:spTree>
    <p:extLst>
      <p:ext uri="{BB962C8B-B14F-4D97-AF65-F5344CB8AC3E}">
        <p14:creationId xmlns:p14="http://schemas.microsoft.com/office/powerpoint/2010/main" val="4065622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NG as well as Junit gives as possibility</a:t>
            </a:r>
            <a:r>
              <a:rPr lang="en-US" baseline="0" dirty="0"/>
              <a:t> to control testing flow.</a:t>
            </a:r>
          </a:p>
          <a:p>
            <a:endParaRPr lang="en-US" baseline="0" dirty="0"/>
          </a:p>
          <a:p>
            <a:r>
              <a:rPr lang="en-US" baseline="0" dirty="0"/>
              <a:t>We can flexibly control execution of our tests and test fixtures.</a:t>
            </a:r>
          </a:p>
          <a:p>
            <a:endParaRPr lang="en-US" baseline="0" dirty="0"/>
          </a:p>
          <a:p>
            <a:r>
              <a:rPr lang="en-US" baseline="0" dirty="0"/>
              <a:t>Before suite – this fixture will be run before suite, only once. Even if we have several test cases (test classes) in suite.</a:t>
            </a:r>
          </a:p>
          <a:p>
            <a:endParaRPr lang="en-US" baseline="0" dirty="0"/>
          </a:p>
          <a:p>
            <a:r>
              <a:rPr lang="en-US" baseline="0" dirty="0"/>
              <a:t>Before class – this will be invoked before each instance of test class.</a:t>
            </a:r>
          </a:p>
          <a:p>
            <a:endParaRPr lang="en-US" baseline="0" dirty="0"/>
          </a:p>
          <a:p>
            <a:r>
              <a:rPr lang="en-US" baseline="0" dirty="0"/>
              <a:t>Before group – this will be invoked before each group (we will learn further what is group). If we have several test methods that share same group, then this fixture will be run before first test method from this group.</a:t>
            </a:r>
          </a:p>
          <a:p>
            <a:endParaRPr lang="en-US" baseline="0" dirty="0"/>
          </a:p>
          <a:p>
            <a:r>
              <a:rPr lang="en-US" baseline="0" dirty="0"/>
              <a:t>Before method – this will be invoked before each test method, doesn’t matter belongs it to group or not.</a:t>
            </a:r>
          </a:p>
          <a:p>
            <a:endParaRPr lang="en-US" baseline="0" dirty="0"/>
          </a:p>
          <a:p>
            <a:r>
              <a:rPr lang="en-US" baseline="0" dirty="0"/>
              <a:t>Test – this is our test method, that performs real check.</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12</a:t>
            </a:fld>
            <a:endParaRPr lang="en-US"/>
          </a:p>
        </p:txBody>
      </p:sp>
    </p:spTree>
    <p:extLst>
      <p:ext uri="{BB962C8B-B14F-4D97-AF65-F5344CB8AC3E}">
        <p14:creationId xmlns:p14="http://schemas.microsoft.com/office/powerpoint/2010/main" val="17383689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13</a:t>
            </a:fld>
            <a:endParaRPr lang="en-US"/>
          </a:p>
        </p:txBody>
      </p:sp>
    </p:spTree>
    <p:extLst>
      <p:ext uri="{BB962C8B-B14F-4D97-AF65-F5344CB8AC3E}">
        <p14:creationId xmlns:p14="http://schemas.microsoft.com/office/powerpoint/2010/main" val="1441299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 about</a:t>
            </a:r>
            <a:r>
              <a:rPr lang="en-US" baseline="0" dirty="0"/>
              <a:t> difference with Junit in this point</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14</a:t>
            </a:fld>
            <a:endParaRPr lang="en-US"/>
          </a:p>
        </p:txBody>
      </p:sp>
    </p:spTree>
    <p:extLst>
      <p:ext uri="{BB962C8B-B14F-4D97-AF65-F5344CB8AC3E}">
        <p14:creationId xmlns:p14="http://schemas.microsoft.com/office/powerpoint/2010/main" val="2296007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Invokes once before suite start</a:t>
            </a:r>
          </a:p>
        </p:txBody>
      </p:sp>
      <p:sp>
        <p:nvSpPr>
          <p:cNvPr id="4" name="Slide Number Placeholder 3"/>
          <p:cNvSpPr>
            <a:spLocks noGrp="1"/>
          </p:cNvSpPr>
          <p:nvPr>
            <p:ph type="sldNum" sz="quarter" idx="10"/>
          </p:nvPr>
        </p:nvSpPr>
        <p:spPr/>
        <p:txBody>
          <a:bodyPr/>
          <a:lstStyle/>
          <a:p>
            <a:fld id="{7AE90029-A909-AD4E-9775-A0D64990AD22}" type="slidenum">
              <a:rPr lang="en-US" smtClean="0"/>
              <a:t>17</a:t>
            </a:fld>
            <a:endParaRPr lang="en-US"/>
          </a:p>
        </p:txBody>
      </p:sp>
    </p:spTree>
    <p:extLst>
      <p:ext uri="{BB962C8B-B14F-4D97-AF65-F5344CB8AC3E}">
        <p14:creationId xmlns:p14="http://schemas.microsoft.com/office/powerpoint/2010/main" val="10603394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i="1" kern="1200" dirty="0">
                <a:solidFill>
                  <a:schemeClr val="tx1"/>
                </a:solidFill>
                <a:effectLst/>
                <a:latin typeface="+mn-lt"/>
                <a:ea typeface="+mn-ea"/>
                <a:cs typeface="+mn-cs"/>
              </a:rPr>
              <a:t>/**</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 The number of times this method should be invoked.</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a:t>
            </a:r>
            <a:br>
              <a:rPr lang="en-US" sz="900" i="1" kern="1200" dirty="0">
                <a:solidFill>
                  <a:schemeClr val="tx1"/>
                </a:solidFill>
                <a:effectLst/>
                <a:latin typeface="+mn-lt"/>
                <a:ea typeface="+mn-ea"/>
                <a:cs typeface="+mn-cs"/>
              </a:rPr>
            </a:br>
            <a:r>
              <a:rPr lang="en-US" sz="900" b="1" kern="1200" dirty="0">
                <a:solidFill>
                  <a:schemeClr val="tx1"/>
                </a:solidFill>
                <a:effectLst/>
                <a:latin typeface="+mn-lt"/>
                <a:ea typeface="+mn-ea"/>
                <a:cs typeface="+mn-cs"/>
              </a:rPr>
              <a:t>public </a:t>
            </a:r>
            <a:r>
              <a:rPr lang="en-US" sz="900" b="1" kern="1200" dirty="0" err="1">
                <a:solidFill>
                  <a:schemeClr val="tx1"/>
                </a:solidFill>
                <a:effectLst/>
                <a:latin typeface="+mn-lt"/>
                <a:ea typeface="+mn-ea"/>
                <a:cs typeface="+mn-cs"/>
              </a:rPr>
              <a:t>int</a:t>
            </a:r>
            <a:r>
              <a:rPr lang="en-US" sz="900" b="1" kern="1200" dirty="0">
                <a:solidFill>
                  <a:schemeClr val="tx1"/>
                </a:solidFill>
                <a:effectLst/>
                <a:latin typeface="+mn-lt"/>
                <a:ea typeface="+mn-ea"/>
                <a:cs typeface="+mn-cs"/>
              </a:rPr>
              <a:t> </a:t>
            </a:r>
            <a:r>
              <a:rPr lang="en-US" dirty="0" err="1"/>
              <a:t>invocationCount</a:t>
            </a:r>
            <a:r>
              <a:rPr lang="en-US" dirty="0"/>
              <a:t>() </a:t>
            </a:r>
            <a:r>
              <a:rPr lang="en-US" sz="900" b="1" kern="1200" dirty="0">
                <a:solidFill>
                  <a:schemeClr val="tx1"/>
                </a:solidFill>
                <a:effectLst/>
                <a:latin typeface="+mn-lt"/>
                <a:ea typeface="+mn-ea"/>
                <a:cs typeface="+mn-cs"/>
              </a:rPr>
              <a:t>default </a:t>
            </a:r>
            <a:r>
              <a:rPr lang="en-US" sz="900" kern="1200" dirty="0">
                <a:solidFill>
                  <a:schemeClr val="tx1"/>
                </a:solidFill>
                <a:effectLst/>
                <a:latin typeface="+mn-lt"/>
                <a:ea typeface="+mn-ea"/>
                <a:cs typeface="+mn-cs"/>
              </a:rPr>
              <a:t>1</a:t>
            </a:r>
            <a:r>
              <a:rPr lang="en-US" dirty="0"/>
              <a:t>;</a:t>
            </a:r>
            <a:br>
              <a:rPr lang="en-US" dirty="0"/>
            </a:br>
            <a:br>
              <a:rPr lang="en-US" dirty="0"/>
            </a:br>
            <a:r>
              <a:rPr lang="en-US" sz="900" i="1" kern="1200" dirty="0">
                <a:solidFill>
                  <a:schemeClr val="tx1"/>
                </a:solidFill>
                <a:effectLst/>
                <a:latin typeface="+mn-lt"/>
                <a:ea typeface="+mn-ea"/>
                <a:cs typeface="+mn-cs"/>
              </a:rPr>
              <a:t>/**</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 The size of the thread pool for this method.  The method will be invoked</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 from multiple threads as specified by </a:t>
            </a:r>
            <a:r>
              <a:rPr lang="en-US" sz="900" i="1" kern="1200" dirty="0" err="1">
                <a:solidFill>
                  <a:schemeClr val="tx1"/>
                </a:solidFill>
                <a:effectLst/>
                <a:latin typeface="+mn-lt"/>
                <a:ea typeface="+mn-ea"/>
                <a:cs typeface="+mn-cs"/>
              </a:rPr>
              <a:t>invocationCount</a:t>
            </a:r>
            <a:r>
              <a:rPr lang="en-US" sz="900" i="1" kern="1200" dirty="0">
                <a:solidFill>
                  <a:schemeClr val="tx1"/>
                </a:solidFill>
                <a:effectLst/>
                <a:latin typeface="+mn-lt"/>
                <a:ea typeface="+mn-ea"/>
                <a:cs typeface="+mn-cs"/>
              </a:rPr>
              <a:t>.</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 Note:  this attribute is ignored if </a:t>
            </a:r>
            <a:r>
              <a:rPr lang="en-US" sz="900" i="1" kern="1200" dirty="0" err="1">
                <a:solidFill>
                  <a:schemeClr val="tx1"/>
                </a:solidFill>
                <a:effectLst/>
                <a:latin typeface="+mn-lt"/>
                <a:ea typeface="+mn-ea"/>
                <a:cs typeface="+mn-cs"/>
              </a:rPr>
              <a:t>invocationCount</a:t>
            </a:r>
            <a:r>
              <a:rPr lang="en-US" sz="900" i="1" kern="1200" dirty="0">
                <a:solidFill>
                  <a:schemeClr val="tx1"/>
                </a:solidFill>
                <a:effectLst/>
                <a:latin typeface="+mn-lt"/>
                <a:ea typeface="+mn-ea"/>
                <a:cs typeface="+mn-cs"/>
              </a:rPr>
              <a:t> is not specified</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a:t>
            </a:r>
            <a:br>
              <a:rPr lang="en-US" sz="900" i="1" kern="1200" dirty="0">
                <a:solidFill>
                  <a:schemeClr val="tx1"/>
                </a:solidFill>
                <a:effectLst/>
                <a:latin typeface="+mn-lt"/>
                <a:ea typeface="+mn-ea"/>
                <a:cs typeface="+mn-cs"/>
              </a:rPr>
            </a:br>
            <a:r>
              <a:rPr lang="en-US" sz="900" b="1" kern="1200" dirty="0">
                <a:solidFill>
                  <a:schemeClr val="tx1"/>
                </a:solidFill>
                <a:effectLst/>
                <a:latin typeface="+mn-lt"/>
                <a:ea typeface="+mn-ea"/>
                <a:cs typeface="+mn-cs"/>
              </a:rPr>
              <a:t>public </a:t>
            </a:r>
            <a:r>
              <a:rPr lang="en-US" sz="900" b="1" kern="1200" dirty="0" err="1">
                <a:solidFill>
                  <a:schemeClr val="tx1"/>
                </a:solidFill>
                <a:effectLst/>
                <a:latin typeface="+mn-lt"/>
                <a:ea typeface="+mn-ea"/>
                <a:cs typeface="+mn-cs"/>
              </a:rPr>
              <a:t>int</a:t>
            </a:r>
            <a:r>
              <a:rPr lang="en-US" sz="900" b="1" kern="1200" dirty="0">
                <a:solidFill>
                  <a:schemeClr val="tx1"/>
                </a:solidFill>
                <a:effectLst/>
                <a:latin typeface="+mn-lt"/>
                <a:ea typeface="+mn-ea"/>
                <a:cs typeface="+mn-cs"/>
              </a:rPr>
              <a:t> </a:t>
            </a:r>
            <a:r>
              <a:rPr lang="en-US" dirty="0" err="1"/>
              <a:t>threadPoolSize</a:t>
            </a:r>
            <a:r>
              <a:rPr lang="en-US" dirty="0"/>
              <a:t>() </a:t>
            </a:r>
            <a:r>
              <a:rPr lang="en-US" sz="900" b="1" kern="1200" dirty="0">
                <a:solidFill>
                  <a:schemeClr val="tx1"/>
                </a:solidFill>
                <a:effectLst/>
                <a:latin typeface="+mn-lt"/>
                <a:ea typeface="+mn-ea"/>
                <a:cs typeface="+mn-cs"/>
              </a:rPr>
              <a:t>default </a:t>
            </a:r>
            <a:r>
              <a:rPr lang="en-US" sz="900" kern="1200" dirty="0">
                <a:solidFill>
                  <a:schemeClr val="tx1"/>
                </a:solidFill>
                <a:effectLst/>
                <a:latin typeface="+mn-lt"/>
                <a:ea typeface="+mn-ea"/>
                <a:cs typeface="+mn-cs"/>
              </a:rPr>
              <a:t>0</a:t>
            </a:r>
            <a:r>
              <a:rPr lang="en-US" dirty="0"/>
              <a:t>;</a:t>
            </a:r>
            <a:br>
              <a:rPr lang="en-US" dirty="0"/>
            </a:br>
            <a:br>
              <a:rPr lang="en-US" dirty="0"/>
            </a:br>
            <a:r>
              <a:rPr lang="en-US" sz="900" i="1" kern="1200" dirty="0">
                <a:solidFill>
                  <a:schemeClr val="tx1"/>
                </a:solidFill>
                <a:effectLst/>
                <a:latin typeface="+mn-lt"/>
                <a:ea typeface="+mn-ea"/>
                <a:cs typeface="+mn-cs"/>
              </a:rPr>
              <a:t>/**</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 The percentage of success expected from this method.</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a:t>
            </a:r>
            <a:br>
              <a:rPr lang="en-US" sz="900" i="1" kern="1200" dirty="0">
                <a:solidFill>
                  <a:schemeClr val="tx1"/>
                </a:solidFill>
                <a:effectLst/>
                <a:latin typeface="+mn-lt"/>
                <a:ea typeface="+mn-ea"/>
                <a:cs typeface="+mn-cs"/>
              </a:rPr>
            </a:br>
            <a:r>
              <a:rPr lang="en-US" sz="900" b="1" kern="1200" dirty="0">
                <a:solidFill>
                  <a:schemeClr val="tx1"/>
                </a:solidFill>
                <a:effectLst/>
                <a:latin typeface="+mn-lt"/>
                <a:ea typeface="+mn-ea"/>
                <a:cs typeface="+mn-cs"/>
              </a:rPr>
              <a:t>public </a:t>
            </a:r>
            <a:r>
              <a:rPr lang="en-US" sz="900" b="1" kern="1200" dirty="0" err="1">
                <a:solidFill>
                  <a:schemeClr val="tx1"/>
                </a:solidFill>
                <a:effectLst/>
                <a:latin typeface="+mn-lt"/>
                <a:ea typeface="+mn-ea"/>
                <a:cs typeface="+mn-cs"/>
              </a:rPr>
              <a:t>int</a:t>
            </a:r>
            <a:r>
              <a:rPr lang="en-US" sz="900" b="1" kern="1200" dirty="0">
                <a:solidFill>
                  <a:schemeClr val="tx1"/>
                </a:solidFill>
                <a:effectLst/>
                <a:latin typeface="+mn-lt"/>
                <a:ea typeface="+mn-ea"/>
                <a:cs typeface="+mn-cs"/>
              </a:rPr>
              <a:t> </a:t>
            </a:r>
            <a:r>
              <a:rPr lang="en-US" dirty="0" err="1"/>
              <a:t>successPercentage</a:t>
            </a:r>
            <a:r>
              <a:rPr lang="en-US" dirty="0"/>
              <a:t>() </a:t>
            </a:r>
            <a:r>
              <a:rPr lang="en-US" sz="900" b="1" kern="1200" dirty="0">
                <a:solidFill>
                  <a:schemeClr val="tx1"/>
                </a:solidFill>
                <a:effectLst/>
                <a:latin typeface="+mn-lt"/>
                <a:ea typeface="+mn-ea"/>
                <a:cs typeface="+mn-cs"/>
              </a:rPr>
              <a:t>default </a:t>
            </a:r>
            <a:r>
              <a:rPr lang="en-US" sz="900" kern="1200" dirty="0">
                <a:solidFill>
                  <a:schemeClr val="tx1"/>
                </a:solidFill>
                <a:effectLst/>
                <a:latin typeface="+mn-lt"/>
                <a:ea typeface="+mn-ea"/>
                <a:cs typeface="+mn-cs"/>
              </a:rPr>
              <a:t>100</a:t>
            </a:r>
            <a:r>
              <a:rPr lang="en-US" dirty="0"/>
              <a:t>;</a:t>
            </a:r>
            <a:br>
              <a:rPr lang="en-US" dirty="0"/>
            </a:br>
            <a:br>
              <a:rPr lang="en-US" dirty="0"/>
            </a:br>
            <a:r>
              <a:rPr lang="en-US" sz="900" i="1" kern="1200" dirty="0">
                <a:solidFill>
                  <a:schemeClr val="tx1"/>
                </a:solidFill>
                <a:effectLst/>
                <a:latin typeface="+mn-lt"/>
                <a:ea typeface="+mn-ea"/>
                <a:cs typeface="+mn-cs"/>
              </a:rPr>
              <a:t>/**</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 The name of the data provider for this test method.</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 </a:t>
            </a:r>
            <a:r>
              <a:rPr lang="en-US" sz="900" b="1" i="1" kern="1200" dirty="0">
                <a:solidFill>
                  <a:schemeClr val="tx1"/>
                </a:solidFill>
                <a:effectLst/>
                <a:latin typeface="+mn-lt"/>
                <a:ea typeface="+mn-ea"/>
                <a:cs typeface="+mn-cs"/>
              </a:rPr>
              <a:t>@see </a:t>
            </a:r>
            <a:r>
              <a:rPr lang="en-US" sz="900" i="1" kern="1200" dirty="0" err="1">
                <a:solidFill>
                  <a:schemeClr val="tx1"/>
                </a:solidFill>
                <a:effectLst/>
                <a:latin typeface="+mn-lt"/>
                <a:ea typeface="+mn-ea"/>
                <a:cs typeface="+mn-cs"/>
              </a:rPr>
              <a:t>org.testng.annotations.DataProvider</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a:t>
            </a:r>
            <a:br>
              <a:rPr lang="en-US" sz="900" i="1" kern="1200" dirty="0">
                <a:solidFill>
                  <a:schemeClr val="tx1"/>
                </a:solidFill>
                <a:effectLst/>
                <a:latin typeface="+mn-lt"/>
                <a:ea typeface="+mn-ea"/>
                <a:cs typeface="+mn-cs"/>
              </a:rPr>
            </a:br>
            <a:r>
              <a:rPr lang="en-US" sz="900" b="1" kern="1200" dirty="0">
                <a:solidFill>
                  <a:schemeClr val="tx1"/>
                </a:solidFill>
                <a:effectLst/>
                <a:latin typeface="+mn-lt"/>
                <a:ea typeface="+mn-ea"/>
                <a:cs typeface="+mn-cs"/>
              </a:rPr>
              <a:t>public </a:t>
            </a:r>
            <a:r>
              <a:rPr lang="en-US" dirty="0"/>
              <a:t>String </a:t>
            </a:r>
            <a:r>
              <a:rPr lang="en-US" dirty="0" err="1"/>
              <a:t>dataProvider</a:t>
            </a:r>
            <a:r>
              <a:rPr lang="en-US" dirty="0"/>
              <a:t>() </a:t>
            </a:r>
            <a:r>
              <a:rPr lang="en-US" sz="900" b="1" kern="1200" dirty="0">
                <a:solidFill>
                  <a:schemeClr val="tx1"/>
                </a:solidFill>
                <a:effectLst/>
                <a:latin typeface="+mn-lt"/>
                <a:ea typeface="+mn-ea"/>
                <a:cs typeface="+mn-cs"/>
              </a:rPr>
              <a:t>default ""</a:t>
            </a:r>
            <a:r>
              <a:rPr lang="en-US" dirty="0"/>
              <a:t>;</a:t>
            </a:r>
            <a:br>
              <a:rPr lang="en-US" dirty="0"/>
            </a:br>
            <a:br>
              <a:rPr lang="en-US" dirty="0"/>
            </a:br>
            <a:r>
              <a:rPr lang="en-US" sz="900" i="1" kern="1200" dirty="0">
                <a:solidFill>
                  <a:schemeClr val="tx1"/>
                </a:solidFill>
                <a:effectLst/>
                <a:latin typeface="+mn-lt"/>
                <a:ea typeface="+mn-ea"/>
                <a:cs typeface="+mn-cs"/>
              </a:rPr>
              <a:t>/**</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 The class where to look for the data provider.  If not</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 specified, the </a:t>
            </a:r>
            <a:r>
              <a:rPr lang="en-US" sz="900" i="1" kern="1200" dirty="0" err="1">
                <a:solidFill>
                  <a:schemeClr val="tx1"/>
                </a:solidFill>
                <a:effectLst/>
                <a:latin typeface="+mn-lt"/>
                <a:ea typeface="+mn-ea"/>
                <a:cs typeface="+mn-cs"/>
              </a:rPr>
              <a:t>dataprovider</a:t>
            </a:r>
            <a:r>
              <a:rPr lang="en-US" sz="900" i="1" kern="1200" dirty="0">
                <a:solidFill>
                  <a:schemeClr val="tx1"/>
                </a:solidFill>
                <a:effectLst/>
                <a:latin typeface="+mn-lt"/>
                <a:ea typeface="+mn-ea"/>
                <a:cs typeface="+mn-cs"/>
              </a:rPr>
              <a:t> will be looked on the class</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 of the current test method or one of its super classes.</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 If this attribute is specified, the data provider method</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 needs to be static on the specified class.</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a:t>
            </a:r>
            <a:br>
              <a:rPr lang="en-US" sz="900" i="1" kern="1200" dirty="0">
                <a:solidFill>
                  <a:schemeClr val="tx1"/>
                </a:solidFill>
                <a:effectLst/>
                <a:latin typeface="+mn-lt"/>
                <a:ea typeface="+mn-ea"/>
                <a:cs typeface="+mn-cs"/>
              </a:rPr>
            </a:br>
            <a:r>
              <a:rPr lang="en-US" sz="900" b="1" kern="1200" dirty="0">
                <a:solidFill>
                  <a:schemeClr val="tx1"/>
                </a:solidFill>
                <a:effectLst/>
                <a:latin typeface="+mn-lt"/>
                <a:ea typeface="+mn-ea"/>
                <a:cs typeface="+mn-cs"/>
              </a:rPr>
              <a:t>public </a:t>
            </a:r>
            <a:r>
              <a:rPr lang="en-US" dirty="0"/>
              <a:t>Class&lt;?&gt; </a:t>
            </a:r>
            <a:r>
              <a:rPr lang="en-US" dirty="0" err="1"/>
              <a:t>dataProviderClass</a:t>
            </a:r>
            <a:r>
              <a:rPr lang="en-US" dirty="0"/>
              <a:t>() </a:t>
            </a:r>
            <a:r>
              <a:rPr lang="en-US" sz="900" b="1" kern="1200" dirty="0">
                <a:solidFill>
                  <a:schemeClr val="tx1"/>
                </a:solidFill>
                <a:effectLst/>
                <a:latin typeface="+mn-lt"/>
                <a:ea typeface="+mn-ea"/>
                <a:cs typeface="+mn-cs"/>
              </a:rPr>
              <a:t>default </a:t>
            </a:r>
            <a:r>
              <a:rPr lang="en-US" dirty="0" err="1"/>
              <a:t>Object.</a:t>
            </a:r>
            <a:r>
              <a:rPr lang="en-US" sz="900" b="1" kern="1200" dirty="0" err="1">
                <a:solidFill>
                  <a:schemeClr val="tx1"/>
                </a:solidFill>
                <a:effectLst/>
                <a:latin typeface="+mn-lt"/>
                <a:ea typeface="+mn-ea"/>
                <a:cs typeface="+mn-cs"/>
              </a:rPr>
              <a:t>class</a:t>
            </a:r>
            <a:r>
              <a:rPr lang="en-US" dirty="0"/>
              <a:t>;</a:t>
            </a:r>
            <a:br>
              <a:rPr lang="en-US" dirty="0"/>
            </a:br>
            <a:br>
              <a:rPr lang="en-US" dirty="0"/>
            </a:br>
            <a:r>
              <a:rPr lang="en-US" sz="900" i="1" kern="1200" dirty="0">
                <a:solidFill>
                  <a:schemeClr val="tx1"/>
                </a:solidFill>
                <a:effectLst/>
                <a:latin typeface="+mn-lt"/>
                <a:ea typeface="+mn-ea"/>
                <a:cs typeface="+mn-cs"/>
              </a:rPr>
              <a:t>/**</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 If set to true, this test method will always be run even if it depends</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 on a method that failed.  This attribute will be ignored if this test</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 doesn't depend on any method or group.</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a:t>
            </a:r>
            <a:br>
              <a:rPr lang="en-US" sz="900" i="1" kern="1200" dirty="0">
                <a:solidFill>
                  <a:schemeClr val="tx1"/>
                </a:solidFill>
                <a:effectLst/>
                <a:latin typeface="+mn-lt"/>
                <a:ea typeface="+mn-ea"/>
                <a:cs typeface="+mn-cs"/>
              </a:rPr>
            </a:br>
            <a:r>
              <a:rPr lang="en-US" sz="900" b="1" kern="1200" dirty="0">
                <a:solidFill>
                  <a:schemeClr val="tx1"/>
                </a:solidFill>
                <a:effectLst/>
                <a:latin typeface="+mn-lt"/>
                <a:ea typeface="+mn-ea"/>
                <a:cs typeface="+mn-cs"/>
              </a:rPr>
              <a:t>public </a:t>
            </a:r>
            <a:r>
              <a:rPr lang="en-US" sz="900" b="1" kern="1200" dirty="0" err="1">
                <a:solidFill>
                  <a:schemeClr val="tx1"/>
                </a:solidFill>
                <a:effectLst/>
                <a:latin typeface="+mn-lt"/>
                <a:ea typeface="+mn-ea"/>
                <a:cs typeface="+mn-cs"/>
              </a:rPr>
              <a:t>boolean</a:t>
            </a:r>
            <a:r>
              <a:rPr lang="en-US" sz="900" b="1" kern="1200" dirty="0">
                <a:solidFill>
                  <a:schemeClr val="tx1"/>
                </a:solidFill>
                <a:effectLst/>
                <a:latin typeface="+mn-lt"/>
                <a:ea typeface="+mn-ea"/>
                <a:cs typeface="+mn-cs"/>
              </a:rPr>
              <a:t> </a:t>
            </a:r>
            <a:r>
              <a:rPr lang="en-US" dirty="0" err="1"/>
              <a:t>alwaysRun</a:t>
            </a:r>
            <a:r>
              <a:rPr lang="en-US" dirty="0"/>
              <a:t>() </a:t>
            </a:r>
            <a:r>
              <a:rPr lang="en-US" sz="900" b="1" kern="1200" dirty="0">
                <a:solidFill>
                  <a:schemeClr val="tx1"/>
                </a:solidFill>
                <a:effectLst/>
                <a:latin typeface="+mn-lt"/>
                <a:ea typeface="+mn-ea"/>
                <a:cs typeface="+mn-cs"/>
              </a:rPr>
              <a:t>default false</a:t>
            </a:r>
            <a:r>
              <a:rPr lang="en-US" dirty="0"/>
              <a:t>;</a:t>
            </a:r>
            <a:br>
              <a:rPr lang="en-US" dirty="0"/>
            </a:br>
            <a:br>
              <a:rPr lang="en-US" dirty="0"/>
            </a:br>
            <a:r>
              <a:rPr lang="en-US" sz="900" i="1" kern="1200" dirty="0">
                <a:solidFill>
                  <a:schemeClr val="tx1"/>
                </a:solidFill>
                <a:effectLst/>
                <a:latin typeface="+mn-lt"/>
                <a:ea typeface="+mn-ea"/>
                <a:cs typeface="+mn-cs"/>
              </a:rPr>
              <a:t>/**</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 The description for this method.  The string used will appear in the</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 HTML report and also on standard output if verbose &gt;= 2.</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a:t>
            </a:r>
            <a:br>
              <a:rPr lang="en-US" sz="900" i="1" kern="1200" dirty="0">
                <a:solidFill>
                  <a:schemeClr val="tx1"/>
                </a:solidFill>
                <a:effectLst/>
                <a:latin typeface="+mn-lt"/>
                <a:ea typeface="+mn-ea"/>
                <a:cs typeface="+mn-cs"/>
              </a:rPr>
            </a:br>
            <a:r>
              <a:rPr lang="en-US" sz="900" b="1" kern="1200" dirty="0">
                <a:solidFill>
                  <a:schemeClr val="tx1"/>
                </a:solidFill>
                <a:effectLst/>
                <a:latin typeface="+mn-lt"/>
                <a:ea typeface="+mn-ea"/>
                <a:cs typeface="+mn-cs"/>
              </a:rPr>
              <a:t>public </a:t>
            </a:r>
            <a:r>
              <a:rPr lang="en-US" dirty="0"/>
              <a:t>String description() </a:t>
            </a:r>
            <a:r>
              <a:rPr lang="en-US" sz="900" b="1" kern="1200" dirty="0">
                <a:solidFill>
                  <a:schemeClr val="tx1"/>
                </a:solidFill>
                <a:effectLst/>
                <a:latin typeface="+mn-lt"/>
                <a:ea typeface="+mn-ea"/>
                <a:cs typeface="+mn-cs"/>
              </a:rPr>
              <a:t>default ""</a:t>
            </a:r>
            <a:r>
              <a:rPr lang="en-US" dirty="0"/>
              <a:t>;</a:t>
            </a:r>
            <a:br>
              <a:rPr lang="en-US" dirty="0"/>
            </a:br>
            <a:br>
              <a:rPr lang="en-US" dirty="0"/>
            </a:br>
            <a:r>
              <a:rPr lang="en-US" sz="900" i="1" kern="1200" dirty="0">
                <a:solidFill>
                  <a:schemeClr val="tx1"/>
                </a:solidFill>
                <a:effectLst/>
                <a:latin typeface="+mn-lt"/>
                <a:ea typeface="+mn-ea"/>
                <a:cs typeface="+mn-cs"/>
              </a:rPr>
              <a:t>/**</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 The list of exceptions that a test method is expected to throw.  If no</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 exception or a different than one on this list is thrown, this test will be</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 marked a failure.</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a:t>
            </a:r>
            <a:br>
              <a:rPr lang="en-US" sz="900" i="1" kern="1200" dirty="0">
                <a:solidFill>
                  <a:schemeClr val="tx1"/>
                </a:solidFill>
                <a:effectLst/>
                <a:latin typeface="+mn-lt"/>
                <a:ea typeface="+mn-ea"/>
                <a:cs typeface="+mn-cs"/>
              </a:rPr>
            </a:br>
            <a:r>
              <a:rPr lang="en-US" sz="900" b="1" kern="1200" dirty="0">
                <a:solidFill>
                  <a:schemeClr val="tx1"/>
                </a:solidFill>
                <a:effectLst/>
                <a:latin typeface="+mn-lt"/>
                <a:ea typeface="+mn-ea"/>
                <a:cs typeface="+mn-cs"/>
              </a:rPr>
              <a:t>public </a:t>
            </a:r>
            <a:r>
              <a:rPr lang="en-US" dirty="0"/>
              <a:t>Class[] </a:t>
            </a:r>
            <a:r>
              <a:rPr lang="en-US" dirty="0" err="1"/>
              <a:t>expectedExceptions</a:t>
            </a:r>
            <a:r>
              <a:rPr lang="en-US" dirty="0"/>
              <a:t>() </a:t>
            </a:r>
            <a:r>
              <a:rPr lang="en-US" sz="900" b="1" kern="1200" dirty="0">
                <a:solidFill>
                  <a:schemeClr val="tx1"/>
                </a:solidFill>
                <a:effectLst/>
                <a:latin typeface="+mn-lt"/>
                <a:ea typeface="+mn-ea"/>
                <a:cs typeface="+mn-cs"/>
              </a:rPr>
              <a:t>default </a:t>
            </a:r>
            <a:r>
              <a:rPr lang="en-US" dirty="0"/>
              <a:t>{};</a:t>
            </a:r>
            <a:br>
              <a:rPr lang="en-US" dirty="0"/>
            </a:br>
            <a:br>
              <a:rPr lang="en-US" dirty="0"/>
            </a:br>
            <a:r>
              <a:rPr lang="en-US" sz="900" i="1" kern="1200" dirty="0">
                <a:solidFill>
                  <a:schemeClr val="tx1"/>
                </a:solidFill>
                <a:effectLst/>
                <a:latin typeface="+mn-lt"/>
                <a:ea typeface="+mn-ea"/>
                <a:cs typeface="+mn-cs"/>
              </a:rPr>
              <a:t>/**</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 If </a:t>
            </a:r>
            <a:r>
              <a:rPr lang="en-US" sz="900" i="1" kern="1200" dirty="0" err="1">
                <a:solidFill>
                  <a:schemeClr val="tx1"/>
                </a:solidFill>
                <a:effectLst/>
                <a:latin typeface="+mn-lt"/>
                <a:ea typeface="+mn-ea"/>
                <a:cs typeface="+mn-cs"/>
              </a:rPr>
              <a:t>expectedExceptions</a:t>
            </a:r>
            <a:r>
              <a:rPr lang="en-US" sz="900" i="1" kern="1200" dirty="0">
                <a:solidFill>
                  <a:schemeClr val="tx1"/>
                </a:solidFill>
                <a:effectLst/>
                <a:latin typeface="+mn-lt"/>
                <a:ea typeface="+mn-ea"/>
                <a:cs typeface="+mn-cs"/>
              </a:rPr>
              <a:t> was specified, its message must match the regular expression</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 specified in this attribute.</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a:t>
            </a:r>
            <a:br>
              <a:rPr lang="en-US" sz="900" i="1" kern="1200" dirty="0">
                <a:solidFill>
                  <a:schemeClr val="tx1"/>
                </a:solidFill>
                <a:effectLst/>
                <a:latin typeface="+mn-lt"/>
                <a:ea typeface="+mn-ea"/>
                <a:cs typeface="+mn-cs"/>
              </a:rPr>
            </a:br>
            <a:r>
              <a:rPr lang="en-US" sz="900" b="1" kern="1200" dirty="0">
                <a:solidFill>
                  <a:schemeClr val="tx1"/>
                </a:solidFill>
                <a:effectLst/>
                <a:latin typeface="+mn-lt"/>
                <a:ea typeface="+mn-ea"/>
                <a:cs typeface="+mn-cs"/>
              </a:rPr>
              <a:t>public </a:t>
            </a:r>
            <a:r>
              <a:rPr lang="en-US" dirty="0"/>
              <a:t>String </a:t>
            </a:r>
            <a:r>
              <a:rPr lang="en-US" dirty="0" err="1"/>
              <a:t>expectedExceptionsMessageRegExp</a:t>
            </a:r>
            <a:r>
              <a:rPr lang="en-US" dirty="0"/>
              <a:t>() </a:t>
            </a:r>
            <a:r>
              <a:rPr lang="en-US" sz="900" b="1" kern="1200" dirty="0">
                <a:solidFill>
                  <a:schemeClr val="tx1"/>
                </a:solidFill>
                <a:effectLst/>
                <a:latin typeface="+mn-lt"/>
                <a:ea typeface="+mn-ea"/>
                <a:cs typeface="+mn-cs"/>
              </a:rPr>
              <a:t>default ".*"</a:t>
            </a:r>
            <a:r>
              <a:rPr lang="en-US" dirty="0"/>
              <a:t>;</a:t>
            </a:r>
            <a:br>
              <a:rPr lang="en-US" dirty="0"/>
            </a:br>
            <a:br>
              <a:rPr lang="en-US" dirty="0"/>
            </a:br>
            <a:r>
              <a:rPr lang="en-US" sz="900" i="1" kern="1200" dirty="0">
                <a:solidFill>
                  <a:schemeClr val="tx1"/>
                </a:solidFill>
                <a:effectLst/>
                <a:latin typeface="+mn-lt"/>
                <a:ea typeface="+mn-ea"/>
                <a:cs typeface="+mn-cs"/>
              </a:rPr>
              <a:t>/**</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 The name of the suite this test class should be placed in.  This</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 attribute is ignore if @Test is not at the class level.</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a:t>
            </a:r>
            <a:br>
              <a:rPr lang="en-US" sz="900" i="1" kern="1200" dirty="0">
                <a:solidFill>
                  <a:schemeClr val="tx1"/>
                </a:solidFill>
                <a:effectLst/>
                <a:latin typeface="+mn-lt"/>
                <a:ea typeface="+mn-ea"/>
                <a:cs typeface="+mn-cs"/>
              </a:rPr>
            </a:br>
            <a:r>
              <a:rPr lang="en-US" sz="900" b="1" kern="1200" dirty="0">
                <a:solidFill>
                  <a:schemeClr val="tx1"/>
                </a:solidFill>
                <a:effectLst/>
                <a:latin typeface="+mn-lt"/>
                <a:ea typeface="+mn-ea"/>
                <a:cs typeface="+mn-cs"/>
              </a:rPr>
              <a:t>public </a:t>
            </a:r>
            <a:r>
              <a:rPr lang="en-US" dirty="0"/>
              <a:t>String </a:t>
            </a:r>
            <a:r>
              <a:rPr lang="en-US" dirty="0" err="1"/>
              <a:t>suiteName</a:t>
            </a:r>
            <a:r>
              <a:rPr lang="en-US" dirty="0"/>
              <a:t>() </a:t>
            </a:r>
            <a:r>
              <a:rPr lang="en-US" sz="900" b="1" kern="1200" dirty="0">
                <a:solidFill>
                  <a:schemeClr val="tx1"/>
                </a:solidFill>
                <a:effectLst/>
                <a:latin typeface="+mn-lt"/>
                <a:ea typeface="+mn-ea"/>
                <a:cs typeface="+mn-cs"/>
              </a:rPr>
              <a:t>default ""</a:t>
            </a:r>
            <a:r>
              <a:rPr lang="en-US" dirty="0"/>
              <a:t>;</a:t>
            </a:r>
            <a:br>
              <a:rPr lang="en-US" dirty="0"/>
            </a:br>
            <a:br>
              <a:rPr lang="en-US" dirty="0"/>
            </a:br>
            <a:r>
              <a:rPr lang="en-US" sz="900" i="1" kern="1200" dirty="0">
                <a:solidFill>
                  <a:schemeClr val="tx1"/>
                </a:solidFill>
                <a:effectLst/>
                <a:latin typeface="+mn-lt"/>
                <a:ea typeface="+mn-ea"/>
                <a:cs typeface="+mn-cs"/>
              </a:rPr>
              <a:t>/**</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 The name of the test  this test class should be placed in.  This</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 attribute is ignore if @Test is not at the class level.</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a:t>
            </a:r>
            <a:br>
              <a:rPr lang="en-US" sz="900" i="1" kern="1200" dirty="0">
                <a:solidFill>
                  <a:schemeClr val="tx1"/>
                </a:solidFill>
                <a:effectLst/>
                <a:latin typeface="+mn-lt"/>
                <a:ea typeface="+mn-ea"/>
                <a:cs typeface="+mn-cs"/>
              </a:rPr>
            </a:br>
            <a:r>
              <a:rPr lang="en-US" sz="900" b="1" kern="1200" dirty="0">
                <a:solidFill>
                  <a:schemeClr val="tx1"/>
                </a:solidFill>
                <a:effectLst/>
                <a:latin typeface="+mn-lt"/>
                <a:ea typeface="+mn-ea"/>
                <a:cs typeface="+mn-cs"/>
              </a:rPr>
              <a:t>public </a:t>
            </a:r>
            <a:r>
              <a:rPr lang="en-US" dirty="0"/>
              <a:t>String </a:t>
            </a:r>
            <a:r>
              <a:rPr lang="en-US" dirty="0" err="1"/>
              <a:t>testName</a:t>
            </a:r>
            <a:r>
              <a:rPr lang="en-US" dirty="0"/>
              <a:t>() </a:t>
            </a:r>
            <a:r>
              <a:rPr lang="en-US" sz="900" b="1" kern="1200" dirty="0">
                <a:solidFill>
                  <a:schemeClr val="tx1"/>
                </a:solidFill>
                <a:effectLst/>
                <a:latin typeface="+mn-lt"/>
                <a:ea typeface="+mn-ea"/>
                <a:cs typeface="+mn-cs"/>
              </a:rPr>
              <a:t>default ""</a:t>
            </a:r>
            <a:r>
              <a:rPr lang="en-US" dirty="0"/>
              <a:t>;</a:t>
            </a:r>
            <a:br>
              <a:rPr lang="en-US" dirty="0"/>
            </a:br>
            <a:br>
              <a:rPr lang="en-US" dirty="0"/>
            </a:br>
            <a:r>
              <a:rPr lang="en-US" sz="900" i="1" kern="1200" dirty="0">
                <a:solidFill>
                  <a:schemeClr val="tx1"/>
                </a:solidFill>
                <a:effectLst/>
                <a:latin typeface="+mn-lt"/>
                <a:ea typeface="+mn-ea"/>
                <a:cs typeface="+mn-cs"/>
              </a:rPr>
              <a:t>/**</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 </a:t>
            </a:r>
            <a:r>
              <a:rPr lang="en-US" sz="900" b="1" i="1" kern="1200" dirty="0">
                <a:solidFill>
                  <a:schemeClr val="tx1"/>
                </a:solidFill>
                <a:effectLst/>
                <a:latin typeface="+mn-lt"/>
                <a:ea typeface="+mn-ea"/>
                <a:cs typeface="+mn-cs"/>
              </a:rPr>
              <a:t>@deprecated </a:t>
            </a:r>
            <a:r>
              <a:rPr lang="en-US" sz="900" i="1" kern="1200" dirty="0">
                <a:solidFill>
                  <a:schemeClr val="tx1"/>
                </a:solidFill>
                <a:effectLst/>
                <a:latin typeface="+mn-lt"/>
                <a:ea typeface="+mn-ea"/>
                <a:cs typeface="+mn-cs"/>
              </a:rPr>
              <a:t>Use </a:t>
            </a:r>
            <a:r>
              <a:rPr lang="en-US" sz="900" i="1" kern="1200" dirty="0" err="1">
                <a:solidFill>
                  <a:schemeClr val="tx1"/>
                </a:solidFill>
                <a:effectLst/>
                <a:latin typeface="+mn-lt"/>
                <a:ea typeface="+mn-ea"/>
                <a:cs typeface="+mn-cs"/>
              </a:rPr>
              <a:t>singleThreaded</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a:t>
            </a:r>
            <a:br>
              <a:rPr lang="en-US" sz="900" i="1" kern="1200" dirty="0">
                <a:solidFill>
                  <a:schemeClr val="tx1"/>
                </a:solidFill>
                <a:effectLst/>
                <a:latin typeface="+mn-lt"/>
                <a:ea typeface="+mn-ea"/>
                <a:cs typeface="+mn-cs"/>
              </a:rPr>
            </a:br>
            <a:r>
              <a:rPr lang="en-US" sz="900" b="1" kern="1200" dirty="0">
                <a:solidFill>
                  <a:schemeClr val="tx1"/>
                </a:solidFill>
                <a:effectLst/>
                <a:latin typeface="+mn-lt"/>
                <a:ea typeface="+mn-ea"/>
                <a:cs typeface="+mn-cs"/>
              </a:rPr>
              <a:t>public </a:t>
            </a:r>
            <a:r>
              <a:rPr lang="en-US" sz="900" b="1" kern="1200" dirty="0" err="1">
                <a:solidFill>
                  <a:schemeClr val="tx1"/>
                </a:solidFill>
                <a:effectLst/>
                <a:latin typeface="+mn-lt"/>
                <a:ea typeface="+mn-ea"/>
                <a:cs typeface="+mn-cs"/>
              </a:rPr>
              <a:t>boolean</a:t>
            </a:r>
            <a:r>
              <a:rPr lang="en-US" sz="900" b="1" kern="1200" dirty="0">
                <a:solidFill>
                  <a:schemeClr val="tx1"/>
                </a:solidFill>
                <a:effectLst/>
                <a:latin typeface="+mn-lt"/>
                <a:ea typeface="+mn-ea"/>
                <a:cs typeface="+mn-cs"/>
              </a:rPr>
              <a:t> </a:t>
            </a:r>
            <a:r>
              <a:rPr lang="en-US" dirty="0"/>
              <a:t>sequential() </a:t>
            </a:r>
            <a:r>
              <a:rPr lang="en-US" sz="900" b="1" kern="1200" dirty="0">
                <a:solidFill>
                  <a:schemeClr val="tx1"/>
                </a:solidFill>
                <a:effectLst/>
                <a:latin typeface="+mn-lt"/>
                <a:ea typeface="+mn-ea"/>
                <a:cs typeface="+mn-cs"/>
              </a:rPr>
              <a:t>default false</a:t>
            </a:r>
            <a:r>
              <a:rPr lang="en-US" dirty="0"/>
              <a:t>;</a:t>
            </a:r>
            <a:br>
              <a:rPr lang="en-US" dirty="0"/>
            </a:br>
            <a:br>
              <a:rPr lang="en-US" dirty="0"/>
            </a:br>
            <a:r>
              <a:rPr lang="en-US" sz="900" i="1" kern="1200" dirty="0">
                <a:solidFill>
                  <a:schemeClr val="tx1"/>
                </a:solidFill>
                <a:effectLst/>
                <a:latin typeface="+mn-lt"/>
                <a:ea typeface="+mn-ea"/>
                <a:cs typeface="+mn-cs"/>
              </a:rPr>
              <a:t>/**</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 If set to true, all the methods on this test class are guaranteed to run</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 in the same thread, even if the tests are currently being run with parallel="true".</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 This attribute can only be used at the class level and will be ignored</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 if used at the method level.</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a:t>
            </a:r>
            <a:br>
              <a:rPr lang="en-US" sz="900" i="1" kern="1200" dirty="0">
                <a:solidFill>
                  <a:schemeClr val="tx1"/>
                </a:solidFill>
                <a:effectLst/>
                <a:latin typeface="+mn-lt"/>
                <a:ea typeface="+mn-ea"/>
                <a:cs typeface="+mn-cs"/>
              </a:rPr>
            </a:br>
            <a:r>
              <a:rPr lang="en-US" sz="900" b="1" kern="1200" dirty="0">
                <a:solidFill>
                  <a:schemeClr val="tx1"/>
                </a:solidFill>
                <a:effectLst/>
                <a:latin typeface="+mn-lt"/>
                <a:ea typeface="+mn-ea"/>
                <a:cs typeface="+mn-cs"/>
              </a:rPr>
              <a:t>public </a:t>
            </a:r>
            <a:r>
              <a:rPr lang="en-US" sz="900" b="1" kern="1200" dirty="0" err="1">
                <a:solidFill>
                  <a:schemeClr val="tx1"/>
                </a:solidFill>
                <a:effectLst/>
                <a:latin typeface="+mn-lt"/>
                <a:ea typeface="+mn-ea"/>
                <a:cs typeface="+mn-cs"/>
              </a:rPr>
              <a:t>boolean</a:t>
            </a:r>
            <a:r>
              <a:rPr lang="en-US" sz="900" b="1" kern="1200" dirty="0">
                <a:solidFill>
                  <a:schemeClr val="tx1"/>
                </a:solidFill>
                <a:effectLst/>
                <a:latin typeface="+mn-lt"/>
                <a:ea typeface="+mn-ea"/>
                <a:cs typeface="+mn-cs"/>
              </a:rPr>
              <a:t> </a:t>
            </a:r>
            <a:r>
              <a:rPr lang="en-US" dirty="0" err="1"/>
              <a:t>singleThreaded</a:t>
            </a:r>
            <a:r>
              <a:rPr lang="en-US" dirty="0"/>
              <a:t>() </a:t>
            </a:r>
            <a:r>
              <a:rPr lang="en-US" sz="900" b="1" kern="1200" dirty="0">
                <a:solidFill>
                  <a:schemeClr val="tx1"/>
                </a:solidFill>
                <a:effectLst/>
                <a:latin typeface="+mn-lt"/>
                <a:ea typeface="+mn-ea"/>
                <a:cs typeface="+mn-cs"/>
              </a:rPr>
              <a:t>default false</a:t>
            </a:r>
            <a:r>
              <a:rPr lang="en-US" dirty="0"/>
              <a:t>;</a:t>
            </a:r>
            <a:br>
              <a:rPr lang="en-US" dirty="0"/>
            </a:br>
            <a:br>
              <a:rPr lang="en-US" dirty="0"/>
            </a:br>
            <a:r>
              <a:rPr lang="en-US" sz="900" i="1" kern="1200" dirty="0">
                <a:solidFill>
                  <a:schemeClr val="tx1"/>
                </a:solidFill>
                <a:effectLst/>
                <a:latin typeface="+mn-lt"/>
                <a:ea typeface="+mn-ea"/>
                <a:cs typeface="+mn-cs"/>
              </a:rPr>
              <a:t>/**</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 The name of the class that should be called to test if the test</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 should be retried.</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 </a:t>
            </a:r>
            <a:r>
              <a:rPr lang="en-US" sz="900" b="1" i="1" kern="1200" dirty="0">
                <a:solidFill>
                  <a:schemeClr val="tx1"/>
                </a:solidFill>
                <a:effectLst/>
                <a:latin typeface="+mn-lt"/>
                <a:ea typeface="+mn-ea"/>
                <a:cs typeface="+mn-cs"/>
              </a:rPr>
              <a:t>@return </a:t>
            </a:r>
            <a:r>
              <a:rPr lang="en-US" sz="900" i="1" kern="1200" dirty="0">
                <a:solidFill>
                  <a:schemeClr val="tx1"/>
                </a:solidFill>
                <a:effectLst/>
                <a:latin typeface="+mn-lt"/>
                <a:ea typeface="+mn-ea"/>
                <a:cs typeface="+mn-cs"/>
              </a:rPr>
              <a:t>String The name of the class that will test if a test method</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 should be retried.</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a:t>
            </a:r>
            <a:br>
              <a:rPr lang="en-US" sz="900" i="1" kern="1200" dirty="0">
                <a:solidFill>
                  <a:schemeClr val="tx1"/>
                </a:solidFill>
                <a:effectLst/>
                <a:latin typeface="+mn-lt"/>
                <a:ea typeface="+mn-ea"/>
                <a:cs typeface="+mn-cs"/>
              </a:rPr>
            </a:br>
            <a:r>
              <a:rPr lang="en-US" sz="900" b="1" kern="1200" dirty="0">
                <a:solidFill>
                  <a:schemeClr val="tx1"/>
                </a:solidFill>
                <a:effectLst/>
                <a:latin typeface="+mn-lt"/>
                <a:ea typeface="+mn-ea"/>
                <a:cs typeface="+mn-cs"/>
              </a:rPr>
              <a:t>public </a:t>
            </a:r>
            <a:r>
              <a:rPr lang="en-US" dirty="0"/>
              <a:t>Class </a:t>
            </a:r>
            <a:r>
              <a:rPr lang="en-US" dirty="0" err="1"/>
              <a:t>retryAnalyzer</a:t>
            </a:r>
            <a:r>
              <a:rPr lang="en-US" dirty="0"/>
              <a:t>() </a:t>
            </a:r>
            <a:r>
              <a:rPr lang="en-US" sz="900" b="1" kern="1200" dirty="0">
                <a:solidFill>
                  <a:schemeClr val="tx1"/>
                </a:solidFill>
                <a:effectLst/>
                <a:latin typeface="+mn-lt"/>
                <a:ea typeface="+mn-ea"/>
                <a:cs typeface="+mn-cs"/>
              </a:rPr>
              <a:t>default </a:t>
            </a:r>
            <a:r>
              <a:rPr lang="en-US" dirty="0" err="1"/>
              <a:t>Class.</a:t>
            </a:r>
            <a:r>
              <a:rPr lang="en-US" sz="900" b="1" kern="1200" dirty="0" err="1">
                <a:solidFill>
                  <a:schemeClr val="tx1"/>
                </a:solidFill>
                <a:effectLst/>
                <a:latin typeface="+mn-lt"/>
                <a:ea typeface="+mn-ea"/>
                <a:cs typeface="+mn-cs"/>
              </a:rPr>
              <a:t>class</a:t>
            </a:r>
            <a:r>
              <a:rPr lang="en-US" dirty="0"/>
              <a:t>;</a:t>
            </a:r>
            <a:br>
              <a:rPr lang="en-US" dirty="0"/>
            </a:br>
            <a:br>
              <a:rPr lang="en-US" dirty="0"/>
            </a:br>
            <a:r>
              <a:rPr lang="en-US" sz="900" i="1" kern="1200" dirty="0">
                <a:solidFill>
                  <a:schemeClr val="tx1"/>
                </a:solidFill>
                <a:effectLst/>
                <a:latin typeface="+mn-lt"/>
                <a:ea typeface="+mn-ea"/>
                <a:cs typeface="+mn-cs"/>
              </a:rPr>
              <a:t>/**</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 If true and </a:t>
            </a:r>
            <a:r>
              <a:rPr lang="en-US" sz="900" i="1" kern="1200" dirty="0" err="1">
                <a:solidFill>
                  <a:schemeClr val="tx1"/>
                </a:solidFill>
                <a:effectLst/>
                <a:latin typeface="+mn-lt"/>
                <a:ea typeface="+mn-ea"/>
                <a:cs typeface="+mn-cs"/>
              </a:rPr>
              <a:t>invocationCount</a:t>
            </a:r>
            <a:r>
              <a:rPr lang="en-US" sz="900" i="1" kern="1200" dirty="0">
                <a:solidFill>
                  <a:schemeClr val="tx1"/>
                </a:solidFill>
                <a:effectLst/>
                <a:latin typeface="+mn-lt"/>
                <a:ea typeface="+mn-ea"/>
                <a:cs typeface="+mn-cs"/>
              </a:rPr>
              <a:t> is specified with a value &gt; 1,</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 then all invocations after a failure will be marked as a SKIP</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 instead of a FAIL.</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a:t>
            </a:r>
            <a:br>
              <a:rPr lang="en-US" sz="900" i="1" kern="1200" dirty="0">
                <a:solidFill>
                  <a:schemeClr val="tx1"/>
                </a:solidFill>
                <a:effectLst/>
                <a:latin typeface="+mn-lt"/>
                <a:ea typeface="+mn-ea"/>
                <a:cs typeface="+mn-cs"/>
              </a:rPr>
            </a:br>
            <a:r>
              <a:rPr lang="en-US" sz="900" b="1" kern="1200" dirty="0">
                <a:solidFill>
                  <a:schemeClr val="tx1"/>
                </a:solidFill>
                <a:effectLst/>
                <a:latin typeface="+mn-lt"/>
                <a:ea typeface="+mn-ea"/>
                <a:cs typeface="+mn-cs"/>
              </a:rPr>
              <a:t>public </a:t>
            </a:r>
            <a:r>
              <a:rPr lang="en-US" sz="900" b="1" kern="1200" dirty="0" err="1">
                <a:solidFill>
                  <a:schemeClr val="tx1"/>
                </a:solidFill>
                <a:effectLst/>
                <a:latin typeface="+mn-lt"/>
                <a:ea typeface="+mn-ea"/>
                <a:cs typeface="+mn-cs"/>
              </a:rPr>
              <a:t>boolean</a:t>
            </a:r>
            <a:r>
              <a:rPr lang="en-US" sz="900" b="1" kern="1200" dirty="0">
                <a:solidFill>
                  <a:schemeClr val="tx1"/>
                </a:solidFill>
                <a:effectLst/>
                <a:latin typeface="+mn-lt"/>
                <a:ea typeface="+mn-ea"/>
                <a:cs typeface="+mn-cs"/>
              </a:rPr>
              <a:t> </a:t>
            </a:r>
            <a:r>
              <a:rPr lang="en-US" dirty="0" err="1"/>
              <a:t>skipFailedInvocations</a:t>
            </a:r>
            <a:r>
              <a:rPr lang="en-US" dirty="0"/>
              <a:t>() </a:t>
            </a:r>
            <a:r>
              <a:rPr lang="en-US" sz="900" b="1" kern="1200" dirty="0">
                <a:solidFill>
                  <a:schemeClr val="tx1"/>
                </a:solidFill>
                <a:effectLst/>
                <a:latin typeface="+mn-lt"/>
                <a:ea typeface="+mn-ea"/>
                <a:cs typeface="+mn-cs"/>
              </a:rPr>
              <a:t>default false</a:t>
            </a:r>
            <a:r>
              <a:rPr lang="en-US" dirty="0"/>
              <a:t>;</a:t>
            </a:r>
            <a:br>
              <a:rPr lang="en-US" dirty="0"/>
            </a:br>
            <a:br>
              <a:rPr lang="en-US" dirty="0"/>
            </a:br>
            <a:r>
              <a:rPr lang="en-US" sz="900" i="1" kern="1200" dirty="0">
                <a:solidFill>
                  <a:schemeClr val="tx1"/>
                </a:solidFill>
                <a:effectLst/>
                <a:latin typeface="+mn-lt"/>
                <a:ea typeface="+mn-ea"/>
                <a:cs typeface="+mn-cs"/>
              </a:rPr>
              <a:t>/**</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 If set to true, this test will run even if the methods</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 it depends on are missing or excluded.</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a:t>
            </a:r>
            <a:br>
              <a:rPr lang="en-US" sz="900" i="1" kern="1200" dirty="0">
                <a:solidFill>
                  <a:schemeClr val="tx1"/>
                </a:solidFill>
                <a:effectLst/>
                <a:latin typeface="+mn-lt"/>
                <a:ea typeface="+mn-ea"/>
                <a:cs typeface="+mn-cs"/>
              </a:rPr>
            </a:br>
            <a:r>
              <a:rPr lang="en-US" sz="900" b="1" kern="1200" dirty="0">
                <a:solidFill>
                  <a:schemeClr val="tx1"/>
                </a:solidFill>
                <a:effectLst/>
                <a:latin typeface="+mn-lt"/>
                <a:ea typeface="+mn-ea"/>
                <a:cs typeface="+mn-cs"/>
              </a:rPr>
              <a:t>public </a:t>
            </a:r>
            <a:r>
              <a:rPr lang="en-US" sz="900" b="1" kern="1200" dirty="0" err="1">
                <a:solidFill>
                  <a:schemeClr val="tx1"/>
                </a:solidFill>
                <a:effectLst/>
                <a:latin typeface="+mn-lt"/>
                <a:ea typeface="+mn-ea"/>
                <a:cs typeface="+mn-cs"/>
              </a:rPr>
              <a:t>boolean</a:t>
            </a:r>
            <a:r>
              <a:rPr lang="en-US" sz="900" b="1" kern="1200" dirty="0">
                <a:solidFill>
                  <a:schemeClr val="tx1"/>
                </a:solidFill>
                <a:effectLst/>
                <a:latin typeface="+mn-lt"/>
                <a:ea typeface="+mn-ea"/>
                <a:cs typeface="+mn-cs"/>
              </a:rPr>
              <a:t> </a:t>
            </a:r>
            <a:r>
              <a:rPr lang="en-US" dirty="0" err="1"/>
              <a:t>ignoreMissingDependencies</a:t>
            </a:r>
            <a:r>
              <a:rPr lang="en-US" dirty="0"/>
              <a:t>() </a:t>
            </a:r>
            <a:r>
              <a:rPr lang="en-US" sz="900" b="1" kern="1200" dirty="0">
                <a:solidFill>
                  <a:schemeClr val="tx1"/>
                </a:solidFill>
                <a:effectLst/>
                <a:latin typeface="+mn-lt"/>
                <a:ea typeface="+mn-ea"/>
                <a:cs typeface="+mn-cs"/>
              </a:rPr>
              <a:t>default false</a:t>
            </a:r>
            <a:r>
              <a:rPr lang="en-US" dirty="0"/>
              <a:t>;</a:t>
            </a:r>
            <a:br>
              <a:rPr lang="en-US" dirty="0"/>
            </a:br>
            <a:br>
              <a:rPr lang="en-US" dirty="0"/>
            </a:br>
            <a:r>
              <a:rPr lang="en-US" sz="900" i="1" kern="1200" dirty="0">
                <a:solidFill>
                  <a:schemeClr val="tx1"/>
                </a:solidFill>
                <a:effectLst/>
                <a:latin typeface="+mn-lt"/>
                <a:ea typeface="+mn-ea"/>
                <a:cs typeface="+mn-cs"/>
              </a:rPr>
              <a:t>/**</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 The scheduling priority. Lower priorities will be scheduled first.</a:t>
            </a:r>
            <a:br>
              <a:rPr lang="en-US" sz="900" i="1" kern="1200" dirty="0">
                <a:solidFill>
                  <a:schemeClr val="tx1"/>
                </a:solidFill>
                <a:effectLst/>
                <a:latin typeface="+mn-lt"/>
                <a:ea typeface="+mn-ea"/>
                <a:cs typeface="+mn-cs"/>
              </a:rPr>
            </a:br>
            <a:r>
              <a:rPr lang="en-US" sz="900" i="1" kern="1200" dirty="0">
                <a:solidFill>
                  <a:schemeClr val="tx1"/>
                </a:solidFill>
                <a:effectLst/>
                <a:latin typeface="+mn-lt"/>
                <a:ea typeface="+mn-ea"/>
                <a:cs typeface="+mn-cs"/>
              </a:rPr>
              <a:t> */</a:t>
            </a:r>
            <a:br>
              <a:rPr lang="en-US" sz="900" i="1" kern="1200" dirty="0">
                <a:solidFill>
                  <a:schemeClr val="tx1"/>
                </a:solidFill>
                <a:effectLst/>
                <a:latin typeface="+mn-lt"/>
                <a:ea typeface="+mn-ea"/>
                <a:cs typeface="+mn-cs"/>
              </a:rPr>
            </a:br>
            <a:r>
              <a:rPr lang="en-US" sz="900" b="1" kern="1200" dirty="0" err="1">
                <a:solidFill>
                  <a:schemeClr val="tx1"/>
                </a:solidFill>
                <a:effectLst/>
                <a:latin typeface="+mn-lt"/>
                <a:ea typeface="+mn-ea"/>
                <a:cs typeface="+mn-cs"/>
              </a:rPr>
              <a:t>int</a:t>
            </a:r>
            <a:r>
              <a:rPr lang="en-US" sz="900" b="1" kern="1200" dirty="0">
                <a:solidFill>
                  <a:schemeClr val="tx1"/>
                </a:solidFill>
                <a:effectLst/>
                <a:latin typeface="+mn-lt"/>
                <a:ea typeface="+mn-ea"/>
                <a:cs typeface="+mn-cs"/>
              </a:rPr>
              <a:t> </a:t>
            </a:r>
            <a:r>
              <a:rPr lang="en-US" dirty="0"/>
              <a:t>priority() </a:t>
            </a:r>
            <a:r>
              <a:rPr lang="en-US" sz="900" b="1" kern="1200" dirty="0">
                <a:solidFill>
                  <a:schemeClr val="tx1"/>
                </a:solidFill>
                <a:effectLst/>
                <a:latin typeface="+mn-lt"/>
                <a:ea typeface="+mn-ea"/>
                <a:cs typeface="+mn-cs"/>
              </a:rPr>
              <a:t>default </a:t>
            </a:r>
            <a:r>
              <a:rPr lang="en-US" sz="900" kern="1200" dirty="0">
                <a:solidFill>
                  <a:schemeClr val="tx1"/>
                </a:solidFill>
                <a:effectLst/>
                <a:latin typeface="+mn-lt"/>
                <a:ea typeface="+mn-ea"/>
                <a:cs typeface="+mn-cs"/>
              </a:rPr>
              <a:t>0</a:t>
            </a:r>
            <a:r>
              <a:rPr lang="en-US" dirty="0"/>
              <a:t>;</a:t>
            </a:r>
          </a:p>
        </p:txBody>
      </p:sp>
      <p:sp>
        <p:nvSpPr>
          <p:cNvPr id="4" name="Slide Number Placeholder 3"/>
          <p:cNvSpPr>
            <a:spLocks noGrp="1"/>
          </p:cNvSpPr>
          <p:nvPr>
            <p:ph type="sldNum" sz="quarter" idx="10"/>
          </p:nvPr>
        </p:nvSpPr>
        <p:spPr/>
        <p:txBody>
          <a:bodyPr/>
          <a:lstStyle/>
          <a:p>
            <a:fld id="{7AE90029-A909-AD4E-9775-A0D64990AD22}" type="slidenum">
              <a:rPr lang="en-US" smtClean="0"/>
              <a:t>18</a:t>
            </a:fld>
            <a:endParaRPr lang="en-US"/>
          </a:p>
        </p:txBody>
      </p:sp>
    </p:spTree>
    <p:extLst>
      <p:ext uri="{BB962C8B-B14F-4D97-AF65-F5344CB8AC3E}">
        <p14:creationId xmlns:p14="http://schemas.microsoft.com/office/powerpoint/2010/main" val="11188981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19</a:t>
            </a:fld>
            <a:endParaRPr lang="en-US"/>
          </a:p>
        </p:txBody>
      </p:sp>
    </p:spTree>
    <p:extLst>
      <p:ext uri="{BB962C8B-B14F-4D97-AF65-F5344CB8AC3E}">
        <p14:creationId xmlns:p14="http://schemas.microsoft.com/office/powerpoint/2010/main" val="4134811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21</a:t>
            </a:fld>
            <a:endParaRPr lang="en-US"/>
          </a:p>
        </p:txBody>
      </p:sp>
    </p:spTree>
    <p:extLst>
      <p:ext uri="{BB962C8B-B14F-4D97-AF65-F5344CB8AC3E}">
        <p14:creationId xmlns:p14="http://schemas.microsoft.com/office/powerpoint/2010/main" val="8159296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25</a:t>
            </a:fld>
            <a:endParaRPr lang="en-US"/>
          </a:p>
        </p:txBody>
      </p:sp>
    </p:spTree>
    <p:extLst>
      <p:ext uri="{BB962C8B-B14F-4D97-AF65-F5344CB8AC3E}">
        <p14:creationId xmlns:p14="http://schemas.microsoft.com/office/powerpoint/2010/main" val="2182049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About our agenda, it’s pretty simple…</a:t>
            </a:r>
          </a:p>
        </p:txBody>
      </p:sp>
      <p:sp>
        <p:nvSpPr>
          <p:cNvPr id="4" name="Slide Number Placeholder 3"/>
          <p:cNvSpPr>
            <a:spLocks noGrp="1"/>
          </p:cNvSpPr>
          <p:nvPr>
            <p:ph type="sldNum" sz="quarter" idx="10"/>
          </p:nvPr>
        </p:nvSpPr>
        <p:spPr/>
        <p:txBody>
          <a:bodyPr/>
          <a:lstStyle/>
          <a:p>
            <a:fld id="{7AE90029-A909-AD4E-9775-A0D64990AD22}" type="slidenum">
              <a:rPr lang="en-US" smtClean="0"/>
              <a:t>2</a:t>
            </a:fld>
            <a:endParaRPr lang="en-US"/>
          </a:p>
        </p:txBody>
      </p:sp>
    </p:spTree>
    <p:extLst>
      <p:ext uri="{BB962C8B-B14F-4D97-AF65-F5344CB8AC3E}">
        <p14:creationId xmlns:p14="http://schemas.microsoft.com/office/powerpoint/2010/main" val="8659485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27</a:t>
            </a:fld>
            <a:endParaRPr lang="en-US"/>
          </a:p>
        </p:txBody>
      </p:sp>
    </p:spTree>
    <p:extLst>
      <p:ext uri="{BB962C8B-B14F-4D97-AF65-F5344CB8AC3E}">
        <p14:creationId xmlns:p14="http://schemas.microsoft.com/office/powerpoint/2010/main" val="3310278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Listeners can be used also for Reporting.</a:t>
            </a:r>
          </a:p>
        </p:txBody>
      </p:sp>
      <p:sp>
        <p:nvSpPr>
          <p:cNvPr id="4" name="Slide Number Placeholder 3"/>
          <p:cNvSpPr>
            <a:spLocks noGrp="1"/>
          </p:cNvSpPr>
          <p:nvPr>
            <p:ph type="sldNum" sz="quarter" idx="10"/>
          </p:nvPr>
        </p:nvSpPr>
        <p:spPr/>
        <p:txBody>
          <a:bodyPr/>
          <a:lstStyle/>
          <a:p>
            <a:fld id="{7AE90029-A909-AD4E-9775-A0D64990AD22}" type="slidenum">
              <a:rPr lang="en-US" smtClean="0"/>
              <a:t>33</a:t>
            </a:fld>
            <a:endParaRPr lang="en-US"/>
          </a:p>
        </p:txBody>
      </p:sp>
    </p:spTree>
    <p:extLst>
      <p:ext uri="{BB962C8B-B14F-4D97-AF65-F5344CB8AC3E}">
        <p14:creationId xmlns:p14="http://schemas.microsoft.com/office/powerpoint/2010/main" val="1970281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34</a:t>
            </a:fld>
            <a:endParaRPr lang="en-US"/>
          </a:p>
        </p:txBody>
      </p:sp>
    </p:spTree>
    <p:extLst>
      <p:ext uri="{BB962C8B-B14F-4D97-AF65-F5344CB8AC3E}">
        <p14:creationId xmlns:p14="http://schemas.microsoft.com/office/powerpoint/2010/main" val="41581231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35</a:t>
            </a:fld>
            <a:endParaRPr lang="en-US"/>
          </a:p>
        </p:txBody>
      </p:sp>
    </p:spTree>
    <p:extLst>
      <p:ext uri="{BB962C8B-B14F-4D97-AF65-F5344CB8AC3E}">
        <p14:creationId xmlns:p14="http://schemas.microsoft.com/office/powerpoint/2010/main" val="1042160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Let’s discuss</a:t>
            </a:r>
            <a:r>
              <a:rPr lang="en-US" baseline="0" dirty="0"/>
              <a:t> what is unit testing and why we need 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Two approaches…</a:t>
            </a:r>
          </a:p>
        </p:txBody>
      </p:sp>
      <p:sp>
        <p:nvSpPr>
          <p:cNvPr id="4" name="Slide Number Placeholder 3"/>
          <p:cNvSpPr>
            <a:spLocks noGrp="1"/>
          </p:cNvSpPr>
          <p:nvPr>
            <p:ph type="sldNum" sz="quarter" idx="10"/>
          </p:nvPr>
        </p:nvSpPr>
        <p:spPr/>
        <p:txBody>
          <a:bodyPr/>
          <a:lstStyle/>
          <a:p>
            <a:fld id="{7AE90029-A909-AD4E-9775-A0D64990AD22}" type="slidenum">
              <a:rPr lang="en-US" smtClean="0"/>
              <a:t>3</a:t>
            </a:fld>
            <a:endParaRPr lang="en-US"/>
          </a:p>
        </p:txBody>
      </p:sp>
    </p:spTree>
    <p:extLst>
      <p:ext uri="{BB962C8B-B14F-4D97-AF65-F5344CB8AC3E}">
        <p14:creationId xmlns:p14="http://schemas.microsoft.com/office/powerpoint/2010/main" val="1099663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Unit</a:t>
            </a:r>
            <a:r>
              <a:rPr lang="en-US" baseline="0" dirty="0"/>
              <a:t> testing has own advantages but also brings with It some limitations, which you should remember.</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a:t>
            </a:fld>
            <a:endParaRPr lang="en-US"/>
          </a:p>
        </p:txBody>
      </p:sp>
    </p:spTree>
    <p:extLst>
      <p:ext uri="{BB962C8B-B14F-4D97-AF65-F5344CB8AC3E}">
        <p14:creationId xmlns:p14="http://schemas.microsoft.com/office/powerpoint/2010/main" val="2150474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5</a:t>
            </a:fld>
            <a:endParaRPr lang="en-US"/>
          </a:p>
        </p:txBody>
      </p:sp>
    </p:spTree>
    <p:extLst>
      <p:ext uri="{BB962C8B-B14F-4D97-AF65-F5344CB8AC3E}">
        <p14:creationId xmlns:p14="http://schemas.microsoft.com/office/powerpoint/2010/main" val="1099663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a:t>
            </a:r>
            <a:r>
              <a:rPr lang="en-US" baseline="0" dirty="0"/>
              <a:t> but not least topic, what are signs of good unit test…</a:t>
            </a:r>
          </a:p>
          <a:p>
            <a:endParaRPr lang="en-US" baseline="0" dirty="0"/>
          </a:p>
          <a:p>
            <a:r>
              <a:rPr lang="en-US" baseline="0" dirty="0"/>
              <a:t>…</a:t>
            </a:r>
          </a:p>
          <a:p>
            <a:endParaRPr lang="en-US" baseline="0" dirty="0"/>
          </a:p>
          <a:p>
            <a:endParaRPr lang="en-US" baseline="0" dirty="0"/>
          </a:p>
          <a:p>
            <a:r>
              <a:rPr lang="en-US" baseline="0" dirty="0"/>
              <a:t>We finished with our fast overview of unit tests theory. Let’s focus on unit testing frameworks.</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6</a:t>
            </a:fld>
            <a:endParaRPr lang="en-US"/>
          </a:p>
        </p:txBody>
      </p:sp>
    </p:spTree>
    <p:extLst>
      <p:ext uri="{BB962C8B-B14F-4D97-AF65-F5344CB8AC3E}">
        <p14:creationId xmlns:p14="http://schemas.microsoft.com/office/powerpoint/2010/main" val="1699013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7</a:t>
            </a:fld>
            <a:endParaRPr lang="en-US"/>
          </a:p>
        </p:txBody>
      </p:sp>
    </p:spTree>
    <p:extLst>
      <p:ext uri="{BB962C8B-B14F-4D97-AF65-F5344CB8AC3E}">
        <p14:creationId xmlns:p14="http://schemas.microsoft.com/office/powerpoint/2010/main" val="3617297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runner</a:t>
            </a:r>
          </a:p>
          <a:p>
            <a:r>
              <a:rPr lang="en-US" dirty="0"/>
              <a:t>#</a:t>
            </a:r>
            <a:r>
              <a:rPr lang="en-US" baseline="0" dirty="0"/>
              <a:t> </a:t>
            </a:r>
            <a:r>
              <a:rPr lang="en-US" dirty="0"/>
              <a:t>A test runner is an executable program that runs tests implemented using an </a:t>
            </a:r>
            <a:r>
              <a:rPr lang="en-US" dirty="0" err="1"/>
              <a:t>xUnit</a:t>
            </a:r>
            <a:r>
              <a:rPr lang="en-US" dirty="0"/>
              <a:t> framework and reports the test results.[2]</a:t>
            </a:r>
          </a:p>
          <a:p>
            <a:endParaRPr lang="en-US" dirty="0"/>
          </a:p>
          <a:p>
            <a:r>
              <a:rPr lang="en-US" dirty="0"/>
              <a:t>Test case</a:t>
            </a:r>
          </a:p>
          <a:p>
            <a:r>
              <a:rPr lang="en-US" dirty="0"/>
              <a:t># Set of your</a:t>
            </a:r>
            <a:r>
              <a:rPr lang="en-US" baseline="0" dirty="0"/>
              <a:t> test steps, that programmatically can be represented as methods of your test class. Further you will see what I mean.</a:t>
            </a:r>
            <a:endParaRPr lang="en-US" dirty="0"/>
          </a:p>
          <a:p>
            <a:r>
              <a:rPr lang="en-US" dirty="0"/>
              <a:t> ------ A test case is the most elemental class. All unit tests are inherited from here.</a:t>
            </a:r>
          </a:p>
          <a:p>
            <a:endParaRPr lang="en-US" dirty="0"/>
          </a:p>
          <a:p>
            <a:r>
              <a:rPr lang="en-US" dirty="0"/>
              <a:t>Test fixtures</a:t>
            </a:r>
          </a:p>
          <a:p>
            <a:r>
              <a:rPr lang="en-US" dirty="0"/>
              <a:t>A test fixture (also known as a test context) is the set of preconditions or state needed to run a test. The developer should set up a known good state before the tests, and return to the original state after the tests.</a:t>
            </a:r>
          </a:p>
          <a:p>
            <a:endParaRPr lang="en-US" dirty="0"/>
          </a:p>
          <a:p>
            <a:r>
              <a:rPr lang="en-US" dirty="0"/>
              <a:t>Test suites</a:t>
            </a:r>
          </a:p>
          <a:p>
            <a:endParaRPr lang="en-US" dirty="0"/>
          </a:p>
          <a:p>
            <a:r>
              <a:rPr lang="en-US" dirty="0"/>
              <a:t># All</a:t>
            </a:r>
            <a:r>
              <a:rPr lang="en-US" baseline="0" dirty="0"/>
              <a:t> you test cases you can unite into suites, each unit testing framework provides own tools to bring this idea alive.</a:t>
            </a:r>
            <a:endParaRPr lang="en-US" dirty="0"/>
          </a:p>
          <a:p>
            <a:endParaRPr lang="en-US" dirty="0"/>
          </a:p>
          <a:p>
            <a:r>
              <a:rPr lang="en-US" dirty="0"/>
              <a:t>-----A test suite is a set of tests that all share the same fixture. The order of the tests shouldn't matter.</a:t>
            </a:r>
          </a:p>
          <a:p>
            <a:endParaRPr lang="en-US" dirty="0"/>
          </a:p>
          <a:p>
            <a:r>
              <a:rPr lang="en-US" dirty="0"/>
              <a:t>Test execution</a:t>
            </a:r>
          </a:p>
          <a:p>
            <a:endParaRPr lang="en-US" dirty="0"/>
          </a:p>
          <a:p>
            <a:r>
              <a:rPr lang="en-US" dirty="0"/>
              <a:t># Control over execution</a:t>
            </a:r>
          </a:p>
          <a:p>
            <a:endParaRPr lang="en-US" dirty="0"/>
          </a:p>
          <a:p>
            <a:r>
              <a:rPr lang="en-US" dirty="0"/>
              <a:t>The execution of an individual unit test proceeds as follows:</a:t>
            </a:r>
          </a:p>
          <a:p>
            <a:endParaRPr lang="en-US" dirty="0"/>
          </a:p>
          <a:p>
            <a:r>
              <a:rPr lang="en-US" dirty="0"/>
              <a:t>setup(); /* First, we should prepare our 'world' to make an isolated environment for testing */</a:t>
            </a:r>
          </a:p>
          <a:p>
            <a:r>
              <a:rPr lang="en-US" dirty="0"/>
              <a:t>...</a:t>
            </a:r>
          </a:p>
          <a:p>
            <a:r>
              <a:rPr lang="en-US" dirty="0"/>
              <a:t>/* Body of test - Here we make all the tests */</a:t>
            </a:r>
          </a:p>
          <a:p>
            <a:r>
              <a:rPr lang="en-US" dirty="0"/>
              <a:t>...</a:t>
            </a:r>
          </a:p>
          <a:p>
            <a:r>
              <a:rPr lang="en-US" dirty="0"/>
              <a:t>teardown(); /* At the end, whether we succeed or fail, we should clean up our 'world' to </a:t>
            </a:r>
          </a:p>
          <a:p>
            <a:r>
              <a:rPr lang="en-US" dirty="0"/>
              <a:t>not disturb other tests or code */</a:t>
            </a:r>
          </a:p>
          <a:p>
            <a:endParaRPr lang="en-US" dirty="0"/>
          </a:p>
          <a:p>
            <a:r>
              <a:rPr lang="en-US" dirty="0"/>
              <a:t>The setup() and teardown() methods serve to initialize and clean up test fixtures.</a:t>
            </a:r>
          </a:p>
          <a:p>
            <a:endParaRPr lang="en-US" dirty="0"/>
          </a:p>
          <a:p>
            <a:r>
              <a:rPr lang="en-US" dirty="0"/>
              <a:t>Test result formatter</a:t>
            </a:r>
          </a:p>
          <a:p>
            <a:r>
              <a:rPr lang="en-US" dirty="0"/>
              <a:t># A test runner produces results in one or more output formats. In addition to a plain, human-readable format, there is often a test result formatter that produces XML output. The XML test result format originated with JUnit but is also used by some other </a:t>
            </a:r>
            <a:r>
              <a:rPr lang="en-US" dirty="0" err="1"/>
              <a:t>xUnit</a:t>
            </a:r>
            <a:r>
              <a:rPr lang="en-US" dirty="0"/>
              <a:t> testing frameworks, for instance build tools such as Jenkins and </a:t>
            </a:r>
            <a:r>
              <a:rPr lang="en-US" dirty="0" err="1"/>
              <a:t>Atlassian</a:t>
            </a:r>
            <a:r>
              <a:rPr lang="en-US" dirty="0"/>
              <a:t> Bamboo.</a:t>
            </a:r>
          </a:p>
          <a:p>
            <a:endParaRPr lang="en-US" dirty="0"/>
          </a:p>
          <a:p>
            <a:r>
              <a:rPr lang="en-US" dirty="0"/>
              <a:t>Assertions</a:t>
            </a:r>
          </a:p>
          <a:p>
            <a:r>
              <a:rPr lang="en-US" dirty="0"/>
              <a:t># An assertion is a function or macro that verifies the behavior (or the state) of the unit under test. Usually an assertion expresses a logical condition that is true for results expected in a correctly running system under test (SUT). Failure of an assertion typically throws an exception, aborting the execution of the current test.</a:t>
            </a:r>
          </a:p>
        </p:txBody>
      </p:sp>
      <p:sp>
        <p:nvSpPr>
          <p:cNvPr id="4" name="Slide Number Placeholder 3"/>
          <p:cNvSpPr>
            <a:spLocks noGrp="1"/>
          </p:cNvSpPr>
          <p:nvPr>
            <p:ph type="sldNum" sz="quarter" idx="10"/>
          </p:nvPr>
        </p:nvSpPr>
        <p:spPr/>
        <p:txBody>
          <a:bodyPr/>
          <a:lstStyle/>
          <a:p>
            <a:fld id="{7AE90029-A909-AD4E-9775-A0D64990AD22}" type="slidenum">
              <a:rPr lang="en-US" smtClean="0"/>
              <a:t>8</a:t>
            </a:fld>
            <a:endParaRPr lang="en-US"/>
          </a:p>
        </p:txBody>
      </p:sp>
    </p:spTree>
    <p:extLst>
      <p:ext uri="{BB962C8B-B14F-4D97-AF65-F5344CB8AC3E}">
        <p14:creationId xmlns:p14="http://schemas.microsoft.com/office/powerpoint/2010/main" val="1355038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900" b="0" i="0" kern="1200" dirty="0">
                <a:solidFill>
                  <a:schemeClr val="tx1"/>
                </a:solidFill>
                <a:effectLst/>
                <a:latin typeface="+mn-lt"/>
                <a:ea typeface="+mn-ea"/>
                <a:cs typeface="+mn-cs"/>
              </a:rPr>
              <a:t>Lets talk</a:t>
            </a:r>
            <a:r>
              <a:rPr lang="en-US" sz="900" b="0" i="0" kern="1200" baseline="0" dirty="0">
                <a:solidFill>
                  <a:schemeClr val="tx1"/>
                </a:solidFill>
                <a:effectLst/>
                <a:latin typeface="+mn-lt"/>
                <a:ea typeface="+mn-ea"/>
                <a:cs typeface="+mn-cs"/>
              </a:rPr>
              <a:t> about unit testing stages…</a:t>
            </a:r>
            <a:endParaRPr lang="en-US" sz="900" b="0" i="0" kern="1200" dirty="0">
              <a:solidFill>
                <a:schemeClr val="tx1"/>
              </a:solidFill>
              <a:effectLst/>
              <a:latin typeface="+mn-lt"/>
              <a:ea typeface="+mn-ea"/>
              <a:cs typeface="+mn-cs"/>
            </a:endParaRPr>
          </a:p>
          <a:p>
            <a:pPr marL="0" marR="0" indent="0" algn="l" defTabSz="342900" rtl="0" eaLnBrk="1" fontAlgn="auto" latinLnBrk="0" hangingPunct="1">
              <a:lnSpc>
                <a:spcPct val="100000"/>
              </a:lnSpc>
              <a:spcBef>
                <a:spcPts val="0"/>
              </a:spcBef>
              <a:spcAft>
                <a:spcPts val="0"/>
              </a:spcAft>
              <a:buClrTx/>
              <a:buSzTx/>
              <a:buFontTx/>
              <a:buNone/>
              <a:tabLst/>
              <a:defRPr/>
            </a:pPr>
            <a:endParaRPr lang="en-US" sz="900" b="0" i="0" kern="1200" dirty="0">
              <a:solidFill>
                <a:schemeClr val="tx1"/>
              </a:solidFill>
              <a:effectLst/>
              <a:latin typeface="+mn-lt"/>
              <a:ea typeface="+mn-ea"/>
              <a:cs typeface="+mn-cs"/>
            </a:endParaRPr>
          </a:p>
          <a:p>
            <a:pPr marL="0" marR="0" indent="0" algn="l" defTabSz="342900" rtl="0" eaLnBrk="1" fontAlgn="auto" latinLnBrk="0" hangingPunct="1">
              <a:lnSpc>
                <a:spcPct val="100000"/>
              </a:lnSpc>
              <a:spcBef>
                <a:spcPts val="0"/>
              </a:spcBef>
              <a:spcAft>
                <a:spcPts val="0"/>
              </a:spcAft>
              <a:buClrTx/>
              <a:buSzTx/>
              <a:buFontTx/>
              <a:buNone/>
              <a:tabLst/>
              <a:defRPr/>
            </a:pPr>
            <a:r>
              <a:rPr lang="en-US" sz="900" b="0" i="0" kern="1200" dirty="0">
                <a:solidFill>
                  <a:schemeClr val="tx1"/>
                </a:solidFill>
                <a:effectLst/>
                <a:latin typeface="+mn-lt"/>
                <a:ea typeface="+mn-ea"/>
                <a:cs typeface="+mn-cs"/>
              </a:rPr>
              <a:t>The Four Phases of a Test</a:t>
            </a:r>
          </a:p>
          <a:p>
            <a:endParaRPr lang="en-US" dirty="0"/>
          </a:p>
          <a:p>
            <a:pPr fontAlgn="base"/>
            <a:r>
              <a:rPr lang="en-US" sz="900" b="0" i="0" kern="1200" dirty="0">
                <a:solidFill>
                  <a:schemeClr val="tx1"/>
                </a:solidFill>
                <a:effectLst/>
                <a:latin typeface="+mn-lt"/>
                <a:ea typeface="+mn-ea"/>
                <a:cs typeface="+mn-cs"/>
              </a:rPr>
              <a:t>The first one creates an instance of the object to be tested, referred to as </a:t>
            </a:r>
            <a:r>
              <a:rPr lang="en-US" sz="900" b="0" i="1" kern="1200" dirty="0">
                <a:solidFill>
                  <a:schemeClr val="tx1"/>
                </a:solidFill>
                <a:effectLst/>
                <a:latin typeface="+mn-lt"/>
                <a:ea typeface="+mn-ea"/>
                <a:cs typeface="+mn-cs"/>
              </a:rPr>
              <a:t>SUT</a:t>
            </a:r>
            <a:r>
              <a:rPr lang="en-US" sz="900" b="0" i="0" kern="1200" dirty="0">
                <a:solidFill>
                  <a:schemeClr val="tx1"/>
                </a:solidFill>
                <a:effectLst/>
                <a:latin typeface="+mn-lt"/>
                <a:ea typeface="+mn-ea"/>
                <a:cs typeface="+mn-cs"/>
              </a:rPr>
              <a:t> (System Under Test). In general this section establishes the SUT’s state </a:t>
            </a:r>
            <a:r>
              <a:rPr lang="en-US" sz="900" b="0" i="1" kern="1200" dirty="0">
                <a:solidFill>
                  <a:schemeClr val="tx1"/>
                </a:solidFill>
                <a:effectLst/>
                <a:latin typeface="+mn-lt"/>
                <a:ea typeface="+mn-ea"/>
                <a:cs typeface="+mn-cs"/>
              </a:rPr>
              <a:t>prior </a:t>
            </a:r>
            <a:r>
              <a:rPr lang="en-US" sz="900" b="0" i="0" kern="1200" dirty="0">
                <a:solidFill>
                  <a:schemeClr val="tx1"/>
                </a:solidFill>
                <a:effectLst/>
                <a:latin typeface="+mn-lt"/>
                <a:ea typeface="+mn-ea"/>
                <a:cs typeface="+mn-cs"/>
              </a:rPr>
              <a:t>any test related activities. As this </a:t>
            </a:r>
            <a:r>
              <a:rPr lang="en-US" sz="900" b="0" i="1" kern="1200" dirty="0">
                <a:solidFill>
                  <a:schemeClr val="tx1"/>
                </a:solidFill>
                <a:effectLst/>
                <a:latin typeface="+mn-lt"/>
                <a:ea typeface="+mn-ea"/>
                <a:cs typeface="+mn-cs"/>
              </a:rPr>
              <a:t>state</a:t>
            </a:r>
            <a:r>
              <a:rPr lang="en-US" sz="900" b="0" i="0" kern="1200" dirty="0">
                <a:solidFill>
                  <a:schemeClr val="tx1"/>
                </a:solidFill>
                <a:effectLst/>
                <a:latin typeface="+mn-lt"/>
                <a:ea typeface="+mn-ea"/>
                <a:cs typeface="+mn-cs"/>
              </a:rPr>
              <a:t> constitutes a well defined test input, it is also denoted as </a:t>
            </a:r>
            <a:r>
              <a:rPr lang="en-US" sz="900" b="0" i="1" kern="1200" dirty="0">
                <a:solidFill>
                  <a:schemeClr val="tx1"/>
                </a:solidFill>
                <a:effectLst/>
                <a:latin typeface="+mn-lt"/>
                <a:ea typeface="+mn-ea"/>
                <a:cs typeface="+mn-cs"/>
              </a:rPr>
              <a:t>fixture</a:t>
            </a:r>
            <a:r>
              <a:rPr lang="en-US" sz="900" b="0" i="0" kern="1200" dirty="0">
                <a:solidFill>
                  <a:schemeClr val="tx1"/>
                </a:solidFill>
                <a:effectLst/>
                <a:latin typeface="+mn-lt"/>
                <a:ea typeface="+mn-ea"/>
                <a:cs typeface="+mn-cs"/>
              </a:rPr>
              <a:t> of a test.</a:t>
            </a:r>
          </a:p>
          <a:p>
            <a:pPr fontAlgn="base"/>
            <a:endParaRPr lang="en-US" sz="900" b="0" i="0" kern="1200" dirty="0">
              <a:solidFill>
                <a:schemeClr val="tx1"/>
              </a:solidFill>
              <a:effectLst/>
              <a:latin typeface="+mn-lt"/>
              <a:ea typeface="+mn-ea"/>
              <a:cs typeface="+mn-cs"/>
            </a:endParaRPr>
          </a:p>
          <a:p>
            <a:pPr fontAlgn="base"/>
            <a:r>
              <a:rPr lang="en-US" sz="900" b="0" i="0" kern="1200" dirty="0">
                <a:solidFill>
                  <a:schemeClr val="tx1"/>
                </a:solidFill>
                <a:effectLst/>
                <a:latin typeface="+mn-lt"/>
                <a:ea typeface="+mn-ea"/>
                <a:cs typeface="+mn-cs"/>
              </a:rPr>
              <a:t>After the fixture has been established it is about time to invoke </a:t>
            </a:r>
            <a:r>
              <a:rPr lang="en-US" sz="900" b="0" i="1" kern="1200" dirty="0">
                <a:solidFill>
                  <a:schemeClr val="tx1"/>
                </a:solidFill>
                <a:effectLst/>
                <a:latin typeface="+mn-lt"/>
                <a:ea typeface="+mn-ea"/>
                <a:cs typeface="+mn-cs"/>
              </a:rPr>
              <a:t>those</a:t>
            </a:r>
            <a:r>
              <a:rPr lang="en-US" sz="900" b="0" i="0" kern="1200" dirty="0">
                <a:solidFill>
                  <a:schemeClr val="tx1"/>
                </a:solidFill>
                <a:effectLst/>
                <a:latin typeface="+mn-lt"/>
                <a:ea typeface="+mn-ea"/>
                <a:cs typeface="+mn-cs"/>
              </a:rPr>
              <a:t> methods of the SUT, which represent a certain behavior the test intends to verify. Often this is just a single method and the outcome is stored in local variables.</a:t>
            </a:r>
          </a:p>
          <a:p>
            <a:pPr fontAlgn="base"/>
            <a:endParaRPr lang="en-US" sz="900" b="0" i="0" kern="1200" dirty="0">
              <a:solidFill>
                <a:schemeClr val="tx1"/>
              </a:solidFill>
              <a:effectLst/>
              <a:latin typeface="+mn-lt"/>
              <a:ea typeface="+mn-ea"/>
              <a:cs typeface="+mn-cs"/>
            </a:endParaRPr>
          </a:p>
          <a:p>
            <a:pPr fontAlgn="base"/>
            <a:r>
              <a:rPr lang="en-US" sz="900" b="0" i="0" kern="1200" dirty="0">
                <a:solidFill>
                  <a:schemeClr val="tx1"/>
                </a:solidFill>
                <a:effectLst/>
                <a:latin typeface="+mn-lt"/>
                <a:ea typeface="+mn-ea"/>
                <a:cs typeface="+mn-cs"/>
              </a:rPr>
              <a:t>The last section of the test is responsible to verify whether the expected outcome of a given behavior has been obtained. Although there is a school of thought propagating a </a:t>
            </a:r>
            <a:r>
              <a:rPr lang="en-US" sz="900" b="0" i="1" kern="1200" dirty="0">
                <a:solidFill>
                  <a:schemeClr val="tx1"/>
                </a:solidFill>
                <a:effectLst/>
                <a:latin typeface="+mn-lt"/>
                <a:ea typeface="+mn-ea"/>
                <a:cs typeface="+mn-cs"/>
              </a:rPr>
              <a:t>one-assert-per-test</a:t>
            </a:r>
            <a:r>
              <a:rPr lang="en-US" sz="900" b="0" i="0" kern="1200" dirty="0">
                <a:solidFill>
                  <a:schemeClr val="tx1"/>
                </a:solidFill>
                <a:effectLst/>
                <a:latin typeface="+mn-lt"/>
                <a:ea typeface="+mn-ea"/>
                <a:cs typeface="+mn-cs"/>
              </a:rPr>
              <a:t> policy, I prefer the </a:t>
            </a:r>
            <a:r>
              <a:rPr lang="en-US" sz="900" b="0" i="1" kern="1200" dirty="0">
                <a:solidFill>
                  <a:schemeClr val="tx1"/>
                </a:solidFill>
                <a:effectLst/>
                <a:latin typeface="+mn-lt"/>
                <a:ea typeface="+mn-ea"/>
                <a:cs typeface="+mn-cs"/>
              </a:rPr>
              <a:t>single-concept-per-test</a:t>
            </a:r>
            <a:r>
              <a:rPr lang="en-US" sz="900" b="0" i="0" kern="1200" dirty="0">
                <a:solidFill>
                  <a:schemeClr val="tx1"/>
                </a:solidFill>
                <a:effectLst/>
                <a:latin typeface="+mn-lt"/>
                <a:ea typeface="+mn-ea"/>
                <a:cs typeface="+mn-cs"/>
              </a:rPr>
              <a:t> idea, which means that this section is not limited to just one assertion as it happen to be in the example</a:t>
            </a:r>
          </a:p>
          <a:p>
            <a:pPr fontAlgn="base"/>
            <a:endParaRPr lang="en-US" sz="900" b="0" i="0" kern="1200" dirty="0">
              <a:solidFill>
                <a:schemeClr val="tx1"/>
              </a:solidFill>
              <a:effectLst/>
              <a:latin typeface="+mn-lt"/>
              <a:ea typeface="+mn-ea"/>
              <a:cs typeface="+mn-cs"/>
            </a:endParaRPr>
          </a:p>
          <a:p>
            <a:pPr fontAlgn="base"/>
            <a:r>
              <a:rPr lang="en-US" sz="900" b="0" i="0" kern="1200" dirty="0">
                <a:solidFill>
                  <a:schemeClr val="tx1"/>
                </a:solidFill>
                <a:effectLst/>
                <a:latin typeface="+mn-lt"/>
                <a:ea typeface="+mn-ea"/>
                <a:cs typeface="+mn-cs"/>
              </a:rPr>
              <a:t>The teardown phase is about cleaning up the fixture in case it is </a:t>
            </a:r>
            <a:r>
              <a:rPr lang="en-US" sz="900" b="0" i="1" kern="1200" dirty="0">
                <a:solidFill>
                  <a:schemeClr val="tx1"/>
                </a:solidFill>
                <a:effectLst/>
                <a:latin typeface="+mn-lt"/>
                <a:ea typeface="+mn-ea"/>
                <a:cs typeface="+mn-cs"/>
              </a:rPr>
              <a:t>persistent</a:t>
            </a:r>
            <a:r>
              <a:rPr lang="en-US" sz="900" b="0" i="0" kern="1200" dirty="0">
                <a:solidFill>
                  <a:schemeClr val="tx1"/>
                </a:solidFill>
                <a:effectLst/>
                <a:latin typeface="+mn-lt"/>
                <a:ea typeface="+mn-ea"/>
                <a:cs typeface="+mn-cs"/>
              </a:rPr>
              <a:t>. Persistent means the fixture or part of it would survive the end of a test and may have bad influence on the results of its successor.</a:t>
            </a:r>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9</a:t>
            </a:fld>
            <a:endParaRPr lang="en-US"/>
          </a:p>
        </p:txBody>
      </p:sp>
    </p:spTree>
    <p:extLst>
      <p:ext uri="{BB962C8B-B14F-4D97-AF65-F5344CB8AC3E}">
        <p14:creationId xmlns:p14="http://schemas.microsoft.com/office/powerpoint/2010/main" val="938411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632881" y="1417371"/>
            <a:ext cx="7450669"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a:t>Click to add title</a:t>
            </a:r>
          </a:p>
        </p:txBody>
      </p:sp>
      <p:sp>
        <p:nvSpPr>
          <p:cNvPr id="9" name="Text Placeholder 5"/>
          <p:cNvSpPr>
            <a:spLocks noGrp="1"/>
          </p:cNvSpPr>
          <p:nvPr>
            <p:ph type="body" sz="quarter" idx="11" hasCustomPrompt="1"/>
          </p:nvPr>
        </p:nvSpPr>
        <p:spPr>
          <a:xfrm>
            <a:off x="658067" y="2879524"/>
            <a:ext cx="2626059" cy="277768"/>
          </a:xfrm>
          <a:prstGeom prst="rect">
            <a:avLst/>
          </a:prstGeom>
          <a:solidFill>
            <a:schemeClr val="accent2"/>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a:t>CLICK TO ADD SUBTITLE</a:t>
            </a:r>
          </a:p>
        </p:txBody>
      </p:sp>
      <p:sp>
        <p:nvSpPr>
          <p:cNvPr id="11"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dirty="0"/>
              <a:t>MONTH DATE, YEAR</a:t>
            </a:r>
          </a:p>
        </p:txBody>
      </p:sp>
      <p:sp>
        <p:nvSpPr>
          <p:cNvPr id="3"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a:t>logo</a:t>
            </a:r>
          </a:p>
        </p:txBody>
      </p:sp>
      <p:sp>
        <p:nvSpPr>
          <p:cNvPr id="17" name="Picture Placeholder 2"/>
          <p:cNvSpPr>
            <a:spLocks noGrp="1"/>
          </p:cNvSpPr>
          <p:nvPr>
            <p:ph type="pic" sz="quarter" idx="19" hasCustomPrompt="1"/>
          </p:nvPr>
        </p:nvSpPr>
        <p:spPr>
          <a:xfrm>
            <a:off x="2286351" y="504825"/>
            <a:ext cx="1411591" cy="458881"/>
          </a:xfrm>
          <a:prstGeom prst="rect">
            <a:avLst/>
          </a:prstGeom>
        </p:spPr>
        <p:txBody>
          <a:bodyPr vert="horz" lIns="68580" tIns="34290" rIns="68580" bIns="34290"/>
          <a:lstStyle>
            <a:lvl1pPr marL="0" indent="0" algn="ctr">
              <a:buNone/>
              <a:defRPr/>
            </a:lvl1pPr>
          </a:lstStyle>
          <a:p>
            <a:r>
              <a:rPr lang="en-US" dirty="0"/>
              <a:t>logo</a:t>
            </a:r>
          </a:p>
        </p:txBody>
      </p:sp>
      <p:cxnSp>
        <p:nvCxnSpPr>
          <p:cNvPr id="5" name="Straight Connector 4"/>
          <p:cNvCxnSpPr/>
          <p:nvPr userDrawn="1"/>
        </p:nvCxnSpPr>
        <p:spPr>
          <a:xfrm>
            <a:off x="2073088"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079898"/>
            <a:ext cx="8339328"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solidFill>
                  <a:schemeClr val="tx1"/>
                </a:solidFill>
              </a:defRPr>
            </a:lvl1pPr>
            <a:lvl2pPr marL="557213" indent="-214313">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p:txBody>
      </p:sp>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754562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ullet List with Graphic">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5029200" y="683204"/>
            <a:ext cx="4114800" cy="4183380"/>
          </a:xfrm>
          <a:prstGeom prst="rect">
            <a:avLst/>
          </a:prstGeom>
        </p:spPr>
        <p:txBody>
          <a:bodyPr vert="horz" anchor="ctr"/>
          <a:lstStyle>
            <a:lvl1pPr marL="0" indent="0" algn="ctr">
              <a:buNone/>
              <a:defRPr/>
            </a:lvl1pPr>
          </a:lstStyle>
          <a:p>
            <a:r>
              <a:rPr lang="en-US" dirty="0"/>
              <a:t> </a:t>
            </a:r>
          </a:p>
        </p:txBody>
      </p:sp>
      <p:sp>
        <p:nvSpPr>
          <p:cNvPr id="3" name="Text Placeholder 2"/>
          <p:cNvSpPr>
            <a:spLocks noGrp="1"/>
          </p:cNvSpPr>
          <p:nvPr>
            <p:ph idx="1" hasCustomPrompt="1"/>
          </p:nvPr>
        </p:nvSpPr>
        <p:spPr>
          <a:xfrm>
            <a:off x="360363" y="1079897"/>
            <a:ext cx="4343400" cy="3429000"/>
          </a:xfrm>
          <a:prstGeom prst="rect">
            <a:avLst/>
          </a:prstGeom>
        </p:spPr>
        <p:txBody>
          <a:bodyPr vert="horz" lIns="91440" tIns="45720" rIns="91440" bIns="45720" rtlCol="0">
            <a:normAutofit/>
          </a:bodyPr>
          <a:lstStyle>
            <a:lvl1pPr marL="173736" marR="0" indent="-173736" algn="l" defTabSz="457200" rtl="0" eaLnBrk="1" fontAlgn="auto" latinLnBrk="0" hangingPunct="1">
              <a:lnSpc>
                <a:spcPct val="120000"/>
              </a:lnSpc>
              <a:spcBef>
                <a:spcPts val="0"/>
              </a:spcBef>
              <a:spcAft>
                <a:spcPts val="1000"/>
              </a:spcAft>
              <a:buClr>
                <a:schemeClr val="accent2"/>
              </a:buClr>
              <a:buSzTx/>
              <a:buFont typeface="Arial"/>
              <a:buChar char="•"/>
              <a:tabLst/>
              <a:defRPr sz="1600" baseline="0"/>
            </a:lvl1pPr>
            <a:lvl2pPr>
              <a:defRPr sz="1600"/>
            </a:lvl2pPr>
            <a:lvl3pPr>
              <a:defRPr sz="1600"/>
            </a:lvl3pPr>
            <a:lvl4pPr>
              <a:defRPr sz="1600"/>
            </a:lvl4pPr>
            <a:lvl5pPr>
              <a:defRPr sz="1600"/>
            </a:lvl5pPr>
          </a:lstStyle>
          <a:p>
            <a:pPr lvl="0"/>
            <a:r>
              <a:rPr lang="en-US" dirty="0"/>
              <a:t>Click to add bulleted list</a:t>
            </a:r>
          </a:p>
          <a:p>
            <a:pPr lvl="0"/>
            <a:r>
              <a:rPr lang="en-US" dirty="0"/>
              <a:t>Click to add bulleted list</a:t>
            </a:r>
          </a:p>
          <a:p>
            <a:pPr lvl="0"/>
            <a:r>
              <a:rPr lang="en-US" dirty="0"/>
              <a:t>Click to add bulleted list</a:t>
            </a:r>
          </a:p>
          <a:p>
            <a:pPr lvl="0"/>
            <a:r>
              <a:rPr lang="en-US" dirty="0"/>
              <a:t>Click to add bulleted list</a:t>
            </a:r>
          </a:p>
        </p:txBody>
      </p:sp>
      <p:sp>
        <p:nvSpPr>
          <p:cNvPr id="4"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553747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9144000" cy="5143500"/>
          </a:xfrm>
          <a:prstGeom prst="rect">
            <a:avLst/>
          </a:prstGeom>
        </p:spPr>
        <p:txBody>
          <a:bodyPr vert="horz" lIns="68580" tIns="34290" rIns="68580" bIns="34290" anchor="ctr"/>
          <a:lstStyle>
            <a:lvl1pPr marL="0" indent="0" algn="ctr">
              <a:buNone/>
              <a:defRPr/>
            </a:lvl1pPr>
          </a:lstStyle>
          <a:p>
            <a:r>
              <a:rPr lang="en-US" dirty="0"/>
              <a:t>Background Image</a:t>
            </a:r>
          </a:p>
        </p:txBody>
      </p:sp>
      <p:sp>
        <p:nvSpPr>
          <p:cNvPr id="3" name="Text Placeholder 4"/>
          <p:cNvSpPr>
            <a:spLocks noGrp="1"/>
          </p:cNvSpPr>
          <p:nvPr>
            <p:ph type="body" sz="quarter" idx="15" hasCustomPrompt="1"/>
          </p:nvPr>
        </p:nvSpPr>
        <p:spPr>
          <a:xfrm>
            <a:off x="631825" y="1556683"/>
            <a:ext cx="6910388" cy="595035"/>
          </a:xfrm>
          <a:prstGeom prst="rect">
            <a:avLst/>
          </a:prstGeom>
        </p:spPr>
        <p:txBody>
          <a:bodyPr lIns="68580" tIns="34290" rIns="68580" bIns="34290">
            <a:spAutoFit/>
          </a:bodyPr>
          <a:lstStyle>
            <a:lvl1pPr marL="0" indent="0">
              <a:lnSpc>
                <a:spcPct val="80000"/>
              </a:lnSpc>
              <a:spcBef>
                <a:spcPts val="0"/>
              </a:spcBef>
              <a:buNone/>
              <a:defRPr sz="4100" spc="-150">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a:t>CLICK TO ADD TITLE</a:t>
            </a:r>
          </a:p>
        </p:txBody>
      </p:sp>
      <p:sp>
        <p:nvSpPr>
          <p:cNvPr id="4" name="Text Placeholder 7"/>
          <p:cNvSpPr>
            <a:spLocks noGrp="1"/>
          </p:cNvSpPr>
          <p:nvPr>
            <p:ph type="body" sz="quarter" idx="16" hasCustomPrompt="1"/>
          </p:nvPr>
        </p:nvSpPr>
        <p:spPr>
          <a:xfrm>
            <a:off x="660400" y="3340101"/>
            <a:ext cx="6488113"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a:t>CLICK TO ADD SUBTITLE</a:t>
            </a:r>
          </a:p>
        </p:txBody>
      </p:sp>
      <p:sp>
        <p:nvSpPr>
          <p:cNvPr id="5"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accent2"/>
                </a:solidFill>
              </a:defRPr>
            </a:lvl1pPr>
          </a:lstStyle>
          <a:p>
            <a:pPr lvl="0"/>
            <a:r>
              <a:rPr lang="en-US" dirty="0"/>
              <a:t>MONTH DATE, YEAR</a:t>
            </a:r>
          </a:p>
        </p:txBody>
      </p:sp>
      <p:sp>
        <p:nvSpPr>
          <p:cNvPr id="7" name="Picture Placeholder 2"/>
          <p:cNvSpPr>
            <a:spLocks noGrp="1"/>
          </p:cNvSpPr>
          <p:nvPr>
            <p:ph type="pic" sz="quarter" idx="19"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a:t>logo</a:t>
            </a:r>
          </a:p>
        </p:txBody>
      </p:sp>
    </p:spTree>
    <p:extLst>
      <p:ext uri="{BB962C8B-B14F-4D97-AF65-F5344CB8AC3E}">
        <p14:creationId xmlns:p14="http://schemas.microsoft.com/office/powerpoint/2010/main" val="342547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149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
        <p:nvSpPr>
          <p:cNvPr id="8" name="Text Placeholder 2"/>
          <p:cNvSpPr>
            <a:spLocks noGrp="1"/>
          </p:cNvSpPr>
          <p:nvPr>
            <p:ph idx="1" hasCustomPrompt="1"/>
          </p:nvPr>
        </p:nvSpPr>
        <p:spPr>
          <a:xfrm>
            <a:off x="352473" y="1078992"/>
            <a:ext cx="8339328" cy="3383280"/>
          </a:xfrm>
          <a:prstGeom prst="rect">
            <a:avLst/>
          </a:prstGeom>
        </p:spPr>
        <p:txBody>
          <a:bodyPr vert="horz" lIns="68580" tIns="34290" rIns="68580" bIns="34290" rtlCol="0">
            <a:normAutofit/>
          </a:bodyPr>
          <a:lstStyle>
            <a:lvl1pPr marL="0" indent="0">
              <a:lnSpc>
                <a:spcPct val="120000"/>
              </a:lnSpc>
              <a:spcBef>
                <a:spcPts val="0"/>
              </a:spcBef>
              <a:buNone/>
              <a:defRPr sz="1400"/>
            </a:lvl1pPr>
            <a:lvl2pPr>
              <a:defRPr sz="1200"/>
            </a:lvl2pPr>
            <a:lvl3pPr>
              <a:defRPr sz="1100"/>
            </a:lvl3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t>
            </a:r>
            <a:r>
              <a:rPr lang="en-US" dirty="0" err="1">
                <a:solidFill>
                  <a:srgbClr val="444444"/>
                </a:solidFill>
              </a:rPr>
              <a:t>adipiscing</a:t>
            </a:r>
            <a:r>
              <a:rPr lang="en-US" dirty="0">
                <a:solidFill>
                  <a:srgbClr val="444444"/>
                </a:solidFill>
              </a:rPr>
              <a:t>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 </a:t>
            </a:r>
            <a:r>
              <a:rPr lang="en-US" dirty="0" err="1">
                <a:solidFill>
                  <a:srgbClr val="444444"/>
                </a:solidFill>
              </a:rPr>
              <a:t>varius</a:t>
            </a:r>
            <a:r>
              <a:rPr lang="en-US" dirty="0">
                <a:solidFill>
                  <a:srgbClr val="444444"/>
                </a:solidFill>
              </a:rPr>
              <a:t> </a:t>
            </a:r>
            <a:r>
              <a:rPr lang="en-US" dirty="0" err="1">
                <a:solidFill>
                  <a:srgbClr val="444444"/>
                </a:solidFill>
              </a:rPr>
              <a:t>eget</a:t>
            </a:r>
            <a:r>
              <a:rPr lang="en-US" dirty="0">
                <a:solidFill>
                  <a:srgbClr val="444444"/>
                </a:solidFill>
              </a:rPr>
              <a:t>…</a:t>
            </a:r>
            <a:endParaRPr lang="en-US" dirty="0"/>
          </a:p>
        </p:txBody>
      </p:sp>
    </p:spTree>
    <p:extLst>
      <p:ext uri="{BB962C8B-B14F-4D97-AF65-F5344CB8AC3E}">
        <p14:creationId xmlns:p14="http://schemas.microsoft.com/office/powerpoint/2010/main" val="402427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ullets and Image">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4568265" y="704273"/>
            <a:ext cx="4575735" cy="4156364"/>
          </a:xfrm>
          <a:prstGeom prst="rect">
            <a:avLst/>
          </a:prstGeom>
        </p:spPr>
        <p:txBody>
          <a:bodyPr vert="horz" anchor="ctr"/>
          <a:lstStyle>
            <a:lvl1pPr marL="0" indent="0" algn="ctr">
              <a:buNone/>
              <a:defRPr/>
            </a:lvl1pPr>
          </a:lstStyle>
          <a:p>
            <a:r>
              <a:rPr lang="en-US" dirty="0"/>
              <a:t> </a:t>
            </a:r>
          </a:p>
        </p:txBody>
      </p:sp>
      <p:sp>
        <p:nvSpPr>
          <p:cNvPr id="3" name="Text Placeholder 2"/>
          <p:cNvSpPr>
            <a:spLocks noGrp="1"/>
          </p:cNvSpPr>
          <p:nvPr>
            <p:ph idx="1" hasCustomPrompt="1"/>
          </p:nvPr>
        </p:nvSpPr>
        <p:spPr>
          <a:xfrm>
            <a:off x="360364" y="1079898"/>
            <a:ext cx="3810584"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200" baseline="0"/>
            </a:lvl1pPr>
            <a:lvl2pPr>
              <a:defRPr sz="1200"/>
            </a:lvl2pPr>
            <a:lvl3pPr>
              <a:defRPr sz="1200"/>
            </a:lvl3pPr>
            <a:lvl4pPr>
              <a:defRPr sz="1200"/>
            </a:lvl4pPr>
            <a:lvl5pPr>
              <a:defRPr sz="1200"/>
            </a:lvl5pPr>
          </a:lstStyle>
          <a:p>
            <a:pPr lvl="0"/>
            <a:r>
              <a:rPr lang="en-US" dirty="0"/>
              <a:t>Click to add bulleted list</a:t>
            </a:r>
          </a:p>
          <a:p>
            <a:pPr lvl="0"/>
            <a:r>
              <a:rPr lang="en-US" dirty="0"/>
              <a:t>Click to add bulleted list</a:t>
            </a:r>
          </a:p>
          <a:p>
            <a:pPr lvl="0"/>
            <a:r>
              <a:rPr lang="en-US" dirty="0"/>
              <a:t>Click to add bulleted list</a:t>
            </a:r>
          </a:p>
        </p:txBody>
      </p:sp>
      <p:sp>
        <p:nvSpPr>
          <p:cNvPr id="4"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4061315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4117709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Numbered Lis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52473" y="1079896"/>
            <a:ext cx="8332740" cy="3383280"/>
          </a:xfrm>
          <a:prstGeom prst="rect">
            <a:avLst/>
          </a:prstGeom>
        </p:spPr>
        <p:txBody>
          <a:bodyPr lIns="68580" tIns="34290" rIns="68580" bIns="34290">
            <a:noAutofit/>
          </a:bodyPr>
          <a:lstStyle>
            <a:lvl1pPr marL="342900" indent="-342900">
              <a:lnSpc>
                <a:spcPts val="1800"/>
              </a:lnSpc>
              <a:spcBef>
                <a:spcPts val="0"/>
              </a:spcBef>
              <a:spcAft>
                <a:spcPts val="1800"/>
              </a:spcAft>
              <a:buSzPct val="140000"/>
              <a:buFont typeface="+mj-lt"/>
              <a:buAutoNum type="arabicPeriod"/>
              <a:defRPr sz="1500" baseline="0"/>
            </a:lvl1pPr>
            <a:lvl2pPr>
              <a:defRPr sz="1400"/>
            </a:lvl2pPr>
            <a:lvl3pPr>
              <a:defRPr sz="1200"/>
            </a:lvl3pPr>
            <a:lvl4pPr>
              <a:defRPr sz="1000"/>
            </a:lvl4pPr>
            <a:lvl5pPr>
              <a:defRPr sz="800"/>
            </a:lvl5pPr>
            <a:lvl6pPr>
              <a:defRPr sz="1500"/>
            </a:lvl6pPr>
            <a:lvl7pPr>
              <a:defRPr sz="1500"/>
            </a:lvl7pPr>
            <a:lvl8pPr>
              <a:defRPr sz="1500"/>
            </a:lvl8pPr>
            <a:lvl9pPr>
              <a:defRPr sz="1500"/>
            </a:lvl9pPr>
          </a:lstStyle>
          <a:p>
            <a:pPr lvl="0"/>
            <a:r>
              <a:rPr lang="en-US" dirty="0"/>
              <a:t>Click to add numbered list</a:t>
            </a:r>
          </a:p>
          <a:p>
            <a:pPr lvl="0"/>
            <a:r>
              <a:rPr lang="en-US" dirty="0"/>
              <a:t>Click to add numbered list</a:t>
            </a:r>
          </a:p>
          <a:p>
            <a:pPr lvl="0"/>
            <a:r>
              <a:rPr lang="en-US" dirty="0"/>
              <a:t>Click to add numbered list</a:t>
            </a:r>
          </a:p>
          <a:p>
            <a:pPr lvl="0"/>
            <a:r>
              <a:rPr lang="en-US" dirty="0"/>
              <a:t>Click to add numbered list</a:t>
            </a:r>
          </a:p>
        </p:txBody>
      </p:sp>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357373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 with Subhead">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360363" y="1332311"/>
            <a:ext cx="8329612" cy="3147325"/>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lvl1pPr>
            <a:lvl2pPr>
              <a:defRPr sz="1200"/>
            </a:lvl2pPr>
            <a:lvl3pPr>
              <a:defRPr sz="1200"/>
            </a:lvl3pPr>
            <a:lvl4pPr>
              <a:defRPr sz="1200"/>
            </a:lvl4pPr>
            <a:lvl5pPr>
              <a:defRPr sz="1200"/>
            </a:lvl5pPr>
          </a:lstStyle>
          <a:p>
            <a:pPr lvl="0"/>
            <a:r>
              <a:rPr lang="en-US" dirty="0"/>
              <a:t>Click to add bulleted list</a:t>
            </a:r>
          </a:p>
          <a:p>
            <a:pPr lvl="0"/>
            <a:r>
              <a:rPr lang="en-US" dirty="0"/>
              <a:t>Click to add bulleted list</a:t>
            </a:r>
          </a:p>
          <a:p>
            <a:pPr lvl="0"/>
            <a:r>
              <a:rPr lang="en-US" dirty="0"/>
              <a:t>Click to add bulleted list</a:t>
            </a:r>
          </a:p>
          <a:p>
            <a:pPr marL="130302" marR="0" lvl="0" indent="-130302" algn="l" defTabSz="342900" rtl="0" eaLnBrk="1" fontAlgn="auto" latinLnBrk="0" hangingPunct="1">
              <a:lnSpc>
                <a:spcPts val="1800"/>
              </a:lnSpc>
              <a:spcBef>
                <a:spcPts val="0"/>
              </a:spcBef>
              <a:spcAft>
                <a:spcPts val="1050"/>
              </a:spcAft>
              <a:buClr>
                <a:schemeClr val="accent2"/>
              </a:buClr>
              <a:buSzTx/>
              <a:buFont typeface="Arial"/>
              <a:buChar char="•"/>
              <a:tabLst/>
              <a:defRPr/>
            </a:pPr>
            <a:r>
              <a:rPr lang="en-US" dirty="0"/>
              <a:t>Click to add bulleted list</a:t>
            </a:r>
          </a:p>
        </p:txBody>
      </p:sp>
      <p:sp>
        <p:nvSpPr>
          <p:cNvPr id="6" name="Text Placeholder 6"/>
          <p:cNvSpPr>
            <a:spLocks noGrp="1"/>
          </p:cNvSpPr>
          <p:nvPr>
            <p:ph type="body" sz="quarter" idx="11"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
        <p:nvSpPr>
          <p:cNvPr id="9" name="Text Placeholder 2"/>
          <p:cNvSpPr>
            <a:spLocks noGrp="1"/>
          </p:cNvSpPr>
          <p:nvPr>
            <p:ph type="body" sz="quarter" idx="12" hasCustomPrompt="1"/>
          </p:nvPr>
        </p:nvSpPr>
        <p:spPr>
          <a:xfrm>
            <a:off x="418148" y="987552"/>
            <a:ext cx="1480576" cy="264688"/>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000">
                <a:solidFill>
                  <a:schemeClr val="bg1"/>
                </a:solidFill>
                <a:latin typeface="Arial Black"/>
                <a:cs typeface="Arial Black"/>
              </a:defRPr>
            </a:lvl1pPr>
          </a:lstStyle>
          <a:p>
            <a:pPr lvl="0"/>
            <a:r>
              <a:rPr lang="en-US" dirty="0"/>
              <a:t>TITLE TO GO HERE</a:t>
            </a:r>
          </a:p>
        </p:txBody>
      </p:sp>
    </p:spTree>
    <p:extLst>
      <p:ext uri="{BB962C8B-B14F-4D97-AF65-F5344CB8AC3E}">
        <p14:creationId xmlns:p14="http://schemas.microsoft.com/office/powerpoint/2010/main" val="2238060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Map Background">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gradFill flip="none" rotWithShape="1">
            <a:gsLst>
              <a:gs pos="0">
                <a:srgbClr val="1A9CB0"/>
              </a:gs>
              <a:gs pos="100000">
                <a:srgbClr val="2FC2D9"/>
              </a:gs>
            </a:gsLst>
            <a:lin ang="1764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lnSpc>
                <a:spcPct val="85000"/>
              </a:lnSpc>
            </a:pPr>
            <a:endParaRPr lang="en-US" sz="1400" dirty="0"/>
          </a:p>
        </p:txBody>
      </p:sp>
      <p:sp>
        <p:nvSpPr>
          <p:cNvPr id="6" name="Text Placeholder 2"/>
          <p:cNvSpPr>
            <a:spLocks noGrp="1"/>
          </p:cNvSpPr>
          <p:nvPr>
            <p:ph idx="1" hasCustomPrompt="1"/>
          </p:nvPr>
        </p:nvSpPr>
        <p:spPr>
          <a:xfrm>
            <a:off x="626532" y="2398060"/>
            <a:ext cx="7574494" cy="2191404"/>
          </a:xfrm>
          <a:prstGeom prst="rect">
            <a:avLst/>
          </a:prstGeom>
        </p:spPr>
        <p:txBody>
          <a:bodyPr vert="horz" lIns="68580" tIns="34290" rIns="68580" bIns="34290" rtlCol="0">
            <a:noAutofit/>
          </a:bodyPr>
          <a:lstStyle>
            <a:lvl1pPr marL="0" indent="0">
              <a:lnSpc>
                <a:spcPct val="85000"/>
              </a:lnSpc>
              <a:spcBef>
                <a:spcPts val="0"/>
              </a:spcBef>
              <a:buFontTx/>
              <a:buNone/>
              <a:defRPr sz="3400">
                <a:solidFill>
                  <a:schemeClr val="bg1"/>
                </a:solidFill>
                <a:latin typeface="Arial Black"/>
                <a:cs typeface="Arial Black"/>
              </a:defRPr>
            </a:lvl1pPr>
            <a:lvl2pPr>
              <a:defRPr sz="1200"/>
            </a:lvl2pPr>
            <a:lvl3pPr>
              <a:defRPr sz="1200"/>
            </a:lvl3pPr>
            <a:lvl4pPr>
              <a:defRPr sz="1200"/>
            </a:lvl4pPr>
            <a:lvl5pPr>
              <a:defRPr sz="1200"/>
            </a:lvl5pPr>
          </a:lstStyle>
          <a:p>
            <a:pPr lvl="0"/>
            <a:r>
              <a:rPr lang="en-US" dirty="0"/>
              <a:t>CLICK TO ADD HEADLINE</a:t>
            </a:r>
          </a:p>
        </p:txBody>
      </p:sp>
      <p:pic>
        <p:nvPicPr>
          <p:cNvPr id="4" name="Picture 3"/>
          <p:cNvPicPr>
            <a:picLocks noChangeAspect="1"/>
          </p:cNvPicPr>
          <p:nvPr userDrawn="1"/>
        </p:nvPicPr>
        <p:blipFill>
          <a:blip r:embed="rId2">
            <a:alphaModFix amt="25000"/>
          </a:blip>
          <a:stretch>
            <a:fillRect/>
          </a:stretch>
        </p:blipFill>
        <p:spPr>
          <a:xfrm>
            <a:off x="-238103" y="-141032"/>
            <a:ext cx="9627732" cy="5588000"/>
          </a:xfrm>
          <a:prstGeom prst="rect">
            <a:avLst/>
          </a:prstGeom>
        </p:spPr>
      </p:pic>
    </p:spTree>
    <p:extLst>
      <p:ext uri="{BB962C8B-B14F-4D97-AF65-F5344CB8AC3E}">
        <p14:creationId xmlns:p14="http://schemas.microsoft.com/office/powerpoint/2010/main" val="2050748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4856480"/>
            <a:ext cx="9155206"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sp>
        <p:nvSpPr>
          <p:cNvPr id="3" name="TextBox 2"/>
          <p:cNvSpPr txBox="1"/>
          <p:nvPr userDrawn="1"/>
        </p:nvSpPr>
        <p:spPr>
          <a:xfrm>
            <a:off x="7421113" y="4900039"/>
            <a:ext cx="1493520" cy="192360"/>
          </a:xfrm>
          <a:prstGeom prst="rect">
            <a:avLst/>
          </a:prstGeom>
          <a:noFill/>
        </p:spPr>
        <p:txBody>
          <a:bodyPr wrap="square" lIns="68580" tIns="34290" rIns="68580" bIns="34290"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dirty="0">
              <a:solidFill>
                <a:srgbClr val="CCCCCC"/>
              </a:solidFill>
              <a:latin typeface="Trebuchet MS"/>
              <a:cs typeface="Trebuchet MS"/>
            </a:endParaRPr>
          </a:p>
        </p:txBody>
      </p:sp>
      <p:sp>
        <p:nvSpPr>
          <p:cNvPr id="4" name="TextBox 3"/>
          <p:cNvSpPr txBox="1"/>
          <p:nvPr userDrawn="1"/>
        </p:nvSpPr>
        <p:spPr>
          <a:xfrm>
            <a:off x="880559" y="4921739"/>
            <a:ext cx="2316480" cy="161583"/>
          </a:xfrm>
          <a:prstGeom prst="rect">
            <a:avLst/>
          </a:prstGeom>
          <a:noFill/>
        </p:spPr>
        <p:txBody>
          <a:bodyPr wrap="square" lIns="68580" tIns="34290" rIns="68580" bIns="34290" rtlCol="0">
            <a:spAutoFit/>
          </a:bodyPr>
          <a:lstStyle/>
          <a:p>
            <a:r>
              <a:rPr lang="en-US" sz="600" b="0" i="0" kern="0" spc="15" dirty="0">
                <a:solidFill>
                  <a:schemeClr val="accent1"/>
                </a:solidFill>
                <a:latin typeface="Trebuchet MS"/>
                <a:cs typeface="Trebuchet MS"/>
              </a:rPr>
              <a:t>CONFIDENTIAL</a:t>
            </a:r>
          </a:p>
        </p:txBody>
      </p:sp>
      <p:cxnSp>
        <p:nvCxnSpPr>
          <p:cNvPr id="5" name="Straight Connector 4"/>
          <p:cNvCxnSpPr/>
          <p:nvPr userDrawn="1"/>
        </p:nvCxnSpPr>
        <p:spPr>
          <a:xfrm>
            <a:off x="813249"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14" cstate="screen">
            <a:extLst>
              <a:ext uri="{28A0092B-C50C-407E-A947-70E740481C1C}">
                <a14:useLocalDpi xmlns:a14="http://schemas.microsoft.com/office/drawing/2010/main"/>
              </a:ext>
            </a:extLst>
          </a:blip>
          <a:stretch>
            <a:fillRect/>
          </a:stretch>
        </p:blipFill>
        <p:spPr>
          <a:xfrm>
            <a:off x="232224" y="4931433"/>
            <a:ext cx="476250" cy="169417"/>
          </a:xfrm>
          <a:prstGeom prst="rect">
            <a:avLst/>
          </a:prstGeom>
        </p:spPr>
      </p:pic>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50" r:id="rId3"/>
    <p:sldLayoutId id="2147483751" r:id="rId4"/>
    <p:sldLayoutId id="2147483752" r:id="rId5"/>
    <p:sldLayoutId id="2147483753" r:id="rId6"/>
    <p:sldLayoutId id="2147483754" r:id="rId7"/>
    <p:sldLayoutId id="2147483755" r:id="rId8"/>
    <p:sldLayoutId id="2147483762" r:id="rId9"/>
    <p:sldLayoutId id="2147483711" r:id="rId10"/>
    <p:sldLayoutId id="2147483749" r:id="rId11"/>
    <p:sldLayoutId id="2147483766" r:id="rId12"/>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hyperlink" Target="http://testng.org/doc/documentation-main.html" TargetMode="External"/><Relationship Id="rId2" Type="http://schemas.openxmlformats.org/officeDocument/2006/relationships/hyperlink" Target="mailto:Aleh_Vasilyeu@epam.com" TargetMode="External"/><Relationship Id="rId1" Type="http://schemas.openxmlformats.org/officeDocument/2006/relationships/slideLayout" Target="../slideLayouts/slideLayout4.xml"/><Relationship Id="rId4" Type="http://schemas.openxmlformats.org/officeDocument/2006/relationships/hyperlink" Target="http://www.tutorialspoint.com/testng/index.ht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lake_view.jpg"/>
          <p:cNvPicPr>
            <a:picLocks noGrp="1" noChangeAspect="1"/>
          </p:cNvPicPr>
          <p:nvPr>
            <p:ph type="pic" sz="quarter" idx="18"/>
          </p:nvPr>
        </p:nvPicPr>
        <p:blipFill>
          <a:blip r:embed="rId3" cstate="screen">
            <a:extLst>
              <a:ext uri="{28A0092B-C50C-407E-A947-70E740481C1C}">
                <a14:useLocalDpi xmlns:a14="http://schemas.microsoft.com/office/drawing/2010/main"/>
              </a:ext>
            </a:extLst>
          </a:blip>
          <a:srcRect/>
          <a:stretch>
            <a:fillRect/>
          </a:stretch>
        </p:blipFill>
        <p:spPr/>
      </p:pic>
      <p:sp>
        <p:nvSpPr>
          <p:cNvPr id="3" name="Text Placeholder 2"/>
          <p:cNvSpPr>
            <a:spLocks noGrp="1"/>
          </p:cNvSpPr>
          <p:nvPr>
            <p:ph type="body" sz="quarter" idx="15"/>
          </p:nvPr>
        </p:nvSpPr>
        <p:spPr>
          <a:xfrm>
            <a:off x="631825" y="1556683"/>
            <a:ext cx="6910388" cy="1091068"/>
          </a:xfrm>
        </p:spPr>
        <p:txBody>
          <a:bodyPr/>
          <a:lstStyle/>
          <a:p>
            <a:r>
              <a:rPr lang="en-US" dirty="0"/>
              <a:t>Module 4: Unit testing frameworks</a:t>
            </a:r>
          </a:p>
        </p:txBody>
      </p:sp>
      <p:sp>
        <p:nvSpPr>
          <p:cNvPr id="4" name="Text Placeholder 3"/>
          <p:cNvSpPr>
            <a:spLocks noGrp="1"/>
          </p:cNvSpPr>
          <p:nvPr>
            <p:ph type="body" sz="quarter" idx="16"/>
          </p:nvPr>
        </p:nvSpPr>
        <p:spPr/>
        <p:txBody>
          <a:bodyPr/>
          <a:lstStyle/>
          <a:p>
            <a:r>
              <a:rPr lang="en-US" dirty="0"/>
              <a:t>Automation Mentoring</a:t>
            </a:r>
          </a:p>
        </p:txBody>
      </p:sp>
      <p:pic>
        <p:nvPicPr>
          <p:cNvPr id="18" name="Picture Placeholder 17" descr="logo_cover_5.png"/>
          <p:cNvPicPr>
            <a:picLocks noGrp="1" noChangeAspect="1"/>
          </p:cNvPicPr>
          <p:nvPr>
            <p:ph type="pic" sz="quarter" idx="19"/>
          </p:nvPr>
        </p:nvPicPr>
        <p:blipFill>
          <a:blip r:embed="rId4" cstate="screen">
            <a:extLst>
              <a:ext uri="{28A0092B-C50C-407E-A947-70E740481C1C}">
                <a14:useLocalDpi xmlns:a14="http://schemas.microsoft.com/office/drawing/2010/main"/>
              </a:ext>
            </a:extLst>
          </a:blip>
          <a:srcRect t="3538" b="3538"/>
          <a:stretch>
            <a:fillRect/>
          </a:stretch>
        </p:blipFill>
        <p:spPr/>
      </p:pic>
    </p:spTree>
    <p:extLst>
      <p:ext uri="{BB962C8B-B14F-4D97-AF65-F5344CB8AC3E}">
        <p14:creationId xmlns:p14="http://schemas.microsoft.com/office/powerpoint/2010/main" val="1715862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UNIT TESTING FRAMEWORKS FOR JAVA</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0" y="1452471"/>
            <a:ext cx="3519262" cy="2639447"/>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37" y="1427201"/>
            <a:ext cx="3519263" cy="2639447"/>
          </a:xfrm>
          <a:prstGeom prst="rect">
            <a:avLst/>
          </a:prstGeom>
        </p:spPr>
      </p:pic>
    </p:spTree>
    <p:extLst>
      <p:ext uri="{BB962C8B-B14F-4D97-AF65-F5344CB8AC3E}">
        <p14:creationId xmlns:p14="http://schemas.microsoft.com/office/powerpoint/2010/main" val="518413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p:cNvSpPr>
            <a:spLocks noGrp="1"/>
          </p:cNvSpPr>
          <p:nvPr>
            <p:ph type="body" sz="quarter" idx="10"/>
          </p:nvPr>
        </p:nvSpPr>
        <p:spPr/>
        <p:txBody>
          <a:bodyPr>
            <a:normAutofit/>
          </a:bodyPr>
          <a:lstStyle/>
          <a:p>
            <a:r>
              <a:rPr lang="en-US" sz="2000" dirty="0"/>
              <a:t>JUNIT AND TESTNG FEATURES</a:t>
            </a:r>
          </a:p>
        </p:txBody>
      </p:sp>
      <p:graphicFrame>
        <p:nvGraphicFramePr>
          <p:cNvPr id="34" name="Content Placeholder 33"/>
          <p:cNvGraphicFramePr>
            <a:graphicFrameLocks noGrp="1"/>
          </p:cNvGraphicFramePr>
          <p:nvPr>
            <p:ph idx="1"/>
            <p:extLst>
              <p:ext uri="{D42A27DB-BD31-4B8C-83A1-F6EECF244321}">
                <p14:modId xmlns:p14="http://schemas.microsoft.com/office/powerpoint/2010/main" val="1030161093"/>
              </p:ext>
            </p:extLst>
          </p:nvPr>
        </p:nvGraphicFramePr>
        <p:xfrm>
          <a:off x="407987" y="798560"/>
          <a:ext cx="8351001" cy="3965944"/>
        </p:xfrm>
        <a:graphic>
          <a:graphicData uri="http://schemas.openxmlformats.org/drawingml/2006/table">
            <a:tbl>
              <a:tblPr firstRow="1" bandRow="1">
                <a:tableStyleId>{5C22544A-7EE6-4342-B048-85BDC9FD1C3A}</a:tableStyleId>
              </a:tblPr>
              <a:tblGrid>
                <a:gridCol w="2783667">
                  <a:extLst>
                    <a:ext uri="{9D8B030D-6E8A-4147-A177-3AD203B41FA5}">
                      <a16:colId xmlns:a16="http://schemas.microsoft.com/office/drawing/2014/main" val="20000"/>
                    </a:ext>
                  </a:extLst>
                </a:gridCol>
                <a:gridCol w="2783667">
                  <a:extLst>
                    <a:ext uri="{9D8B030D-6E8A-4147-A177-3AD203B41FA5}">
                      <a16:colId xmlns:a16="http://schemas.microsoft.com/office/drawing/2014/main" val="20001"/>
                    </a:ext>
                  </a:extLst>
                </a:gridCol>
                <a:gridCol w="2783667">
                  <a:extLst>
                    <a:ext uri="{9D8B030D-6E8A-4147-A177-3AD203B41FA5}">
                      <a16:colId xmlns:a16="http://schemas.microsoft.com/office/drawing/2014/main" val="20002"/>
                    </a:ext>
                  </a:extLst>
                </a:gridCol>
              </a:tblGrid>
              <a:tr h="559039">
                <a:tc>
                  <a:txBody>
                    <a:bodyPr/>
                    <a:lstStyle/>
                    <a:p>
                      <a:r>
                        <a:rPr lang="en-US" sz="1800" dirty="0"/>
                        <a:t>Feature</a:t>
                      </a:r>
                    </a:p>
                  </a:txBody>
                  <a:tcPr marT="34290" marB="3429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a:t>JUnit</a:t>
                      </a:r>
                    </a:p>
                  </a:txBody>
                  <a:tcPr marT="34290" marB="3429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err="1"/>
                        <a:t>TestNG</a:t>
                      </a:r>
                      <a:endParaRPr lang="en-US" sz="1800" dirty="0"/>
                    </a:p>
                  </a:txBody>
                  <a:tcPr marT="34290" marB="34290" anchor="ctr"/>
                </a:tc>
                <a:extLst>
                  <a:ext uri="{0D108BD9-81ED-4DB2-BD59-A6C34878D82A}">
                    <a16:rowId xmlns:a16="http://schemas.microsoft.com/office/drawing/2014/main" val="10000"/>
                  </a:ext>
                </a:extLst>
              </a:tr>
              <a:tr h="378545">
                <a:tc>
                  <a:txBody>
                    <a:bodyPr/>
                    <a:lstStyle/>
                    <a:p>
                      <a:r>
                        <a:rPr lang="en-US" sz="1600" dirty="0"/>
                        <a:t>Annotation</a:t>
                      </a:r>
                      <a:r>
                        <a:rPr lang="en-US" sz="1600" baseline="0" dirty="0"/>
                        <a:t> Support</a:t>
                      </a:r>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dirty="0">
                          <a:solidFill>
                            <a:schemeClr val="accent3"/>
                          </a:solidFill>
                        </a:rPr>
                        <a:t>Y</a:t>
                      </a:r>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a:solidFill>
                            <a:schemeClr val="accent3"/>
                          </a:solidFill>
                        </a:rPr>
                        <a:t>Y</a:t>
                      </a:r>
                      <a:endParaRPr lang="en-US" sz="1600" dirty="0">
                        <a:solidFill>
                          <a:schemeClr val="accent3"/>
                        </a:solidFill>
                      </a:endParaRPr>
                    </a:p>
                  </a:txBody>
                  <a:tcPr marT="34290" marB="34290"/>
                </a:tc>
                <a:extLst>
                  <a:ext uri="{0D108BD9-81ED-4DB2-BD59-A6C34878D82A}">
                    <a16:rowId xmlns:a16="http://schemas.microsoft.com/office/drawing/2014/main" val="10001"/>
                  </a:ext>
                </a:extLst>
              </a:tr>
              <a:tr h="378545">
                <a:tc>
                  <a:txBody>
                    <a:bodyPr/>
                    <a:lstStyle/>
                    <a:p>
                      <a:r>
                        <a:rPr lang="en-US" sz="1600" dirty="0"/>
                        <a:t>Exception Test</a:t>
                      </a:r>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dirty="0">
                          <a:solidFill>
                            <a:schemeClr val="accent3"/>
                          </a:solidFill>
                        </a:rPr>
                        <a:t>Y</a:t>
                      </a:r>
                      <a:endParaRPr lang="en-US" sz="1600" dirty="0">
                        <a:solidFill>
                          <a:srgbClr val="464547"/>
                        </a:solidFill>
                      </a:endParaRPr>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a:solidFill>
                            <a:schemeClr val="accent3"/>
                          </a:solidFill>
                        </a:rPr>
                        <a:t>Y</a:t>
                      </a:r>
                      <a:endParaRPr lang="en-US" sz="1600" dirty="0">
                        <a:solidFill>
                          <a:schemeClr val="accent3"/>
                        </a:solidFill>
                      </a:endParaRPr>
                    </a:p>
                  </a:txBody>
                  <a:tcPr marT="34290" marB="34290"/>
                </a:tc>
                <a:extLst>
                  <a:ext uri="{0D108BD9-81ED-4DB2-BD59-A6C34878D82A}">
                    <a16:rowId xmlns:a16="http://schemas.microsoft.com/office/drawing/2014/main" val="10002"/>
                  </a:ext>
                </a:extLst>
              </a:tr>
              <a:tr h="378545">
                <a:tc>
                  <a:txBody>
                    <a:bodyPr/>
                    <a:lstStyle/>
                    <a:p>
                      <a:r>
                        <a:rPr lang="en-US" sz="1600" dirty="0"/>
                        <a:t>Ignore Test</a:t>
                      </a:r>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dirty="0">
                          <a:solidFill>
                            <a:schemeClr val="accent3"/>
                          </a:solidFill>
                        </a:rPr>
                        <a:t>Y</a:t>
                      </a:r>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dirty="0">
                          <a:solidFill>
                            <a:schemeClr val="accent3"/>
                          </a:solidFill>
                        </a:rPr>
                        <a:t>Y</a:t>
                      </a:r>
                    </a:p>
                  </a:txBody>
                  <a:tcPr marT="34290" marB="34290"/>
                </a:tc>
                <a:extLst>
                  <a:ext uri="{0D108BD9-81ED-4DB2-BD59-A6C34878D82A}">
                    <a16:rowId xmlns:a16="http://schemas.microsoft.com/office/drawing/2014/main" val="10003"/>
                  </a:ext>
                </a:extLst>
              </a:tr>
              <a:tr h="378545">
                <a:tc>
                  <a:txBody>
                    <a:bodyPr/>
                    <a:lstStyle/>
                    <a:p>
                      <a:r>
                        <a:rPr lang="en-US" sz="1600" dirty="0"/>
                        <a:t>Timeout Test</a:t>
                      </a:r>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dirty="0">
                          <a:solidFill>
                            <a:schemeClr val="accent3"/>
                          </a:solidFill>
                        </a:rPr>
                        <a:t>Y</a:t>
                      </a:r>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a:solidFill>
                            <a:schemeClr val="accent3"/>
                          </a:solidFill>
                        </a:rPr>
                        <a:t>Y</a:t>
                      </a:r>
                      <a:endParaRPr lang="en-US" sz="1600" dirty="0">
                        <a:solidFill>
                          <a:schemeClr val="accent3"/>
                        </a:solidFill>
                      </a:endParaRPr>
                    </a:p>
                  </a:txBody>
                  <a:tcPr marT="34290" marB="34290"/>
                </a:tc>
                <a:extLst>
                  <a:ext uri="{0D108BD9-81ED-4DB2-BD59-A6C34878D82A}">
                    <a16:rowId xmlns:a16="http://schemas.microsoft.com/office/drawing/2014/main" val="10004"/>
                  </a:ext>
                </a:extLst>
              </a:tr>
              <a:tr h="378545">
                <a:tc>
                  <a:txBody>
                    <a:bodyPr/>
                    <a:lstStyle/>
                    <a:p>
                      <a:r>
                        <a:rPr lang="en-US" sz="1600" dirty="0"/>
                        <a:t>Suite Test</a:t>
                      </a:r>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dirty="0">
                          <a:solidFill>
                            <a:schemeClr val="accent3"/>
                          </a:solidFill>
                        </a:rPr>
                        <a:t>Y </a:t>
                      </a:r>
                      <a:r>
                        <a:rPr lang="en-US" sz="1600" dirty="0">
                          <a:solidFill>
                            <a:srgbClr val="464547"/>
                          </a:solidFill>
                        </a:rPr>
                        <a:t>(Java</a:t>
                      </a:r>
                      <a:r>
                        <a:rPr lang="en-US" sz="1600" baseline="0" dirty="0">
                          <a:solidFill>
                            <a:srgbClr val="464547"/>
                          </a:solidFill>
                        </a:rPr>
                        <a:t> class</a:t>
                      </a:r>
                      <a:r>
                        <a:rPr lang="en-US" sz="1600" dirty="0">
                          <a:solidFill>
                            <a:srgbClr val="464547"/>
                          </a:solidFill>
                        </a:rPr>
                        <a:t>)</a:t>
                      </a:r>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dirty="0">
                          <a:solidFill>
                            <a:schemeClr val="accent3"/>
                          </a:solidFill>
                        </a:rPr>
                        <a:t>Y </a:t>
                      </a:r>
                      <a:r>
                        <a:rPr lang="en-US" sz="1600" dirty="0">
                          <a:solidFill>
                            <a:srgbClr val="464547"/>
                          </a:solidFill>
                        </a:rPr>
                        <a:t>(XML)</a:t>
                      </a:r>
                    </a:p>
                  </a:txBody>
                  <a:tcPr marT="34290" marB="34290"/>
                </a:tc>
                <a:extLst>
                  <a:ext uri="{0D108BD9-81ED-4DB2-BD59-A6C34878D82A}">
                    <a16:rowId xmlns:a16="http://schemas.microsoft.com/office/drawing/2014/main" val="10005"/>
                  </a:ext>
                </a:extLst>
              </a:tr>
              <a:tr h="378545">
                <a:tc>
                  <a:txBody>
                    <a:bodyPr/>
                    <a:lstStyle/>
                    <a:p>
                      <a:r>
                        <a:rPr lang="en-US" sz="1600" dirty="0"/>
                        <a:t>Group Test</a:t>
                      </a:r>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b="1" dirty="0">
                          <a:solidFill>
                            <a:schemeClr val="accent6"/>
                          </a:solidFill>
                        </a:rPr>
                        <a:t>N </a:t>
                      </a:r>
                      <a:r>
                        <a:rPr lang="en-US" sz="1600" b="0" dirty="0">
                          <a:solidFill>
                            <a:schemeClr val="tx1"/>
                          </a:solidFill>
                        </a:rPr>
                        <a:t>(@</a:t>
                      </a:r>
                      <a:r>
                        <a:rPr lang="en-US" sz="1600" b="0" baseline="0" dirty="0">
                          <a:solidFill>
                            <a:schemeClr val="tx1"/>
                          </a:solidFill>
                        </a:rPr>
                        <a:t>Category as alt.</a:t>
                      </a:r>
                      <a:r>
                        <a:rPr lang="en-US" sz="1600" b="0" dirty="0">
                          <a:solidFill>
                            <a:schemeClr val="tx1"/>
                          </a:solidFill>
                        </a:rPr>
                        <a:t>)</a:t>
                      </a:r>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dirty="0">
                          <a:solidFill>
                            <a:schemeClr val="accent3"/>
                          </a:solidFill>
                        </a:rPr>
                        <a:t>Y</a:t>
                      </a:r>
                    </a:p>
                  </a:txBody>
                  <a:tcPr marT="34290" marB="34290"/>
                </a:tc>
                <a:extLst>
                  <a:ext uri="{0D108BD9-81ED-4DB2-BD59-A6C34878D82A}">
                    <a16:rowId xmlns:a16="http://schemas.microsoft.com/office/drawing/2014/main" val="10006"/>
                  </a:ext>
                </a:extLst>
              </a:tr>
              <a:tr h="378545">
                <a:tc>
                  <a:txBody>
                    <a:bodyPr/>
                    <a:lstStyle/>
                    <a:p>
                      <a:r>
                        <a:rPr lang="en-US" sz="1600" dirty="0"/>
                        <a:t>Parameterized (primitive)</a:t>
                      </a:r>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dirty="0">
                          <a:solidFill>
                            <a:schemeClr val="accent3"/>
                          </a:solidFill>
                        </a:rPr>
                        <a:t>Y</a:t>
                      </a:r>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dirty="0">
                          <a:solidFill>
                            <a:schemeClr val="accent3"/>
                          </a:solidFill>
                        </a:rPr>
                        <a:t>Y</a:t>
                      </a:r>
                    </a:p>
                  </a:txBody>
                  <a:tcPr marT="34290" marB="34290"/>
                </a:tc>
                <a:extLst>
                  <a:ext uri="{0D108BD9-81ED-4DB2-BD59-A6C34878D82A}">
                    <a16:rowId xmlns:a16="http://schemas.microsoft.com/office/drawing/2014/main" val="10007"/>
                  </a:ext>
                </a:extLst>
              </a:tr>
              <a:tr h="378545">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600" dirty="0"/>
                        <a:t>Parameterized (object)</a:t>
                      </a:r>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b="1" dirty="0">
                          <a:solidFill>
                            <a:schemeClr val="accent6"/>
                          </a:solidFill>
                        </a:rPr>
                        <a:t>N</a:t>
                      </a:r>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dirty="0">
                          <a:solidFill>
                            <a:schemeClr val="accent3"/>
                          </a:solidFill>
                        </a:rPr>
                        <a:t>Y</a:t>
                      </a:r>
                    </a:p>
                  </a:txBody>
                  <a:tcPr marT="34290" marB="34290"/>
                </a:tc>
                <a:extLst>
                  <a:ext uri="{0D108BD9-81ED-4DB2-BD59-A6C34878D82A}">
                    <a16:rowId xmlns:a16="http://schemas.microsoft.com/office/drawing/2014/main" val="10008"/>
                  </a:ext>
                </a:extLst>
              </a:tr>
              <a:tr h="378545">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600" dirty="0"/>
                        <a:t>Dependency</a:t>
                      </a:r>
                      <a:r>
                        <a:rPr lang="en-US" sz="1600" baseline="0" dirty="0"/>
                        <a:t> Test</a:t>
                      </a:r>
                      <a:endParaRPr lang="en-US" sz="1600" dirty="0"/>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b="1" dirty="0">
                          <a:solidFill>
                            <a:schemeClr val="accent6"/>
                          </a:solidFill>
                        </a:rPr>
                        <a:t>N </a:t>
                      </a:r>
                      <a:r>
                        <a:rPr lang="en-US" sz="1600" b="0" dirty="0">
                          <a:solidFill>
                            <a:schemeClr val="tx1"/>
                          </a:solidFill>
                        </a:rPr>
                        <a:t>(Only sorting</a:t>
                      </a:r>
                      <a:r>
                        <a:rPr lang="en-US" sz="1600" b="0" baseline="0" dirty="0">
                          <a:solidFill>
                            <a:schemeClr val="tx1"/>
                          </a:solidFill>
                        </a:rPr>
                        <a:t> by name</a:t>
                      </a:r>
                      <a:r>
                        <a:rPr lang="en-US" sz="1600" b="0" dirty="0">
                          <a:solidFill>
                            <a:schemeClr val="tx1"/>
                          </a:solidFill>
                        </a:rPr>
                        <a:t>)</a:t>
                      </a:r>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dirty="0">
                          <a:solidFill>
                            <a:schemeClr val="accent3"/>
                          </a:solidFill>
                        </a:rPr>
                        <a:t>Y</a:t>
                      </a:r>
                    </a:p>
                  </a:txBody>
                  <a:tcPr marT="34290" marB="3429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121896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p:cNvSpPr>
            <a:spLocks noGrp="1"/>
          </p:cNvSpPr>
          <p:nvPr>
            <p:ph type="body" sz="quarter" idx="10"/>
          </p:nvPr>
        </p:nvSpPr>
        <p:spPr/>
        <p:txBody>
          <a:bodyPr>
            <a:normAutofit/>
          </a:bodyPr>
          <a:lstStyle/>
          <a:p>
            <a:r>
              <a:rPr lang="en-US" sz="2000" dirty="0"/>
              <a:t>TEST EXECUTION CONTROL</a:t>
            </a:r>
          </a:p>
        </p:txBody>
      </p:sp>
      <p:graphicFrame>
        <p:nvGraphicFramePr>
          <p:cNvPr id="34" name="Content Placeholder 33"/>
          <p:cNvGraphicFramePr>
            <a:graphicFrameLocks noGrp="1"/>
          </p:cNvGraphicFramePr>
          <p:nvPr>
            <p:ph idx="1"/>
            <p:extLst>
              <p:ext uri="{D42A27DB-BD31-4B8C-83A1-F6EECF244321}">
                <p14:modId xmlns:p14="http://schemas.microsoft.com/office/powerpoint/2010/main" val="723267083"/>
              </p:ext>
            </p:extLst>
          </p:nvPr>
        </p:nvGraphicFramePr>
        <p:xfrm>
          <a:off x="407987" y="798561"/>
          <a:ext cx="8351001" cy="3970868"/>
        </p:xfrm>
        <a:graphic>
          <a:graphicData uri="http://schemas.openxmlformats.org/drawingml/2006/table">
            <a:tbl>
              <a:tblPr firstRow="1" bandRow="1">
                <a:tableStyleId>{5C22544A-7EE6-4342-B048-85BDC9FD1C3A}</a:tableStyleId>
              </a:tblPr>
              <a:tblGrid>
                <a:gridCol w="2783667">
                  <a:extLst>
                    <a:ext uri="{9D8B030D-6E8A-4147-A177-3AD203B41FA5}">
                      <a16:colId xmlns:a16="http://schemas.microsoft.com/office/drawing/2014/main" val="20000"/>
                    </a:ext>
                  </a:extLst>
                </a:gridCol>
                <a:gridCol w="2783667">
                  <a:extLst>
                    <a:ext uri="{9D8B030D-6E8A-4147-A177-3AD203B41FA5}">
                      <a16:colId xmlns:a16="http://schemas.microsoft.com/office/drawing/2014/main" val="20001"/>
                    </a:ext>
                  </a:extLst>
                </a:gridCol>
                <a:gridCol w="2783667">
                  <a:extLst>
                    <a:ext uri="{9D8B030D-6E8A-4147-A177-3AD203B41FA5}">
                      <a16:colId xmlns:a16="http://schemas.microsoft.com/office/drawing/2014/main" val="20002"/>
                    </a:ext>
                  </a:extLst>
                </a:gridCol>
              </a:tblGrid>
              <a:tr h="559733">
                <a:tc>
                  <a:txBody>
                    <a:bodyPr/>
                    <a:lstStyle/>
                    <a:p>
                      <a:r>
                        <a:rPr lang="en-US" sz="1800" dirty="0"/>
                        <a:t>Feature</a:t>
                      </a:r>
                    </a:p>
                  </a:txBody>
                  <a:tcPr marT="34290" marB="3429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a:t>JUnit</a:t>
                      </a:r>
                    </a:p>
                  </a:txBody>
                  <a:tcPr marT="34290" marB="3429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err="1"/>
                        <a:t>TestNG</a:t>
                      </a:r>
                      <a:endParaRPr lang="en-US" sz="1800" dirty="0"/>
                    </a:p>
                  </a:txBody>
                  <a:tcPr marT="34290" marB="34290" anchor="ctr"/>
                </a:tc>
                <a:extLst>
                  <a:ext uri="{0D108BD9-81ED-4DB2-BD59-A6C34878D82A}">
                    <a16:rowId xmlns:a16="http://schemas.microsoft.com/office/drawing/2014/main" val="10000"/>
                  </a:ext>
                </a:extLst>
              </a:tr>
              <a:tr h="379015">
                <a:tc>
                  <a:txBody>
                    <a:bodyPr/>
                    <a:lstStyle/>
                    <a:p>
                      <a:r>
                        <a:rPr lang="en-US" sz="1600" dirty="0"/>
                        <a:t>Before suite</a:t>
                      </a:r>
                      <a:endParaRPr lang="en-US" sz="1600" baseline="0" dirty="0"/>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b="1" dirty="0">
                          <a:solidFill>
                            <a:schemeClr val="accent6"/>
                          </a:solidFill>
                        </a:rPr>
                        <a:t>N/A</a:t>
                      </a:r>
                    </a:p>
                  </a:txBody>
                  <a:tcPr marT="34290" marB="34290"/>
                </a:tc>
                <a:tc>
                  <a:txBody>
                    <a:bodyPr/>
                    <a:lstStyle/>
                    <a:p>
                      <a:pPr algn="ctr"/>
                      <a:r>
                        <a:rPr lang="en-US" sz="1600" dirty="0"/>
                        <a:t>@</a:t>
                      </a:r>
                      <a:r>
                        <a:rPr lang="en-US" sz="1600" dirty="0" err="1"/>
                        <a:t>BeforeSuite</a:t>
                      </a:r>
                      <a:endParaRPr lang="en-US" sz="1600" dirty="0"/>
                    </a:p>
                  </a:txBody>
                  <a:tcPr marT="34290" marB="34290"/>
                </a:tc>
                <a:extLst>
                  <a:ext uri="{0D108BD9-81ED-4DB2-BD59-A6C34878D82A}">
                    <a16:rowId xmlns:a16="http://schemas.microsoft.com/office/drawing/2014/main" val="10001"/>
                  </a:ext>
                </a:extLst>
              </a:tr>
              <a:tr h="379015">
                <a:tc>
                  <a:txBody>
                    <a:bodyPr/>
                    <a:lstStyle/>
                    <a:p>
                      <a:r>
                        <a:rPr lang="en-US" sz="1600" dirty="0"/>
                        <a:t>Before class</a:t>
                      </a:r>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a:t>
                      </a:r>
                      <a:r>
                        <a:rPr lang="en-US" sz="1600" dirty="0" err="1">
                          <a:solidFill>
                            <a:schemeClr val="tx1"/>
                          </a:solidFill>
                        </a:rPr>
                        <a:t>BeforeClass</a:t>
                      </a:r>
                      <a:r>
                        <a:rPr lang="en-US" sz="1600" dirty="0">
                          <a:solidFill>
                            <a:schemeClr val="tx1"/>
                          </a:solidFill>
                        </a:rPr>
                        <a:t> (only static)</a:t>
                      </a:r>
                    </a:p>
                  </a:txBody>
                  <a:tcPr marT="34290" marB="34290"/>
                </a:tc>
                <a:tc>
                  <a:txBody>
                    <a:bodyPr/>
                    <a:lstStyle/>
                    <a:p>
                      <a:pPr algn="ctr"/>
                      <a:r>
                        <a:rPr lang="en-US" sz="1600" dirty="0"/>
                        <a:t>@</a:t>
                      </a:r>
                      <a:r>
                        <a:rPr lang="en-US" sz="1600" dirty="0" err="1"/>
                        <a:t>BeforeClass</a:t>
                      </a:r>
                      <a:endParaRPr lang="en-US" sz="1600" dirty="0"/>
                    </a:p>
                  </a:txBody>
                  <a:tcPr marT="34290" marB="34290"/>
                </a:tc>
                <a:extLst>
                  <a:ext uri="{0D108BD9-81ED-4DB2-BD59-A6C34878D82A}">
                    <a16:rowId xmlns:a16="http://schemas.microsoft.com/office/drawing/2014/main" val="10002"/>
                  </a:ext>
                </a:extLst>
              </a:tr>
              <a:tr h="379015">
                <a:tc>
                  <a:txBody>
                    <a:bodyPr/>
                    <a:lstStyle/>
                    <a:p>
                      <a:r>
                        <a:rPr lang="en-US" sz="1600" dirty="0"/>
                        <a:t>Before group</a:t>
                      </a:r>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b="1" dirty="0">
                          <a:solidFill>
                            <a:schemeClr val="accent6"/>
                          </a:solidFill>
                        </a:rPr>
                        <a:t>N/A</a:t>
                      </a:r>
                    </a:p>
                  </a:txBody>
                  <a:tcPr marT="34290" marB="34290"/>
                </a:tc>
                <a:tc>
                  <a:txBody>
                    <a:bodyPr/>
                    <a:lstStyle/>
                    <a:p>
                      <a:pPr algn="ctr"/>
                      <a:r>
                        <a:rPr lang="en-US" sz="1600" dirty="0"/>
                        <a:t>@</a:t>
                      </a:r>
                      <a:r>
                        <a:rPr lang="en-US" sz="1600" dirty="0" err="1"/>
                        <a:t>BeforeGroup</a:t>
                      </a:r>
                      <a:endParaRPr lang="en-US" sz="1600" dirty="0"/>
                    </a:p>
                  </a:txBody>
                  <a:tcPr marT="34290" marB="34290"/>
                </a:tc>
                <a:extLst>
                  <a:ext uri="{0D108BD9-81ED-4DB2-BD59-A6C34878D82A}">
                    <a16:rowId xmlns:a16="http://schemas.microsoft.com/office/drawing/2014/main" val="10003"/>
                  </a:ext>
                </a:extLst>
              </a:tr>
              <a:tr h="379015">
                <a:tc>
                  <a:txBody>
                    <a:bodyPr/>
                    <a:lstStyle/>
                    <a:p>
                      <a:r>
                        <a:rPr lang="en-US" sz="1600" dirty="0"/>
                        <a:t>Before</a:t>
                      </a:r>
                      <a:r>
                        <a:rPr lang="en-US" sz="1600" baseline="0" dirty="0"/>
                        <a:t> method</a:t>
                      </a:r>
                      <a:endParaRPr lang="en-US" sz="1600" dirty="0"/>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@Before</a:t>
                      </a:r>
                    </a:p>
                  </a:txBody>
                  <a:tcPr marT="34290" marB="34290"/>
                </a:tc>
                <a:tc>
                  <a:txBody>
                    <a:bodyPr/>
                    <a:lstStyle/>
                    <a:p>
                      <a:pPr algn="ctr"/>
                      <a:r>
                        <a:rPr lang="en-US" sz="1600" dirty="0"/>
                        <a:t>@</a:t>
                      </a:r>
                      <a:r>
                        <a:rPr lang="en-US" sz="1600" dirty="0" err="1"/>
                        <a:t>BeforeMethod</a:t>
                      </a:r>
                      <a:endParaRPr lang="en-US" sz="1600" dirty="0"/>
                    </a:p>
                  </a:txBody>
                  <a:tcPr marT="34290" marB="34290"/>
                </a:tc>
                <a:extLst>
                  <a:ext uri="{0D108BD9-81ED-4DB2-BD59-A6C34878D82A}">
                    <a16:rowId xmlns:a16="http://schemas.microsoft.com/office/drawing/2014/main" val="10004"/>
                  </a:ext>
                </a:extLst>
              </a:tr>
              <a:tr h="379015">
                <a:tc>
                  <a:txBody>
                    <a:bodyPr/>
                    <a:lstStyle/>
                    <a:p>
                      <a:r>
                        <a:rPr lang="en-US" sz="1600" dirty="0"/>
                        <a:t>Test</a:t>
                      </a:r>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@Test</a:t>
                      </a:r>
                    </a:p>
                  </a:txBody>
                  <a:tcPr marT="34290" marB="34290"/>
                </a:tc>
                <a:tc>
                  <a:txBody>
                    <a:bodyPr/>
                    <a:lstStyle/>
                    <a:p>
                      <a:pPr algn="ctr"/>
                      <a:r>
                        <a:rPr lang="en-US" sz="1600" dirty="0"/>
                        <a:t>@Test</a:t>
                      </a:r>
                    </a:p>
                  </a:txBody>
                  <a:tcPr marT="34290" marB="34290"/>
                </a:tc>
                <a:extLst>
                  <a:ext uri="{0D108BD9-81ED-4DB2-BD59-A6C34878D82A}">
                    <a16:rowId xmlns:a16="http://schemas.microsoft.com/office/drawing/2014/main" val="10005"/>
                  </a:ext>
                </a:extLst>
              </a:tr>
              <a:tr h="379015">
                <a:tc>
                  <a:txBody>
                    <a:bodyPr/>
                    <a:lstStyle/>
                    <a:p>
                      <a:r>
                        <a:rPr lang="en-US" sz="1600" dirty="0"/>
                        <a:t>After</a:t>
                      </a:r>
                      <a:r>
                        <a:rPr lang="en-US" sz="1600" baseline="0" dirty="0"/>
                        <a:t> method</a:t>
                      </a:r>
                      <a:endParaRPr lang="en-US" sz="1600" dirty="0"/>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@After</a:t>
                      </a:r>
                    </a:p>
                  </a:txBody>
                  <a:tcPr marT="34290" marB="34290"/>
                </a:tc>
                <a:tc>
                  <a:txBody>
                    <a:bodyPr/>
                    <a:lstStyle/>
                    <a:p>
                      <a:pPr algn="ctr"/>
                      <a:r>
                        <a:rPr lang="en-US" sz="1600" dirty="0"/>
                        <a:t>@</a:t>
                      </a:r>
                      <a:r>
                        <a:rPr lang="en-US" sz="1600" dirty="0" err="1"/>
                        <a:t>AfterMethod</a:t>
                      </a:r>
                      <a:endParaRPr lang="en-US" sz="1600" dirty="0"/>
                    </a:p>
                  </a:txBody>
                  <a:tcPr marT="34290" marB="34290"/>
                </a:tc>
                <a:extLst>
                  <a:ext uri="{0D108BD9-81ED-4DB2-BD59-A6C34878D82A}">
                    <a16:rowId xmlns:a16="http://schemas.microsoft.com/office/drawing/2014/main" val="10006"/>
                  </a:ext>
                </a:extLst>
              </a:tr>
              <a:tr h="379015">
                <a:tc>
                  <a:txBody>
                    <a:bodyPr/>
                    <a:lstStyle/>
                    <a:p>
                      <a:r>
                        <a:rPr lang="en-US" sz="1600" dirty="0"/>
                        <a:t>After group</a:t>
                      </a:r>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b="1" dirty="0">
                          <a:solidFill>
                            <a:schemeClr val="accent6"/>
                          </a:solidFill>
                        </a:rPr>
                        <a:t>N/A</a:t>
                      </a:r>
                    </a:p>
                  </a:txBody>
                  <a:tcPr marT="34290" marB="34290"/>
                </a:tc>
                <a:tc>
                  <a:txBody>
                    <a:bodyPr/>
                    <a:lstStyle/>
                    <a:p>
                      <a:pPr algn="ctr"/>
                      <a:r>
                        <a:rPr lang="en-US" sz="1600" dirty="0"/>
                        <a:t>@</a:t>
                      </a:r>
                      <a:r>
                        <a:rPr lang="en-US" sz="1600" dirty="0" err="1"/>
                        <a:t>AfterGroup</a:t>
                      </a:r>
                      <a:endParaRPr lang="en-US" sz="1600" dirty="0"/>
                    </a:p>
                  </a:txBody>
                  <a:tcPr marT="34290" marB="34290"/>
                </a:tc>
                <a:extLst>
                  <a:ext uri="{0D108BD9-81ED-4DB2-BD59-A6C34878D82A}">
                    <a16:rowId xmlns:a16="http://schemas.microsoft.com/office/drawing/2014/main" val="10007"/>
                  </a:ext>
                </a:extLst>
              </a:tr>
              <a:tr h="379015">
                <a:tc>
                  <a:txBody>
                    <a:bodyPr/>
                    <a:lstStyle/>
                    <a:p>
                      <a:r>
                        <a:rPr lang="en-US" sz="1600" dirty="0"/>
                        <a:t>After class</a:t>
                      </a:r>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b="0" dirty="0">
                          <a:solidFill>
                            <a:schemeClr val="tx1"/>
                          </a:solidFill>
                        </a:rPr>
                        <a:t>@</a:t>
                      </a:r>
                      <a:r>
                        <a:rPr lang="en-US" sz="1600" b="0" dirty="0" err="1">
                          <a:solidFill>
                            <a:schemeClr val="tx1"/>
                          </a:solidFill>
                        </a:rPr>
                        <a:t>AfterClass</a:t>
                      </a:r>
                      <a:r>
                        <a:rPr lang="en-US" sz="1600" b="0" dirty="0">
                          <a:solidFill>
                            <a:schemeClr val="tx1"/>
                          </a:solidFill>
                        </a:rPr>
                        <a:t> (only static)</a:t>
                      </a:r>
                    </a:p>
                  </a:txBody>
                  <a:tcPr marT="34290" marB="34290"/>
                </a:tc>
                <a:tc>
                  <a:txBody>
                    <a:bodyPr/>
                    <a:lstStyle/>
                    <a:p>
                      <a:pPr algn="ctr"/>
                      <a:r>
                        <a:rPr lang="en-US" sz="1600" dirty="0"/>
                        <a:t>@</a:t>
                      </a:r>
                      <a:r>
                        <a:rPr lang="en-US" sz="1600" dirty="0" err="1"/>
                        <a:t>AfterClass</a:t>
                      </a:r>
                      <a:endParaRPr lang="en-US" sz="1600" dirty="0"/>
                    </a:p>
                  </a:txBody>
                  <a:tcPr marT="34290" marB="34290"/>
                </a:tc>
                <a:extLst>
                  <a:ext uri="{0D108BD9-81ED-4DB2-BD59-A6C34878D82A}">
                    <a16:rowId xmlns:a16="http://schemas.microsoft.com/office/drawing/2014/main" val="10008"/>
                  </a:ext>
                </a:extLst>
              </a:tr>
              <a:tr h="379015">
                <a:tc>
                  <a:txBody>
                    <a:bodyPr/>
                    <a:lstStyle/>
                    <a:p>
                      <a:r>
                        <a:rPr lang="en-US" sz="1600" dirty="0"/>
                        <a:t>After</a:t>
                      </a:r>
                      <a:r>
                        <a:rPr lang="en-US" sz="1600" baseline="0" dirty="0"/>
                        <a:t> suite</a:t>
                      </a:r>
                      <a:endParaRPr lang="en-US" sz="1600" dirty="0"/>
                    </a:p>
                  </a:txBody>
                  <a:tcPr marT="34290" marB="34290"/>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600" b="1" dirty="0">
                          <a:solidFill>
                            <a:schemeClr val="accent6"/>
                          </a:solidFill>
                        </a:rPr>
                        <a:t>N/A</a:t>
                      </a:r>
                    </a:p>
                  </a:txBody>
                  <a:tcPr marT="34290" marB="34290"/>
                </a:tc>
                <a:tc>
                  <a:txBody>
                    <a:bodyPr/>
                    <a:lstStyle/>
                    <a:p>
                      <a:pPr algn="ctr"/>
                      <a:r>
                        <a:rPr lang="en-US" sz="1600" dirty="0"/>
                        <a:t>@</a:t>
                      </a:r>
                      <a:r>
                        <a:rPr lang="en-US" sz="1600" dirty="0" err="1"/>
                        <a:t>AfterSuite</a:t>
                      </a:r>
                      <a:endParaRPr lang="en-US" sz="1600" dirty="0"/>
                    </a:p>
                  </a:txBody>
                  <a:tcPr marT="34290" marB="3429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647498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a:t>TESTNG OVERVIEW</a:t>
            </a:r>
          </a:p>
        </p:txBody>
      </p:sp>
    </p:spTree>
    <p:extLst>
      <p:ext uri="{BB962C8B-B14F-4D97-AF65-F5344CB8AC3E}">
        <p14:creationId xmlns:p14="http://schemas.microsoft.com/office/powerpoint/2010/main" val="2591961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EXAMPLE OF TEST CLASS</a:t>
            </a:r>
          </a:p>
        </p:txBody>
      </p:sp>
      <p:sp>
        <p:nvSpPr>
          <p:cNvPr id="6" name="Rectangle 5"/>
          <p:cNvSpPr/>
          <p:nvPr/>
        </p:nvSpPr>
        <p:spPr>
          <a:xfrm>
            <a:off x="356616" y="1078992"/>
            <a:ext cx="6019800" cy="2893100"/>
          </a:xfrm>
          <a:prstGeom prst="rect">
            <a:avLst/>
          </a:prstGeom>
        </p:spPr>
        <p:txBody>
          <a:bodyPr wrap="square">
            <a:spAutoFit/>
          </a:bodyPr>
          <a:lstStyle/>
          <a:p>
            <a:pPr lvl="0" defTabSz="914400" eaLnBrk="0" fontAlgn="base" hangingPunct="0">
              <a:spcBef>
                <a:spcPct val="0"/>
              </a:spcBef>
              <a:spcAft>
                <a:spcPct val="0"/>
              </a:spcAft>
            </a:pPr>
            <a:r>
              <a:rPr lang="en-US" altLang="en-US" b="1" dirty="0">
                <a:solidFill>
                  <a:srgbClr val="000080"/>
                </a:solidFill>
                <a:latin typeface="Source Sans Pro" panose="020B0503030403020204" pitchFamily="34" charset="0"/>
                <a:ea typeface="Source Sans Pro" panose="020B0503030403020204" pitchFamily="34" charset="0"/>
                <a:cs typeface="Courier New" panose="02070309020205020404" pitchFamily="49" charset="0"/>
              </a:rPr>
              <a:t>public class </a:t>
            </a:r>
            <a:r>
              <a:rPr lang="en-US" altLang="en-US"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TestNgExample</a:t>
            </a: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b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Object </a:t>
            </a:r>
            <a:r>
              <a:rPr lang="en-US" altLang="en-US" b="1" dirty="0" err="1">
                <a:solidFill>
                  <a:srgbClr val="660E7A"/>
                </a:solidFill>
                <a:latin typeface="Source Sans Pro" panose="020B0503030403020204" pitchFamily="34" charset="0"/>
                <a:ea typeface="Source Sans Pro" panose="020B0503030403020204" pitchFamily="34" charset="0"/>
                <a:cs typeface="Courier New" panose="02070309020205020404" pitchFamily="49" charset="0"/>
              </a:rPr>
              <a:t>object</a:t>
            </a:r>
            <a:r>
              <a:rPr lang="en-US" altLang="en-US" b="1" dirty="0">
                <a:solidFill>
                  <a:srgbClr val="660E7A"/>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b="1" dirty="0">
                <a:solidFill>
                  <a:srgbClr val="000080"/>
                </a:solidFill>
                <a:latin typeface="Source Sans Pro" panose="020B0503030403020204" pitchFamily="34" charset="0"/>
                <a:ea typeface="Source Sans Pro" panose="020B0503030403020204" pitchFamily="34" charset="0"/>
                <a:cs typeface="Courier New" panose="02070309020205020404" pitchFamily="49" charset="0"/>
              </a:rPr>
              <a:t>new </a:t>
            </a: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Object();</a:t>
            </a:r>
            <a:b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b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dirty="0">
                <a:solidFill>
                  <a:srgbClr val="808000"/>
                </a:solidFill>
                <a:latin typeface="Source Sans Pro" panose="020B0503030403020204" pitchFamily="34" charset="0"/>
                <a:ea typeface="Source Sans Pro" panose="020B0503030403020204" pitchFamily="34" charset="0"/>
                <a:cs typeface="Courier New" panose="02070309020205020404" pitchFamily="49" charset="0"/>
              </a:rPr>
              <a:t>@Test</a:t>
            </a:r>
            <a:br>
              <a:rPr lang="en-US" altLang="en-US" dirty="0">
                <a:solidFill>
                  <a:srgbClr val="808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dirty="0">
                <a:solidFill>
                  <a:srgbClr val="808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b="1" dirty="0">
                <a:solidFill>
                  <a:srgbClr val="000080"/>
                </a:solidFill>
                <a:latin typeface="Source Sans Pro" panose="020B0503030403020204" pitchFamily="34" charset="0"/>
                <a:ea typeface="Source Sans Pro" panose="020B0503030403020204" pitchFamily="34" charset="0"/>
                <a:cs typeface="Courier New" panose="02070309020205020404" pitchFamily="49" charset="0"/>
              </a:rPr>
              <a:t>public void </a:t>
            </a: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test1() {</a:t>
            </a:r>
            <a:b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System.</a:t>
            </a:r>
            <a:r>
              <a:rPr lang="en-US" altLang="en-US" b="1" i="1" dirty="0" err="1">
                <a:solidFill>
                  <a:srgbClr val="660E7A"/>
                </a:solidFill>
                <a:latin typeface="Source Sans Pro" panose="020B0503030403020204" pitchFamily="34" charset="0"/>
                <a:ea typeface="Source Sans Pro" panose="020B0503030403020204" pitchFamily="34" charset="0"/>
                <a:cs typeface="Courier New" panose="02070309020205020404" pitchFamily="49" charset="0"/>
              </a:rPr>
              <a:t>out</a:t>
            </a:r>
            <a:r>
              <a:rPr lang="en-US" altLang="en-US"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.println</a:t>
            </a: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r>
              <a:rPr lang="en-US" altLang="en-US" b="1" dirty="0">
                <a:solidFill>
                  <a:srgbClr val="008000"/>
                </a:solidFill>
                <a:latin typeface="Source Sans Pro" panose="020B0503030403020204" pitchFamily="34" charset="0"/>
                <a:ea typeface="Source Sans Pro" panose="020B0503030403020204" pitchFamily="34" charset="0"/>
                <a:cs typeface="Courier New" panose="02070309020205020404" pitchFamily="49" charset="0"/>
              </a:rPr>
              <a:t>"</a:t>
            </a:r>
            <a:r>
              <a:rPr lang="en-US" altLang="en-US" b="1" dirty="0" err="1">
                <a:solidFill>
                  <a:srgbClr val="008000"/>
                </a:solidFill>
                <a:latin typeface="Source Sans Pro" panose="020B0503030403020204" pitchFamily="34" charset="0"/>
                <a:ea typeface="Source Sans Pro" panose="020B0503030403020204" pitchFamily="34" charset="0"/>
                <a:cs typeface="Courier New" panose="02070309020205020404" pitchFamily="49" charset="0"/>
              </a:rPr>
              <a:t>I'am</a:t>
            </a:r>
            <a:r>
              <a:rPr lang="en-US" altLang="en-US" b="1" dirty="0">
                <a:solidFill>
                  <a:srgbClr val="008000"/>
                </a:solidFill>
                <a:latin typeface="Source Sans Pro" panose="020B0503030403020204" pitchFamily="34" charset="0"/>
                <a:ea typeface="Source Sans Pro" panose="020B0503030403020204" pitchFamily="34" charset="0"/>
                <a:cs typeface="Courier New" panose="02070309020205020404" pitchFamily="49" charset="0"/>
              </a:rPr>
              <a:t> object: " </a:t>
            </a: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b="1" dirty="0" err="1">
                <a:solidFill>
                  <a:srgbClr val="660E7A"/>
                </a:solidFill>
                <a:latin typeface="Source Sans Pro" panose="020B0503030403020204" pitchFamily="34" charset="0"/>
                <a:ea typeface="Source Sans Pro" panose="020B0503030403020204" pitchFamily="34" charset="0"/>
                <a:cs typeface="Courier New" panose="02070309020205020404" pitchFamily="49" charset="0"/>
              </a:rPr>
              <a:t>object</a:t>
            </a:r>
            <a:r>
              <a:rPr lang="en-US" altLang="en-US"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.toString</a:t>
            </a: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b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b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b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dirty="0">
                <a:solidFill>
                  <a:srgbClr val="808000"/>
                </a:solidFill>
                <a:latin typeface="Source Sans Pro" panose="020B0503030403020204" pitchFamily="34" charset="0"/>
                <a:ea typeface="Source Sans Pro" panose="020B0503030403020204" pitchFamily="34" charset="0"/>
                <a:cs typeface="Courier New" panose="02070309020205020404" pitchFamily="49" charset="0"/>
              </a:rPr>
              <a:t>@Test</a:t>
            </a:r>
            <a:br>
              <a:rPr lang="en-US" altLang="en-US" dirty="0">
                <a:solidFill>
                  <a:srgbClr val="808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dirty="0">
                <a:solidFill>
                  <a:srgbClr val="808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b="1" dirty="0">
                <a:solidFill>
                  <a:srgbClr val="000080"/>
                </a:solidFill>
                <a:latin typeface="Source Sans Pro" panose="020B0503030403020204" pitchFamily="34" charset="0"/>
                <a:ea typeface="Source Sans Pro" panose="020B0503030403020204" pitchFamily="34" charset="0"/>
                <a:cs typeface="Courier New" panose="02070309020205020404" pitchFamily="49" charset="0"/>
              </a:rPr>
              <a:t>public void </a:t>
            </a: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test2() {</a:t>
            </a:r>
            <a:b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System.</a:t>
            </a:r>
            <a:r>
              <a:rPr lang="en-US" altLang="en-US" b="1" i="1" dirty="0" err="1">
                <a:solidFill>
                  <a:srgbClr val="660E7A"/>
                </a:solidFill>
                <a:latin typeface="Source Sans Pro" panose="020B0503030403020204" pitchFamily="34" charset="0"/>
                <a:ea typeface="Source Sans Pro" panose="020B0503030403020204" pitchFamily="34" charset="0"/>
                <a:cs typeface="Courier New" panose="02070309020205020404" pitchFamily="49" charset="0"/>
              </a:rPr>
              <a:t>out</a:t>
            </a:r>
            <a:r>
              <a:rPr lang="en-US" altLang="en-US"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.println</a:t>
            </a: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r>
              <a:rPr lang="en-US" altLang="en-US" b="1" dirty="0">
                <a:solidFill>
                  <a:srgbClr val="008000"/>
                </a:solidFill>
                <a:latin typeface="Source Sans Pro" panose="020B0503030403020204" pitchFamily="34" charset="0"/>
                <a:ea typeface="Source Sans Pro" panose="020B0503030403020204" pitchFamily="34" charset="0"/>
                <a:cs typeface="Courier New" panose="02070309020205020404" pitchFamily="49" charset="0"/>
              </a:rPr>
              <a:t>"</a:t>
            </a:r>
            <a:r>
              <a:rPr lang="en-US" altLang="en-US" b="1" dirty="0" err="1">
                <a:solidFill>
                  <a:srgbClr val="008000"/>
                </a:solidFill>
                <a:latin typeface="Source Sans Pro" panose="020B0503030403020204" pitchFamily="34" charset="0"/>
                <a:ea typeface="Source Sans Pro" panose="020B0503030403020204" pitchFamily="34" charset="0"/>
                <a:cs typeface="Courier New" panose="02070309020205020404" pitchFamily="49" charset="0"/>
              </a:rPr>
              <a:t>I'am</a:t>
            </a:r>
            <a:r>
              <a:rPr lang="en-US" altLang="en-US" b="1" dirty="0">
                <a:solidFill>
                  <a:srgbClr val="008000"/>
                </a:solidFill>
                <a:latin typeface="Source Sans Pro" panose="020B0503030403020204" pitchFamily="34" charset="0"/>
                <a:ea typeface="Source Sans Pro" panose="020B0503030403020204" pitchFamily="34" charset="0"/>
                <a:cs typeface="Courier New" panose="02070309020205020404" pitchFamily="49" charset="0"/>
              </a:rPr>
              <a:t> object: " </a:t>
            </a: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b="1" dirty="0" err="1">
                <a:solidFill>
                  <a:srgbClr val="660E7A"/>
                </a:solidFill>
                <a:latin typeface="Source Sans Pro" panose="020B0503030403020204" pitchFamily="34" charset="0"/>
                <a:ea typeface="Source Sans Pro" panose="020B0503030403020204" pitchFamily="34" charset="0"/>
                <a:cs typeface="Courier New" panose="02070309020205020404" pitchFamily="49" charset="0"/>
              </a:rPr>
              <a:t>object</a:t>
            </a:r>
            <a:r>
              <a:rPr lang="en-US" altLang="en-US"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.toString</a:t>
            </a: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b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b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endParaRPr lang="en-US" altLang="en-US"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081914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SUITES</a:t>
            </a:r>
          </a:p>
        </p:txBody>
      </p:sp>
      <p:sp>
        <p:nvSpPr>
          <p:cNvPr id="3" name="Rectangle 1"/>
          <p:cNvSpPr>
            <a:spLocks noChangeArrowheads="1"/>
          </p:cNvSpPr>
          <p:nvPr/>
        </p:nvSpPr>
        <p:spPr bwMode="auto">
          <a:xfrm>
            <a:off x="356616" y="1078992"/>
            <a:ext cx="6178294"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&lt;!DOCTYPE suite SYSTEM </a:t>
            </a:r>
            <a:r>
              <a:rPr kumimoji="0" lang="en-US" altLang="en-US"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"http://testng.org/testng-1.0.dtd"</a:t>
            </a:r>
            <a:r>
              <a:rPr kumimoji="0" lang="en-US" altLang="en-US" b="1" i="1"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1" i="1"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&lt;</a:t>
            </a:r>
            <a:r>
              <a:rPr kumimoji="0" lang="en-US" altLang="en-US"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suite </a:t>
            </a:r>
            <a:r>
              <a:rPr kumimoji="0" lang="en-US" altLang="en-US" b="1" i="0" u="none" strike="noStrike" cap="none" normalizeH="0" baseline="0" dirty="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name=</a:t>
            </a:r>
            <a:r>
              <a:rPr kumimoji="0" lang="en-US" altLang="en-US"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"My cool suite with tests"</a:t>
            </a:r>
            <a: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b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test </a:t>
            </a:r>
            <a:r>
              <a:rPr kumimoji="0" lang="en-US" altLang="en-US" b="1" i="0" u="none" strike="noStrike" cap="none" normalizeH="0" baseline="0" dirty="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name=</a:t>
            </a:r>
            <a:r>
              <a:rPr kumimoji="0" lang="en-US" altLang="en-US"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1" i="0" u="none" strike="noStrike" cap="none" normalizeH="0" baseline="0" dirty="0" err="1">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TestNgExample</a:t>
            </a:r>
            <a:r>
              <a:rPr kumimoji="0" lang="en-US" altLang="en-US"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parameter </a:t>
            </a:r>
            <a:r>
              <a:rPr kumimoji="0" lang="en-US" altLang="en-US" b="1" i="0" u="none" strike="noStrike" cap="none" normalizeH="0" baseline="0" dirty="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name=</a:t>
            </a:r>
            <a:r>
              <a:rPr kumimoji="0" lang="en-US" altLang="en-US"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"first-name" </a:t>
            </a:r>
            <a:r>
              <a:rPr kumimoji="0" lang="en-US" altLang="en-US" b="1" i="0" u="none" strike="noStrike" cap="none" normalizeH="0" baseline="0" dirty="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value=</a:t>
            </a:r>
            <a:r>
              <a:rPr kumimoji="0" lang="en-US" altLang="en-US"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1" i="0" u="none" strike="noStrike" cap="none" normalizeH="0" baseline="0" dirty="0" err="1">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Jhon</a:t>
            </a:r>
            <a:r>
              <a:rPr kumimoji="0" lang="en-US" altLang="en-US"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&gt;&lt;/</a:t>
            </a:r>
            <a:r>
              <a:rPr kumimoji="0" lang="en-US" altLang="en-US"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parameter</a:t>
            </a:r>
            <a: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classes</a:t>
            </a:r>
            <a: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class </a:t>
            </a:r>
            <a:r>
              <a:rPr kumimoji="0" lang="en-US" altLang="en-US" b="1" i="0" u="none" strike="noStrike" cap="none" normalizeH="0" baseline="0" dirty="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name=</a:t>
            </a:r>
            <a:r>
              <a:rPr kumimoji="0" lang="en-US" altLang="en-US"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1" i="0" u="none" strike="noStrike" cap="none" normalizeH="0" baseline="0" dirty="0" err="1">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com.epam.tat.test.TestNgExample</a:t>
            </a:r>
            <a:r>
              <a:rPr kumimoji="0" lang="en-US" altLang="en-US"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&gt;&lt;/</a:t>
            </a:r>
            <a:r>
              <a:rPr kumimoji="0" lang="en-US" altLang="en-US"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class</a:t>
            </a:r>
            <a: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classes</a:t>
            </a:r>
            <a: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test</a:t>
            </a:r>
            <a: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b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test </a:t>
            </a:r>
            <a:r>
              <a:rPr kumimoji="0" lang="en-US" altLang="en-US" b="1" i="0" u="none" strike="noStrike" cap="none" normalizeH="0" baseline="0" dirty="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name=</a:t>
            </a:r>
            <a:r>
              <a:rPr kumimoji="0" lang="en-US" altLang="en-US"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"Divider"</a:t>
            </a:r>
            <a: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classes</a:t>
            </a:r>
            <a: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class </a:t>
            </a:r>
            <a:r>
              <a:rPr kumimoji="0" lang="en-US" altLang="en-US" b="1" i="0" u="none" strike="noStrike" cap="none" normalizeH="0" baseline="0" dirty="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name=</a:t>
            </a:r>
            <a:r>
              <a:rPr kumimoji="0" lang="en-US" altLang="en-US"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1" i="0" u="none" strike="noStrike" cap="none" normalizeH="0" baseline="0" dirty="0" err="1">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com.epam.tat.test.DividerTest</a:t>
            </a:r>
            <a:r>
              <a:rPr kumimoji="0" lang="en-US" altLang="en-US"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&gt;&lt;/</a:t>
            </a:r>
            <a:r>
              <a:rPr kumimoji="0" lang="en-US" altLang="en-US"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class</a:t>
            </a:r>
            <a: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classes</a:t>
            </a:r>
            <a: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test</a:t>
            </a:r>
            <a: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&lt;/</a:t>
            </a:r>
            <a:r>
              <a:rPr kumimoji="0" lang="en-US" altLang="en-US"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suite</a:t>
            </a:r>
            <a: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endParaRPr kumimoji="0" lang="en-US" altLang="en-US" b="0"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442944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INHERITANCE</a:t>
            </a:r>
          </a:p>
        </p:txBody>
      </p:sp>
      <p:sp>
        <p:nvSpPr>
          <p:cNvPr id="4" name="Rectangle 2"/>
          <p:cNvSpPr>
            <a:spLocks noChangeArrowheads="1"/>
          </p:cNvSpPr>
          <p:nvPr/>
        </p:nvSpPr>
        <p:spPr bwMode="auto">
          <a:xfrm>
            <a:off x="356616" y="1078992"/>
            <a:ext cx="5366213" cy="21236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public class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ConfigurationTest</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0" i="0" u="none" strike="noStrike" cap="none" normalizeH="0" baseline="0" dirty="0">
                <a:ln>
                  <a:noFill/>
                </a:ln>
                <a:solidFill>
                  <a:srgbClr val="8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0" i="0" u="none" strike="noStrike" cap="none" normalizeH="0" baseline="0" dirty="0" err="1">
                <a:ln>
                  <a:noFill/>
                </a:ln>
                <a:solidFill>
                  <a:srgbClr val="808000"/>
                </a:solidFill>
                <a:effectLst/>
                <a:latin typeface="Source Sans Pro" panose="020B0503030403020204" pitchFamily="34" charset="0"/>
                <a:ea typeface="Source Sans Pro" panose="020B0503030403020204" pitchFamily="34" charset="0"/>
                <a:cs typeface="Courier New" panose="02070309020205020404" pitchFamily="49" charset="0"/>
              </a:rPr>
              <a:t>BeforeClass</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(description = </a:t>
            </a:r>
            <a:r>
              <a:rPr kumimoji="0" lang="en-US" altLang="en-US" sz="12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"Before class (invokes once per class instance)"</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public void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setUp</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System.</a:t>
            </a:r>
            <a:r>
              <a:rPr kumimoji="0" lang="en-US" altLang="en-US" sz="1200" b="1" i="1" u="none" strike="noStrike" cap="none" normalizeH="0" baseline="0" dirty="0" err="1">
                <a:ln>
                  <a:noFill/>
                </a:ln>
                <a:solidFill>
                  <a:srgbClr val="660E7A"/>
                </a:solidFill>
                <a:effectLst/>
                <a:latin typeface="Source Sans Pro" panose="020B0503030403020204" pitchFamily="34" charset="0"/>
                <a:ea typeface="Source Sans Pro" panose="020B0503030403020204" pitchFamily="34" charset="0"/>
                <a:cs typeface="Courier New" panose="02070309020205020404" pitchFamily="49" charset="0"/>
              </a:rPr>
              <a:t>out</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.println</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"Set some configuration for class"</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0" i="0" u="none" strike="noStrike" cap="none" normalizeH="0" baseline="0" dirty="0">
                <a:ln>
                  <a:noFill/>
                </a:ln>
                <a:solidFill>
                  <a:srgbClr val="8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0" i="0" u="none" strike="noStrike" cap="none" normalizeH="0" baseline="0" dirty="0" err="1">
                <a:ln>
                  <a:noFill/>
                </a:ln>
                <a:solidFill>
                  <a:srgbClr val="808000"/>
                </a:solidFill>
                <a:effectLst/>
                <a:latin typeface="Source Sans Pro" panose="020B0503030403020204" pitchFamily="34" charset="0"/>
                <a:ea typeface="Source Sans Pro" panose="020B0503030403020204" pitchFamily="34" charset="0"/>
                <a:cs typeface="Courier New" panose="02070309020205020404" pitchFamily="49" charset="0"/>
              </a:rPr>
              <a:t>AfterClass</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(description = </a:t>
            </a:r>
            <a:r>
              <a:rPr kumimoji="0" lang="en-US" altLang="en-US" sz="12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"After class (invokes once per class instance)"</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public void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tearDown</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System.</a:t>
            </a:r>
            <a:r>
              <a:rPr kumimoji="0" lang="en-US" altLang="en-US" sz="1200" b="1" i="1" u="none" strike="noStrike" cap="none" normalizeH="0" baseline="0" dirty="0" err="1">
                <a:ln>
                  <a:noFill/>
                </a:ln>
                <a:solidFill>
                  <a:srgbClr val="660E7A"/>
                </a:solidFill>
                <a:effectLst/>
                <a:latin typeface="Source Sans Pro" panose="020B0503030403020204" pitchFamily="34" charset="0"/>
                <a:ea typeface="Source Sans Pro" panose="020B0503030403020204" pitchFamily="34" charset="0"/>
                <a:cs typeface="Courier New" panose="02070309020205020404" pitchFamily="49" charset="0"/>
              </a:rPr>
              <a:t>out</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.println</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"Return configuration back after all test methods"</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p:txBody>
      </p:sp>
      <p:sp>
        <p:nvSpPr>
          <p:cNvPr id="5" name="Rectangle 3"/>
          <p:cNvSpPr>
            <a:spLocks noChangeArrowheads="1"/>
          </p:cNvSpPr>
          <p:nvPr/>
        </p:nvSpPr>
        <p:spPr bwMode="auto">
          <a:xfrm>
            <a:off x="2895600" y="3202650"/>
            <a:ext cx="5189947"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public class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TestNgExample</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extends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ConfigurationTest</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0" i="0" u="none" strike="noStrike" cap="none" normalizeH="0" baseline="0" dirty="0">
                <a:ln>
                  <a:noFill/>
                </a:ln>
                <a:solidFill>
                  <a:srgbClr val="808000"/>
                </a:solidFill>
                <a:effectLst/>
                <a:latin typeface="Source Sans Pro" panose="020B0503030403020204" pitchFamily="34" charset="0"/>
                <a:ea typeface="Source Sans Pro" panose="020B0503030403020204" pitchFamily="34" charset="0"/>
                <a:cs typeface="Courier New" panose="02070309020205020404" pitchFamily="49" charset="0"/>
              </a:rPr>
              <a:t>@Parameters</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"first-name"</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0" i="0" u="none" strike="noStrike" cap="none" normalizeH="0" baseline="0" dirty="0">
                <a:ln>
                  <a:noFill/>
                </a:ln>
                <a:solidFill>
                  <a:srgbClr val="808000"/>
                </a:solidFill>
                <a:effectLst/>
                <a:latin typeface="Source Sans Pro" panose="020B0503030403020204" pitchFamily="34" charset="0"/>
                <a:ea typeface="Source Sans Pro" panose="020B0503030403020204" pitchFamily="34" charset="0"/>
                <a:cs typeface="Courier New" panose="02070309020205020404" pitchFamily="49" charset="0"/>
              </a:rPr>
              <a:t>@Test</a:t>
            </a:r>
            <a:br>
              <a:rPr kumimoji="0" lang="en-US" altLang="en-US" sz="1200" b="0" i="0" u="none" strike="noStrike" cap="none" normalizeH="0" baseline="0" dirty="0">
                <a:ln>
                  <a:noFill/>
                </a:ln>
                <a:solidFill>
                  <a:srgbClr val="808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808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public void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testPrintFirstName</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0" i="0" u="none" strike="noStrike" cap="none" normalizeH="0" baseline="0" dirty="0">
                <a:ln>
                  <a:noFill/>
                </a:ln>
                <a:solidFill>
                  <a:srgbClr val="808000"/>
                </a:solidFill>
                <a:effectLst/>
                <a:latin typeface="Source Sans Pro" panose="020B0503030403020204" pitchFamily="34" charset="0"/>
                <a:ea typeface="Source Sans Pro" panose="020B0503030403020204" pitchFamily="34" charset="0"/>
                <a:cs typeface="Courier New" panose="02070309020205020404" pitchFamily="49" charset="0"/>
              </a:rPr>
              <a:t>@Optional</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(value = </a:t>
            </a:r>
            <a:r>
              <a:rPr kumimoji="0" lang="en-US" altLang="en-US" sz="12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"Bill"</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String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firstName</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System.</a:t>
            </a:r>
            <a:r>
              <a:rPr kumimoji="0" lang="en-US" altLang="en-US" sz="1200" b="1" i="1" u="none" strike="noStrike" cap="none" normalizeH="0" baseline="0" dirty="0" err="1">
                <a:ln>
                  <a:noFill/>
                </a:ln>
                <a:solidFill>
                  <a:srgbClr val="660E7A"/>
                </a:solidFill>
                <a:effectLst/>
                <a:latin typeface="Source Sans Pro" panose="020B0503030403020204" pitchFamily="34" charset="0"/>
                <a:ea typeface="Source Sans Pro" panose="020B0503030403020204" pitchFamily="34" charset="0"/>
                <a:cs typeface="Courier New" panose="02070309020205020404" pitchFamily="49" charset="0"/>
              </a:rPr>
              <a:t>out</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.println</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"I got from parameters name: " </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firstName</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4201056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enabled</a:t>
            </a:r>
          </a:p>
          <a:p>
            <a:r>
              <a:rPr lang="en-US" dirty="0"/>
              <a:t>groups</a:t>
            </a:r>
          </a:p>
          <a:p>
            <a:r>
              <a:rPr lang="en-US" dirty="0" err="1"/>
              <a:t>dependsOnGroups</a:t>
            </a:r>
            <a:endParaRPr lang="en-US" dirty="0"/>
          </a:p>
          <a:p>
            <a:r>
              <a:rPr lang="en-US" dirty="0" err="1"/>
              <a:t>dependsOnMethods</a:t>
            </a:r>
            <a:endParaRPr lang="en-US" dirty="0"/>
          </a:p>
          <a:p>
            <a:r>
              <a:rPr lang="en-US" dirty="0" err="1"/>
              <a:t>alwaysRun</a:t>
            </a:r>
            <a:endParaRPr lang="en-US" dirty="0"/>
          </a:p>
          <a:p>
            <a:r>
              <a:rPr lang="en-US" dirty="0" err="1"/>
              <a:t>inheritGroups</a:t>
            </a:r>
            <a:endParaRPr lang="en-US" dirty="0"/>
          </a:p>
          <a:p>
            <a:r>
              <a:rPr lang="en-US" dirty="0"/>
              <a:t>description</a:t>
            </a:r>
          </a:p>
          <a:p>
            <a:r>
              <a:rPr lang="en-US" dirty="0" err="1"/>
              <a:t>timeOut</a:t>
            </a:r>
            <a:endParaRPr lang="en-US" dirty="0"/>
          </a:p>
        </p:txBody>
      </p:sp>
      <p:sp>
        <p:nvSpPr>
          <p:cNvPr id="3" name="Text Placeholder 2"/>
          <p:cNvSpPr>
            <a:spLocks noGrp="1"/>
          </p:cNvSpPr>
          <p:nvPr>
            <p:ph type="body" sz="quarter" idx="10"/>
          </p:nvPr>
        </p:nvSpPr>
        <p:spPr/>
        <p:txBody>
          <a:bodyPr/>
          <a:lstStyle/>
          <a:p>
            <a:r>
              <a:rPr lang="en-US" dirty="0">
                <a:solidFill>
                  <a:srgbClr val="464547"/>
                </a:solidFill>
              </a:rPr>
              <a:t>COMMON ATTRIBUTES FOR @TEST, @BEFORE*, @AFTER*</a:t>
            </a:r>
          </a:p>
        </p:txBody>
      </p:sp>
    </p:spTree>
    <p:extLst>
      <p:ext uri="{BB962C8B-B14F-4D97-AF65-F5344CB8AC3E}">
        <p14:creationId xmlns:p14="http://schemas.microsoft.com/office/powerpoint/2010/main" val="2974741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lnSpcReduction="10000"/>
          </a:bodyPr>
          <a:lstStyle/>
          <a:p>
            <a:r>
              <a:rPr lang="en-US" dirty="0" err="1"/>
              <a:t>dataProvider</a:t>
            </a:r>
            <a:endParaRPr lang="en-US" dirty="0"/>
          </a:p>
          <a:p>
            <a:r>
              <a:rPr lang="en-US" dirty="0" err="1"/>
              <a:t>dataProviderClass</a:t>
            </a:r>
            <a:endParaRPr lang="en-US" dirty="0"/>
          </a:p>
          <a:p>
            <a:r>
              <a:rPr lang="en-US" dirty="0" err="1"/>
              <a:t>invocationCount</a:t>
            </a:r>
            <a:endParaRPr lang="en-US" dirty="0"/>
          </a:p>
          <a:p>
            <a:r>
              <a:rPr lang="en-US" dirty="0" err="1"/>
              <a:t>invocationTimeout</a:t>
            </a:r>
            <a:endParaRPr lang="en-US" dirty="0"/>
          </a:p>
          <a:p>
            <a:r>
              <a:rPr lang="en-US" dirty="0" err="1"/>
              <a:t>threadPoolSize</a:t>
            </a:r>
            <a:endParaRPr lang="en-US" dirty="0"/>
          </a:p>
          <a:p>
            <a:r>
              <a:rPr lang="en-US" dirty="0" err="1"/>
              <a:t>expectedExceptions</a:t>
            </a:r>
            <a:endParaRPr lang="en-US" dirty="0"/>
          </a:p>
          <a:p>
            <a:r>
              <a:rPr lang="en-US" dirty="0" err="1"/>
              <a:t>expectedExceptionsRegExp</a:t>
            </a:r>
            <a:endParaRPr lang="en-US" dirty="0"/>
          </a:p>
          <a:p>
            <a:r>
              <a:rPr lang="en-US" dirty="0"/>
              <a:t>*</a:t>
            </a:r>
            <a:r>
              <a:rPr lang="en-US" dirty="0" err="1"/>
              <a:t>singleThreaded</a:t>
            </a:r>
            <a:endParaRPr lang="en-US" dirty="0"/>
          </a:p>
          <a:p>
            <a:r>
              <a:rPr lang="en-US" dirty="0" err="1"/>
              <a:t>skipFailedInvocations</a:t>
            </a:r>
            <a:endParaRPr lang="en-US" dirty="0"/>
          </a:p>
          <a:p>
            <a:r>
              <a:rPr lang="en-US" dirty="0"/>
              <a:t>priority</a:t>
            </a:r>
          </a:p>
        </p:txBody>
      </p:sp>
      <p:sp>
        <p:nvSpPr>
          <p:cNvPr id="3" name="Text Placeholder 2"/>
          <p:cNvSpPr>
            <a:spLocks noGrp="1"/>
          </p:cNvSpPr>
          <p:nvPr>
            <p:ph type="body" sz="quarter" idx="10"/>
          </p:nvPr>
        </p:nvSpPr>
        <p:spPr>
          <a:xfrm>
            <a:off x="0" y="-20782"/>
            <a:ext cx="9144000" cy="699516"/>
          </a:xfrm>
        </p:spPr>
        <p:txBody>
          <a:bodyPr/>
          <a:lstStyle/>
          <a:p>
            <a:r>
              <a:rPr lang="en-US" dirty="0">
                <a:solidFill>
                  <a:srgbClr val="464547"/>
                </a:solidFill>
              </a:rPr>
              <a:t>SPECIFIC ATTRIBUTES FOR @TEST</a:t>
            </a:r>
          </a:p>
        </p:txBody>
      </p:sp>
    </p:spTree>
    <p:extLst>
      <p:ext uri="{BB962C8B-B14F-4D97-AF65-F5344CB8AC3E}">
        <p14:creationId xmlns:p14="http://schemas.microsoft.com/office/powerpoint/2010/main" val="3641366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GROUPS</a:t>
            </a:r>
          </a:p>
        </p:txBody>
      </p:sp>
      <p:sp>
        <p:nvSpPr>
          <p:cNvPr id="3" name="Content Placeholder 2"/>
          <p:cNvSpPr>
            <a:spLocks noGrp="1"/>
          </p:cNvSpPr>
          <p:nvPr>
            <p:ph idx="1"/>
          </p:nvPr>
        </p:nvSpPr>
        <p:spPr/>
        <p:txBody>
          <a:bodyPr/>
          <a:lstStyle/>
          <a:p>
            <a:r>
              <a:rPr lang="en-US" dirty="0"/>
              <a:t>We can group test methods by functionality using specific attribute. Methods can have dependencies on particular groups</a:t>
            </a:r>
          </a:p>
        </p:txBody>
      </p:sp>
      <p:sp>
        <p:nvSpPr>
          <p:cNvPr id="4" name="Rectangle 1"/>
          <p:cNvSpPr>
            <a:spLocks noChangeArrowheads="1"/>
          </p:cNvSpPr>
          <p:nvPr/>
        </p:nvSpPr>
        <p:spPr bwMode="auto">
          <a:xfrm>
            <a:off x="352473" y="1676894"/>
            <a:ext cx="4420697"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8000"/>
                </a:solidFill>
                <a:effectLst/>
                <a:latin typeface="Source Sans Pro" panose="020B0503030403020204" pitchFamily="34" charset="0"/>
                <a:ea typeface="Source Sans Pro" panose="020B0503030403020204" pitchFamily="34" charset="0"/>
                <a:cs typeface="Courier New" panose="02070309020205020404" pitchFamily="49" charset="0"/>
              </a:rPr>
              <a:t>@Test</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dependsOnMethods</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 </a:t>
            </a:r>
            <a:r>
              <a:rPr kumimoji="0" lang="en-US" altLang="en-US" sz="12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testPrintObject</a:t>
            </a:r>
            <a:r>
              <a:rPr kumimoji="0" lang="en-US" altLang="en-US" sz="12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groups = </a:t>
            </a:r>
            <a:r>
              <a:rPr kumimoji="0" lang="en-US" altLang="en-US" sz="12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"first"</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public void </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testPrintObject2() {</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System.</a:t>
            </a:r>
            <a:r>
              <a:rPr kumimoji="0" lang="en-US" altLang="en-US" sz="1200" b="1" i="1" u="none" strike="noStrike" cap="none" normalizeH="0" baseline="0" dirty="0" err="1">
                <a:ln>
                  <a:noFill/>
                </a:ln>
                <a:solidFill>
                  <a:srgbClr val="660E7A"/>
                </a:solidFill>
                <a:effectLst/>
                <a:latin typeface="Source Sans Pro" panose="020B0503030403020204" pitchFamily="34" charset="0"/>
                <a:ea typeface="Source Sans Pro" panose="020B0503030403020204" pitchFamily="34" charset="0"/>
                <a:cs typeface="Courier New" panose="02070309020205020404" pitchFamily="49" charset="0"/>
              </a:rPr>
              <a:t>out</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.println</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I'am</a:t>
            </a:r>
            <a:r>
              <a:rPr kumimoji="0" lang="en-US" altLang="en-US" sz="12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 object: " </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Source Sans Pro" panose="020B0503030403020204" pitchFamily="34" charset="0"/>
                <a:ea typeface="Source Sans Pro" panose="020B0503030403020204" pitchFamily="34" charset="0"/>
                <a:cs typeface="Courier New" panose="02070309020205020404" pitchFamily="49" charset="0"/>
              </a:rPr>
              <a:t>object</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.toString</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p:txBody>
      </p:sp>
      <p:sp>
        <p:nvSpPr>
          <p:cNvPr id="5" name="Rectangle 1"/>
          <p:cNvSpPr>
            <a:spLocks noChangeArrowheads="1"/>
          </p:cNvSpPr>
          <p:nvPr/>
        </p:nvSpPr>
        <p:spPr bwMode="auto">
          <a:xfrm>
            <a:off x="352473" y="2555763"/>
            <a:ext cx="4140877" cy="19543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&lt;</a:t>
            </a:r>
            <a:r>
              <a:rPr kumimoji="0" lang="en-US" altLang="en-US" sz="11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test </a:t>
            </a:r>
            <a:r>
              <a:rPr kumimoji="0" lang="en-US" altLang="en-US" sz="1100" b="1" i="0" u="none" strike="noStrike" cap="none" normalizeH="0" baseline="0" dirty="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name=</a:t>
            </a:r>
            <a:r>
              <a:rPr kumimoji="0" lang="en-US" altLang="en-US" sz="11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100" b="1" i="0" u="none" strike="noStrike" cap="none" normalizeH="0" baseline="0" dirty="0" err="1">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TestNgExample</a:t>
            </a:r>
            <a:r>
              <a:rPr kumimoji="0" lang="en-US" altLang="en-US" sz="11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sz="11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sz="11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parameter </a:t>
            </a:r>
            <a:r>
              <a:rPr kumimoji="0" lang="en-US" altLang="en-US" sz="1100" b="1" i="0" u="none" strike="noStrike" cap="none" normalizeH="0" baseline="0" dirty="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name=</a:t>
            </a:r>
            <a:r>
              <a:rPr kumimoji="0" lang="en-US" altLang="en-US" sz="11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"first-name" </a:t>
            </a:r>
            <a:r>
              <a:rPr kumimoji="0" lang="en-US" altLang="en-US" sz="1100" b="1" i="0" u="none" strike="noStrike" cap="none" normalizeH="0" baseline="0" dirty="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value=</a:t>
            </a:r>
            <a:r>
              <a:rPr kumimoji="0" lang="en-US" altLang="en-US" sz="11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100" b="1" i="0" u="none" strike="noStrike" cap="none" normalizeH="0" baseline="0" dirty="0" err="1">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Jhon</a:t>
            </a:r>
            <a:r>
              <a:rPr kumimoji="0" lang="en-US" altLang="en-US" sz="11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sz="11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sz="11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groups</a:t>
            </a:r>
            <a:r>
              <a:rPr kumimoji="0" lang="en-US" altLang="en-US" sz="11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sz="11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sz="11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run</a:t>
            </a:r>
            <a:r>
              <a:rPr kumimoji="0" lang="en-US" altLang="en-US" sz="11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sz="11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sz="11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include </a:t>
            </a:r>
            <a:r>
              <a:rPr kumimoji="0" lang="en-US" altLang="en-US" sz="1100" b="1" i="0" u="none" strike="noStrike" cap="none" normalizeH="0" baseline="0" dirty="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name=</a:t>
            </a:r>
            <a:r>
              <a:rPr kumimoji="0" lang="en-US" altLang="en-US" sz="11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"first"</a:t>
            </a:r>
            <a:r>
              <a:rPr kumimoji="0" lang="en-US" altLang="en-US" sz="11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sz="11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sz="11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run</a:t>
            </a:r>
            <a:r>
              <a:rPr kumimoji="0" lang="en-US" altLang="en-US" sz="11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sz="11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sz="11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groups</a:t>
            </a:r>
            <a:r>
              <a:rPr kumimoji="0" lang="en-US" altLang="en-US" sz="11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sz="11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sz="11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classes</a:t>
            </a:r>
            <a:r>
              <a:rPr kumimoji="0" lang="en-US" altLang="en-US" sz="11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sz="11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sz="11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class </a:t>
            </a:r>
            <a:r>
              <a:rPr kumimoji="0" lang="en-US" altLang="en-US" sz="1100" b="1" i="0" u="none" strike="noStrike" cap="none" normalizeH="0" baseline="0" dirty="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name=</a:t>
            </a:r>
            <a:r>
              <a:rPr kumimoji="0" lang="en-US" altLang="en-US" sz="11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100" b="1" i="0" u="none" strike="noStrike" cap="none" normalizeH="0" baseline="0" dirty="0" err="1">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com.epam.tat.test.TestNgExample</a:t>
            </a:r>
            <a:r>
              <a:rPr kumimoji="0" lang="en-US" altLang="en-US" sz="11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&gt;&lt;/</a:t>
            </a:r>
            <a:r>
              <a:rPr kumimoji="0" lang="en-US" altLang="en-US" sz="11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class</a:t>
            </a:r>
            <a:r>
              <a:rPr kumimoji="0" lang="en-US" altLang="en-US" sz="11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sz="11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sz="11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classes</a:t>
            </a:r>
            <a:r>
              <a:rPr kumimoji="0" lang="en-US" altLang="en-US" sz="11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sz="11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&lt;/</a:t>
            </a:r>
            <a:r>
              <a:rPr kumimoji="0" lang="en-US" altLang="en-US" sz="11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test</a:t>
            </a:r>
            <a:r>
              <a:rPr kumimoji="0" lang="en-US" altLang="en-US" sz="11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endParaRPr kumimoji="0" lang="en-US" altLang="en-US" sz="1100" b="0"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091859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a:t>AGENDA</a:t>
            </a:r>
          </a:p>
        </p:txBody>
      </p:sp>
      <p:grpSp>
        <p:nvGrpSpPr>
          <p:cNvPr id="2" name="Group 1"/>
          <p:cNvGrpSpPr/>
          <p:nvPr/>
        </p:nvGrpSpPr>
        <p:grpSpPr>
          <a:xfrm>
            <a:off x="357781" y="1124734"/>
            <a:ext cx="4122263" cy="348437"/>
            <a:chOff x="448467" y="1385345"/>
            <a:chExt cx="5496350" cy="464582"/>
          </a:xfrm>
        </p:grpSpPr>
        <p:sp>
          <p:nvSpPr>
            <p:cNvPr id="14" name="TextBox 13"/>
            <p:cNvSpPr txBox="1"/>
            <p:nvPr/>
          </p:nvSpPr>
          <p:spPr>
            <a:xfrm>
              <a:off x="991818" y="1417581"/>
              <a:ext cx="4952999" cy="430886"/>
            </a:xfrm>
            <a:prstGeom prst="rect">
              <a:avLst/>
            </a:prstGeom>
            <a:noFill/>
          </p:spPr>
          <p:txBody>
            <a:bodyPr wrap="square" rtlCol="0">
              <a:spAutoFit/>
            </a:bodyPr>
            <a:lstStyle/>
            <a:p>
              <a:pPr>
                <a:buClr>
                  <a:schemeClr val="bg1"/>
                </a:buClr>
                <a:buSzPct val="140000"/>
              </a:pPr>
              <a:r>
                <a:rPr lang="en-US" sz="1500" dirty="0">
                  <a:solidFill>
                    <a:srgbClr val="444444"/>
                  </a:solidFill>
                  <a:latin typeface="Trebuchet MS"/>
                  <a:cs typeface="Trebuchet MS"/>
                </a:rPr>
                <a:t>What is unit testing?</a:t>
              </a:r>
            </a:p>
          </p:txBody>
        </p:sp>
        <p:grpSp>
          <p:nvGrpSpPr>
            <p:cNvPr id="3" name="Group 2"/>
            <p:cNvGrpSpPr/>
            <p:nvPr/>
          </p:nvGrpSpPr>
          <p:grpSpPr>
            <a:xfrm>
              <a:off x="448467" y="1385345"/>
              <a:ext cx="464582" cy="464582"/>
              <a:chOff x="448467" y="1385718"/>
              <a:chExt cx="464582" cy="464582"/>
            </a:xfrm>
          </p:grpSpPr>
          <p:sp>
            <p:nvSpPr>
              <p:cNvPr id="38" name="Oval 37"/>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 name="TextBox 38"/>
              <p:cNvSpPr txBox="1"/>
              <p:nvPr/>
            </p:nvSpPr>
            <p:spPr>
              <a:xfrm>
                <a:off x="470439" y="1427189"/>
                <a:ext cx="417291" cy="406265"/>
              </a:xfrm>
              <a:prstGeom prst="rect">
                <a:avLst/>
              </a:prstGeom>
              <a:noFill/>
            </p:spPr>
            <p:txBody>
              <a:bodyPr wrap="none" tIns="27432" rtlCol="0">
                <a:spAutoFit/>
              </a:bodyPr>
              <a:lstStyle/>
              <a:p>
                <a:pPr algn="ctr"/>
                <a:r>
                  <a:rPr lang="en-US" sz="1500" b="1" dirty="0">
                    <a:solidFill>
                      <a:schemeClr val="bg1"/>
                    </a:solidFill>
                    <a:latin typeface="Arial Black"/>
                    <a:cs typeface="Arial Black"/>
                  </a:rPr>
                  <a:t>1</a:t>
                </a:r>
              </a:p>
            </p:txBody>
          </p:sp>
        </p:grpSp>
      </p:grpSp>
      <p:grpSp>
        <p:nvGrpSpPr>
          <p:cNvPr id="5" name="Group 4"/>
          <p:cNvGrpSpPr/>
          <p:nvPr/>
        </p:nvGrpSpPr>
        <p:grpSpPr>
          <a:xfrm>
            <a:off x="357781" y="1641386"/>
            <a:ext cx="4122263" cy="348437"/>
            <a:chOff x="448467" y="2074215"/>
            <a:chExt cx="5496350" cy="464582"/>
          </a:xfrm>
        </p:grpSpPr>
        <p:sp>
          <p:nvSpPr>
            <p:cNvPr id="17" name="TextBox 16"/>
            <p:cNvSpPr txBox="1"/>
            <p:nvPr/>
          </p:nvSpPr>
          <p:spPr>
            <a:xfrm>
              <a:off x="991818" y="2106450"/>
              <a:ext cx="4952999" cy="430886"/>
            </a:xfrm>
            <a:prstGeom prst="rect">
              <a:avLst/>
            </a:prstGeom>
            <a:noFill/>
          </p:spPr>
          <p:txBody>
            <a:bodyPr wrap="square" rtlCol="0">
              <a:spAutoFit/>
            </a:bodyPr>
            <a:lstStyle/>
            <a:p>
              <a:pPr>
                <a:buClr>
                  <a:schemeClr val="bg1"/>
                </a:buClr>
                <a:buSzPct val="140000"/>
              </a:pPr>
              <a:r>
                <a:rPr lang="en-US" sz="1500" dirty="0">
                  <a:solidFill>
                    <a:srgbClr val="444444"/>
                  </a:solidFill>
                  <a:latin typeface="Trebuchet MS"/>
                  <a:cs typeface="Trebuchet MS"/>
                </a:rPr>
                <a:t>What is unit testing framework?</a:t>
              </a:r>
            </a:p>
          </p:txBody>
        </p:sp>
        <p:grpSp>
          <p:nvGrpSpPr>
            <p:cNvPr id="6" name="Group 5"/>
            <p:cNvGrpSpPr/>
            <p:nvPr/>
          </p:nvGrpSpPr>
          <p:grpSpPr>
            <a:xfrm>
              <a:off x="448467" y="2074215"/>
              <a:ext cx="464582" cy="464582"/>
              <a:chOff x="448467" y="2071851"/>
              <a:chExt cx="464582" cy="464582"/>
            </a:xfrm>
          </p:grpSpPr>
          <p:sp>
            <p:nvSpPr>
              <p:cNvPr id="40" name="Oval 39"/>
              <p:cNvSpPr/>
              <p:nvPr/>
            </p:nvSpPr>
            <p:spPr>
              <a:xfrm>
                <a:off x="448467" y="2071851"/>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472508" y="2113322"/>
                <a:ext cx="417291"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2</a:t>
                </a:r>
              </a:p>
            </p:txBody>
          </p:sp>
        </p:grpSp>
      </p:grpSp>
      <p:grpSp>
        <p:nvGrpSpPr>
          <p:cNvPr id="10" name="Group 9"/>
          <p:cNvGrpSpPr/>
          <p:nvPr/>
        </p:nvGrpSpPr>
        <p:grpSpPr>
          <a:xfrm>
            <a:off x="357781" y="2158039"/>
            <a:ext cx="5964853" cy="347338"/>
            <a:chOff x="448467" y="2763086"/>
            <a:chExt cx="7224575" cy="463117"/>
          </a:xfrm>
        </p:grpSpPr>
        <p:sp>
          <p:nvSpPr>
            <p:cNvPr id="18" name="TextBox 17"/>
            <p:cNvSpPr txBox="1"/>
            <p:nvPr/>
          </p:nvSpPr>
          <p:spPr>
            <a:xfrm>
              <a:off x="942043" y="2795317"/>
              <a:ext cx="6730999" cy="430886"/>
            </a:xfrm>
            <a:prstGeom prst="rect">
              <a:avLst/>
            </a:prstGeom>
            <a:noFill/>
          </p:spPr>
          <p:txBody>
            <a:bodyPr wrap="square" rtlCol="0">
              <a:spAutoFit/>
            </a:bodyPr>
            <a:lstStyle/>
            <a:p>
              <a:pPr>
                <a:buClr>
                  <a:schemeClr val="bg1"/>
                </a:buClr>
                <a:buSzPct val="140000"/>
              </a:pPr>
              <a:r>
                <a:rPr lang="en-US" sz="1500" dirty="0" err="1">
                  <a:solidFill>
                    <a:srgbClr val="444444"/>
                  </a:solidFill>
                  <a:latin typeface="Trebuchet MS"/>
                  <a:cs typeface="Trebuchet MS"/>
                </a:rPr>
                <a:t>TestNG</a:t>
              </a:r>
              <a:r>
                <a:rPr lang="en-US" sz="1500" dirty="0">
                  <a:solidFill>
                    <a:srgbClr val="444444"/>
                  </a:solidFill>
                  <a:latin typeface="Trebuchet MS"/>
                  <a:cs typeface="Trebuchet MS"/>
                </a:rPr>
                <a:t> overview: setup and usage</a:t>
              </a:r>
            </a:p>
          </p:txBody>
        </p:sp>
        <p:grpSp>
          <p:nvGrpSpPr>
            <p:cNvPr id="7" name="Group 6"/>
            <p:cNvGrpSpPr/>
            <p:nvPr/>
          </p:nvGrpSpPr>
          <p:grpSpPr>
            <a:xfrm>
              <a:off x="448467" y="2763086"/>
              <a:ext cx="422023" cy="447735"/>
              <a:chOff x="448467" y="2760564"/>
              <a:chExt cx="422023" cy="447735"/>
            </a:xfrm>
          </p:grpSpPr>
          <p:sp>
            <p:nvSpPr>
              <p:cNvPr id="42" name="Oval 41"/>
              <p:cNvSpPr/>
              <p:nvPr/>
            </p:nvSpPr>
            <p:spPr>
              <a:xfrm>
                <a:off x="448467" y="2760564"/>
                <a:ext cx="422023" cy="447735"/>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3" name="TextBox 42"/>
              <p:cNvSpPr txBox="1"/>
              <p:nvPr/>
            </p:nvSpPr>
            <p:spPr>
              <a:xfrm>
                <a:off x="453198" y="2802035"/>
                <a:ext cx="417292" cy="406264"/>
              </a:xfrm>
              <a:prstGeom prst="rect">
                <a:avLst/>
              </a:prstGeom>
              <a:noFill/>
            </p:spPr>
            <p:txBody>
              <a:bodyPr wrap="none" tIns="27432" rtlCol="0">
                <a:spAutoFit/>
              </a:bodyPr>
              <a:lstStyle/>
              <a:p>
                <a:pPr algn="ctr"/>
                <a:r>
                  <a:rPr lang="en-US" sz="1500" b="1" dirty="0">
                    <a:solidFill>
                      <a:schemeClr val="bg1"/>
                    </a:solidFill>
                    <a:latin typeface="Arial Black"/>
                    <a:cs typeface="Arial Black"/>
                  </a:rPr>
                  <a:t>3</a:t>
                </a:r>
              </a:p>
            </p:txBody>
          </p:sp>
        </p:grpSp>
      </p:grpSp>
      <p:grpSp>
        <p:nvGrpSpPr>
          <p:cNvPr id="11" name="Group 10"/>
          <p:cNvGrpSpPr/>
          <p:nvPr/>
        </p:nvGrpSpPr>
        <p:grpSpPr>
          <a:xfrm>
            <a:off x="357781" y="2674691"/>
            <a:ext cx="5455763" cy="348437"/>
            <a:chOff x="448467" y="3451955"/>
            <a:chExt cx="7274350" cy="464582"/>
          </a:xfrm>
        </p:grpSpPr>
        <p:sp>
          <p:nvSpPr>
            <p:cNvPr id="19" name="TextBox 18"/>
            <p:cNvSpPr txBox="1"/>
            <p:nvPr/>
          </p:nvSpPr>
          <p:spPr>
            <a:xfrm>
              <a:off x="991818" y="3484191"/>
              <a:ext cx="6730999" cy="430886"/>
            </a:xfrm>
            <a:prstGeom prst="rect">
              <a:avLst/>
            </a:prstGeom>
            <a:noFill/>
          </p:spPr>
          <p:txBody>
            <a:bodyPr wrap="square" rtlCol="0">
              <a:spAutoFit/>
            </a:bodyPr>
            <a:lstStyle/>
            <a:p>
              <a:pPr>
                <a:buClr>
                  <a:schemeClr val="bg1"/>
                </a:buClr>
                <a:buSzPct val="140000"/>
              </a:pPr>
              <a:r>
                <a:rPr lang="en-US" sz="1500" dirty="0">
                  <a:solidFill>
                    <a:srgbClr val="444444"/>
                  </a:solidFill>
                  <a:latin typeface="Trebuchet MS"/>
                  <a:cs typeface="Trebuchet MS"/>
                </a:rPr>
                <a:t>Live demonstration</a:t>
              </a:r>
            </a:p>
          </p:txBody>
        </p:sp>
        <p:grpSp>
          <p:nvGrpSpPr>
            <p:cNvPr id="8" name="Group 7"/>
            <p:cNvGrpSpPr/>
            <p:nvPr/>
          </p:nvGrpSpPr>
          <p:grpSpPr>
            <a:xfrm>
              <a:off x="448467" y="3451955"/>
              <a:ext cx="464582" cy="464582"/>
              <a:chOff x="448467" y="3449275"/>
              <a:chExt cx="464582" cy="464582"/>
            </a:xfrm>
          </p:grpSpPr>
          <p:sp>
            <p:nvSpPr>
              <p:cNvPr id="44" name="Oval 43"/>
              <p:cNvSpPr/>
              <p:nvPr/>
            </p:nvSpPr>
            <p:spPr>
              <a:xfrm>
                <a:off x="448467" y="3449275"/>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472510" y="3490746"/>
                <a:ext cx="417291"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4</a:t>
                </a:r>
              </a:p>
            </p:txBody>
          </p:sp>
        </p:grpSp>
      </p:grpSp>
    </p:spTree>
    <p:extLst>
      <p:ext uri="{BB962C8B-B14F-4D97-AF65-F5344CB8AC3E}">
        <p14:creationId xmlns:p14="http://schemas.microsoft.com/office/powerpoint/2010/main" val="1843662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EXCLUDE / INCLUDE</a:t>
            </a:r>
          </a:p>
        </p:txBody>
      </p:sp>
      <p:sp>
        <p:nvSpPr>
          <p:cNvPr id="3" name="Content Placeholder 2"/>
          <p:cNvSpPr>
            <a:spLocks noGrp="1"/>
          </p:cNvSpPr>
          <p:nvPr>
            <p:ph idx="1"/>
          </p:nvPr>
        </p:nvSpPr>
        <p:spPr/>
        <p:txBody>
          <a:bodyPr/>
          <a:lstStyle/>
          <a:p>
            <a:r>
              <a:rPr lang="en-US" dirty="0"/>
              <a:t>We can control which test methods should be run using exclude and include options</a:t>
            </a:r>
          </a:p>
          <a:p>
            <a:endParaRPr lang="en-US" dirty="0"/>
          </a:p>
          <a:p>
            <a:endParaRPr lang="en-US" dirty="0"/>
          </a:p>
        </p:txBody>
      </p:sp>
      <p:sp>
        <p:nvSpPr>
          <p:cNvPr id="6" name="Rectangle 2"/>
          <p:cNvSpPr>
            <a:spLocks noChangeArrowheads="1"/>
          </p:cNvSpPr>
          <p:nvPr/>
        </p:nvSpPr>
        <p:spPr bwMode="auto">
          <a:xfrm>
            <a:off x="352473" y="1428750"/>
            <a:ext cx="3884333"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&lt;</a:t>
            </a: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test </a:t>
            </a:r>
            <a:r>
              <a:rPr kumimoji="0" lang="en-US" altLang="en-US" sz="1200" b="1" i="0" u="none" strike="noStrike" cap="none" normalizeH="0" baseline="0" dirty="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name=</a:t>
            </a:r>
            <a:r>
              <a:rPr kumimoji="0" lang="en-US" altLang="en-US" sz="12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TestNgExample</a:t>
            </a:r>
            <a:r>
              <a:rPr kumimoji="0" lang="en-US" altLang="en-US" sz="12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parameter </a:t>
            </a:r>
            <a:r>
              <a:rPr kumimoji="0" lang="en-US" altLang="en-US" sz="1200" b="1" i="0" u="none" strike="noStrike" cap="none" normalizeH="0" baseline="0" dirty="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name=</a:t>
            </a:r>
            <a:r>
              <a:rPr kumimoji="0" lang="en-US" altLang="en-US" sz="12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"first-name" </a:t>
            </a:r>
            <a:r>
              <a:rPr kumimoji="0" lang="en-US" altLang="en-US" sz="1200" b="1" i="0" u="none" strike="noStrike" cap="none" normalizeH="0" baseline="0" dirty="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value=</a:t>
            </a:r>
            <a:r>
              <a:rPr kumimoji="0" lang="en-US" altLang="en-US" sz="12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Jhon</a:t>
            </a:r>
            <a:r>
              <a:rPr kumimoji="0" lang="en-US" altLang="en-US" sz="12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classes</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class </a:t>
            </a:r>
            <a:r>
              <a:rPr kumimoji="0" lang="en-US" altLang="en-US" sz="1200" b="1" i="0" u="none" strike="noStrike" cap="none" normalizeH="0" baseline="0" dirty="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name=</a:t>
            </a:r>
            <a:r>
              <a:rPr kumimoji="0" lang="en-US" altLang="en-US" sz="12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com.epam.tat.test.TestNgExample</a:t>
            </a:r>
            <a:r>
              <a:rPr kumimoji="0" lang="en-US" altLang="en-US" sz="12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methods</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include </a:t>
            </a:r>
            <a:r>
              <a:rPr kumimoji="0" lang="en-US" altLang="en-US" sz="1200" b="1" i="0" u="none" strike="noStrike" cap="none" normalizeH="0" baseline="0" dirty="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name=</a:t>
            </a:r>
            <a:r>
              <a:rPr kumimoji="0" lang="en-US" altLang="en-US" sz="12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testPrintObject</a:t>
            </a:r>
            <a:r>
              <a:rPr kumimoji="0" lang="en-US" altLang="en-US" sz="12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methods</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class</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classes</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&lt;/</a:t>
            </a: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test</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endParaRPr kumimoji="0" lang="en-US" altLang="en-US" sz="1200" b="0"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p:txBody>
      </p:sp>
      <p:sp>
        <p:nvSpPr>
          <p:cNvPr id="7" name="Rectangle 2"/>
          <p:cNvSpPr>
            <a:spLocks noChangeArrowheads="1"/>
          </p:cNvSpPr>
          <p:nvPr/>
        </p:nvSpPr>
        <p:spPr bwMode="auto">
          <a:xfrm>
            <a:off x="4236806" y="1428750"/>
            <a:ext cx="3884333"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&lt;</a:t>
            </a: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test </a:t>
            </a:r>
            <a:r>
              <a:rPr kumimoji="0" lang="en-US" altLang="en-US" sz="1200" b="1" i="0" u="none" strike="noStrike" cap="none" normalizeH="0" baseline="0" dirty="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name=</a:t>
            </a:r>
            <a:r>
              <a:rPr kumimoji="0" lang="en-US" altLang="en-US" sz="12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TestNgExample</a:t>
            </a:r>
            <a:r>
              <a:rPr kumimoji="0" lang="en-US" altLang="en-US" sz="12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parameter </a:t>
            </a:r>
            <a:r>
              <a:rPr kumimoji="0" lang="en-US" altLang="en-US" sz="1200" b="1" i="0" u="none" strike="noStrike" cap="none" normalizeH="0" baseline="0" dirty="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name=</a:t>
            </a:r>
            <a:r>
              <a:rPr kumimoji="0" lang="en-US" altLang="en-US" sz="12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"first-name" </a:t>
            </a:r>
            <a:r>
              <a:rPr kumimoji="0" lang="en-US" altLang="en-US" sz="1200" b="1" i="0" u="none" strike="noStrike" cap="none" normalizeH="0" baseline="0" dirty="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value=</a:t>
            </a:r>
            <a:r>
              <a:rPr kumimoji="0" lang="en-US" altLang="en-US" sz="12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Jhon</a:t>
            </a:r>
            <a:r>
              <a:rPr kumimoji="0" lang="en-US" altLang="en-US" sz="12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groups</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run</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include </a:t>
            </a:r>
            <a:r>
              <a:rPr kumimoji="0" lang="en-US" altLang="en-US" sz="1200" b="1" i="0" u="none" strike="noStrike" cap="none" normalizeH="0" baseline="0" dirty="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name=</a:t>
            </a:r>
            <a:r>
              <a:rPr kumimoji="0" lang="en-US" altLang="en-US" sz="12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"first"</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run</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groups</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classes</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class </a:t>
            </a:r>
            <a:r>
              <a:rPr kumimoji="0" lang="en-US" altLang="en-US" sz="1200" b="1" i="0" u="none" strike="noStrike" cap="none" normalizeH="0" baseline="0" dirty="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name=</a:t>
            </a:r>
            <a:r>
              <a:rPr kumimoji="0" lang="en-US" altLang="en-US" sz="12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com.epam.tat.test.TestNgExample</a:t>
            </a:r>
            <a:r>
              <a:rPr kumimoji="0" lang="en-US" altLang="en-US" sz="12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class</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classes</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&lt;/</a:t>
            </a: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test</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endParaRPr kumimoji="0" lang="en-US" altLang="en-US" sz="1200" b="0"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836316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DEPENDENCIES AND PRIORITIES</a:t>
            </a:r>
          </a:p>
        </p:txBody>
      </p:sp>
      <p:sp>
        <p:nvSpPr>
          <p:cNvPr id="3" name="Content Placeholder 2"/>
          <p:cNvSpPr>
            <a:spLocks noGrp="1"/>
          </p:cNvSpPr>
          <p:nvPr>
            <p:ph idx="1"/>
          </p:nvPr>
        </p:nvSpPr>
        <p:spPr/>
        <p:txBody>
          <a:bodyPr/>
          <a:lstStyle/>
          <a:p>
            <a:r>
              <a:rPr lang="en-US" dirty="0"/>
              <a:t>Dependencies and priorities for methods allow to control execution order</a:t>
            </a:r>
          </a:p>
          <a:p>
            <a:r>
              <a:rPr lang="en-US" dirty="0"/>
              <a:t>Note that: </a:t>
            </a:r>
          </a:p>
          <a:p>
            <a:pPr marL="285750" indent="-285750">
              <a:buClr>
                <a:schemeClr val="accent2"/>
              </a:buClr>
              <a:buFont typeface="Arial" panose="020B0604020202020204" pitchFamily="34" charset="0"/>
              <a:buChar char="•"/>
            </a:pPr>
            <a:r>
              <a:rPr lang="en-US" dirty="0">
                <a:solidFill>
                  <a:schemeClr val="accent6"/>
                </a:solidFill>
              </a:rPr>
              <a:t>@Test </a:t>
            </a:r>
            <a:r>
              <a:rPr lang="en-US" dirty="0"/>
              <a:t>methods can depend only on other </a:t>
            </a:r>
            <a:r>
              <a:rPr lang="en-US" dirty="0">
                <a:solidFill>
                  <a:schemeClr val="accent6"/>
                </a:solidFill>
              </a:rPr>
              <a:t>@Test</a:t>
            </a:r>
          </a:p>
          <a:p>
            <a:pPr marL="285750" indent="-285750">
              <a:buClr>
                <a:schemeClr val="accent2"/>
              </a:buClr>
              <a:buFont typeface="Arial" panose="020B0604020202020204" pitchFamily="34" charset="0"/>
              <a:buChar char="•"/>
            </a:pPr>
            <a:r>
              <a:rPr lang="en-US" dirty="0"/>
              <a:t>Configuration methods can depend on other configurations e.g. </a:t>
            </a:r>
            <a:r>
              <a:rPr lang="en-US" dirty="0">
                <a:solidFill>
                  <a:schemeClr val="accent6"/>
                </a:solidFill>
              </a:rPr>
              <a:t>@After*</a:t>
            </a:r>
            <a:r>
              <a:rPr lang="en-US" dirty="0"/>
              <a:t> and </a:t>
            </a:r>
            <a:r>
              <a:rPr lang="en-US" dirty="0">
                <a:solidFill>
                  <a:schemeClr val="accent6"/>
                </a:solidFill>
              </a:rPr>
              <a:t>@Before* </a:t>
            </a:r>
            <a:r>
              <a:rPr lang="en-US" dirty="0"/>
              <a:t>methods</a:t>
            </a:r>
          </a:p>
          <a:p>
            <a:pPr marL="285750" indent="-285750">
              <a:buClr>
                <a:schemeClr val="accent2"/>
              </a:buClr>
              <a:buFont typeface="Arial" panose="020B0604020202020204" pitchFamily="34" charset="0"/>
              <a:buChar char="•"/>
            </a:pPr>
            <a:r>
              <a:rPr lang="en-US" dirty="0"/>
              <a:t>Order for methods using priority</a:t>
            </a:r>
            <a:r>
              <a:rPr lang="ru-RU" dirty="0"/>
              <a:t> (</a:t>
            </a:r>
            <a:r>
              <a:rPr lang="en-US" dirty="0"/>
              <a:t>lower will be launched first, by default 0</a:t>
            </a:r>
            <a:r>
              <a:rPr lang="ru-RU" dirty="0"/>
              <a:t>)</a:t>
            </a:r>
            <a:endParaRPr lang="en-US" b="1" dirty="0"/>
          </a:p>
          <a:p>
            <a:endParaRPr lang="en-US" dirty="0"/>
          </a:p>
          <a:p>
            <a:endParaRPr lang="en-US" dirty="0"/>
          </a:p>
        </p:txBody>
      </p:sp>
      <p:sp>
        <p:nvSpPr>
          <p:cNvPr id="4" name="Rectangle 1"/>
          <p:cNvSpPr>
            <a:spLocks noChangeArrowheads="1"/>
          </p:cNvSpPr>
          <p:nvPr/>
        </p:nvSpPr>
        <p:spPr bwMode="auto">
          <a:xfrm>
            <a:off x="352473" y="2571750"/>
            <a:ext cx="3863750"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8000"/>
                </a:solidFill>
                <a:effectLst/>
                <a:latin typeface="Source Sans Pro" panose="020B0503030403020204" pitchFamily="34" charset="0"/>
                <a:ea typeface="Source Sans Pro" panose="020B0503030403020204" pitchFamily="34" charset="0"/>
                <a:cs typeface="Courier New" panose="02070309020205020404" pitchFamily="49" charset="0"/>
              </a:rPr>
              <a:t>@Test</a:t>
            </a:r>
            <a:br>
              <a:rPr kumimoji="0" lang="en-US" altLang="en-US" sz="1200" b="0" i="0" u="none" strike="noStrike" cap="none" normalizeH="0" baseline="0" dirty="0">
                <a:ln>
                  <a:noFill/>
                </a:ln>
                <a:solidFill>
                  <a:srgbClr val="808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public void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testPrintObject</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System.</a:t>
            </a:r>
            <a:r>
              <a:rPr kumimoji="0" lang="en-US" altLang="en-US" sz="1200" b="1" i="1" u="none" strike="noStrike" cap="none" normalizeH="0" baseline="0" dirty="0" err="1">
                <a:ln>
                  <a:noFill/>
                </a:ln>
                <a:solidFill>
                  <a:srgbClr val="660E7A"/>
                </a:solidFill>
                <a:effectLst/>
                <a:latin typeface="Source Sans Pro" panose="020B0503030403020204" pitchFamily="34" charset="0"/>
                <a:ea typeface="Source Sans Pro" panose="020B0503030403020204" pitchFamily="34" charset="0"/>
                <a:cs typeface="Courier New" panose="02070309020205020404" pitchFamily="49" charset="0"/>
              </a:rPr>
              <a:t>out</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.println</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I'am</a:t>
            </a:r>
            <a:r>
              <a:rPr kumimoji="0" lang="en-US" altLang="en-US" sz="12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 object: " </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Source Sans Pro" panose="020B0503030403020204" pitchFamily="34" charset="0"/>
                <a:ea typeface="Source Sans Pro" panose="020B0503030403020204" pitchFamily="34" charset="0"/>
                <a:cs typeface="Courier New" panose="02070309020205020404" pitchFamily="49" charset="0"/>
              </a:rPr>
              <a:t>object</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.toString</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808000"/>
                </a:solidFill>
                <a:effectLst/>
                <a:latin typeface="Source Sans Pro" panose="020B0503030403020204" pitchFamily="34" charset="0"/>
                <a:ea typeface="Source Sans Pro" panose="020B0503030403020204" pitchFamily="34" charset="0"/>
                <a:cs typeface="Courier New" panose="02070309020205020404" pitchFamily="49" charset="0"/>
              </a:rPr>
              <a:t>@Test</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dependsOnMethods</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 </a:t>
            </a:r>
            <a:r>
              <a:rPr kumimoji="0" lang="en-US" altLang="en-US" sz="12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testPrintObject</a:t>
            </a:r>
            <a:r>
              <a:rPr kumimoji="0" lang="en-US" altLang="en-US" sz="12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public void </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testPrintObject2() {</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System.</a:t>
            </a:r>
            <a:r>
              <a:rPr kumimoji="0" lang="en-US" altLang="en-US" sz="1200" b="1" i="1" u="none" strike="noStrike" cap="none" normalizeH="0" baseline="0" dirty="0" err="1">
                <a:ln>
                  <a:noFill/>
                </a:ln>
                <a:solidFill>
                  <a:srgbClr val="660E7A"/>
                </a:solidFill>
                <a:effectLst/>
                <a:latin typeface="Source Sans Pro" panose="020B0503030403020204" pitchFamily="34" charset="0"/>
                <a:ea typeface="Source Sans Pro" panose="020B0503030403020204" pitchFamily="34" charset="0"/>
                <a:cs typeface="Courier New" panose="02070309020205020404" pitchFamily="49" charset="0"/>
              </a:rPr>
              <a:t>out</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.println</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I'am</a:t>
            </a:r>
            <a:r>
              <a:rPr kumimoji="0" lang="en-US" altLang="en-US" sz="12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 object: " </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Source Sans Pro" panose="020B0503030403020204" pitchFamily="34" charset="0"/>
                <a:ea typeface="Source Sans Pro" panose="020B0503030403020204" pitchFamily="34" charset="0"/>
                <a:cs typeface="Courier New" panose="02070309020205020404" pitchFamily="49" charset="0"/>
              </a:rPr>
              <a:t>object</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.toString</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765591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PARAMETRIZATION</a:t>
            </a:r>
          </a:p>
        </p:txBody>
      </p:sp>
      <p:sp>
        <p:nvSpPr>
          <p:cNvPr id="7" name="Rectangle 1"/>
          <p:cNvSpPr>
            <a:spLocks noChangeArrowheads="1"/>
          </p:cNvSpPr>
          <p:nvPr/>
        </p:nvSpPr>
        <p:spPr bwMode="auto">
          <a:xfrm>
            <a:off x="356616" y="1078992"/>
            <a:ext cx="7398327"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1200" dirty="0">
                <a:solidFill>
                  <a:srgbClr val="808000"/>
                </a:solidFill>
                <a:latin typeface="Source Sans Pro" panose="020B0503030403020204" pitchFamily="34" charset="0"/>
                <a:ea typeface="Source Sans Pro" panose="020B0503030403020204" pitchFamily="34" charset="0"/>
                <a:cs typeface="Courier New" panose="02070309020205020404" pitchFamily="49" charset="0"/>
              </a:rPr>
              <a:t>@Parameters</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r>
              <a:rPr lang="en-US" altLang="en-US" sz="1200" b="1" dirty="0">
                <a:solidFill>
                  <a:srgbClr val="008000"/>
                </a:solidFill>
                <a:latin typeface="Source Sans Pro" panose="020B0503030403020204" pitchFamily="34" charset="0"/>
                <a:ea typeface="Source Sans Pro" panose="020B0503030403020204" pitchFamily="34" charset="0"/>
                <a:cs typeface="Courier New" panose="02070309020205020404" pitchFamily="49" charset="0"/>
              </a:rPr>
              <a:t>"first-name"</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b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sz="1200" dirty="0">
                <a:solidFill>
                  <a:srgbClr val="808000"/>
                </a:solidFill>
                <a:latin typeface="Source Sans Pro" panose="020B0503030403020204" pitchFamily="34" charset="0"/>
                <a:ea typeface="Source Sans Pro" panose="020B0503030403020204" pitchFamily="34" charset="0"/>
                <a:cs typeface="Courier New" panose="02070309020205020404" pitchFamily="49" charset="0"/>
              </a:rPr>
              <a:t>@Test</a:t>
            </a:r>
            <a:br>
              <a:rPr lang="en-US" altLang="en-US" sz="1200" dirty="0">
                <a:solidFill>
                  <a:srgbClr val="808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sz="1200" b="1" dirty="0">
                <a:solidFill>
                  <a:srgbClr val="000080"/>
                </a:solidFill>
                <a:latin typeface="Source Sans Pro" panose="020B0503030403020204" pitchFamily="34" charset="0"/>
                <a:ea typeface="Source Sans Pro" panose="020B0503030403020204" pitchFamily="34" charset="0"/>
                <a:cs typeface="Courier New" panose="02070309020205020404" pitchFamily="49" charset="0"/>
              </a:rPr>
              <a:t>public void </a:t>
            </a:r>
            <a:r>
              <a:rPr lang="en-US" altLang="en-US" sz="1200"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testPrintFirstName</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r>
              <a:rPr lang="en-US" altLang="en-US" sz="1200" dirty="0">
                <a:solidFill>
                  <a:srgbClr val="808000"/>
                </a:solidFill>
                <a:latin typeface="Source Sans Pro" panose="020B0503030403020204" pitchFamily="34" charset="0"/>
                <a:ea typeface="Source Sans Pro" panose="020B0503030403020204" pitchFamily="34" charset="0"/>
                <a:cs typeface="Courier New" panose="02070309020205020404" pitchFamily="49" charset="0"/>
              </a:rPr>
              <a:t>@Optional</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(value = </a:t>
            </a:r>
            <a:r>
              <a:rPr lang="en-US" altLang="en-US" sz="1200" b="1" dirty="0">
                <a:solidFill>
                  <a:srgbClr val="008000"/>
                </a:solidFill>
                <a:latin typeface="Source Sans Pro" panose="020B0503030403020204" pitchFamily="34" charset="0"/>
                <a:ea typeface="Source Sans Pro" panose="020B0503030403020204" pitchFamily="34" charset="0"/>
                <a:cs typeface="Courier New" panose="02070309020205020404" pitchFamily="49" charset="0"/>
              </a:rPr>
              <a:t>"Bill"</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String </a:t>
            </a:r>
            <a:r>
              <a:rPr lang="en-US" altLang="en-US" sz="1200"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firstName</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b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sz="1200"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System.</a:t>
            </a:r>
            <a:r>
              <a:rPr lang="en-US" altLang="en-US" sz="1200" b="1" i="1" dirty="0" err="1">
                <a:solidFill>
                  <a:srgbClr val="660E7A"/>
                </a:solidFill>
                <a:latin typeface="Source Sans Pro" panose="020B0503030403020204" pitchFamily="34" charset="0"/>
                <a:ea typeface="Source Sans Pro" panose="020B0503030403020204" pitchFamily="34" charset="0"/>
                <a:cs typeface="Courier New" panose="02070309020205020404" pitchFamily="49" charset="0"/>
              </a:rPr>
              <a:t>out</a:t>
            </a:r>
            <a:r>
              <a:rPr lang="en-US" altLang="en-US" sz="1200"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.println</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r>
              <a:rPr lang="en-US" altLang="en-US" sz="1200" b="1" dirty="0">
                <a:solidFill>
                  <a:srgbClr val="008000"/>
                </a:solidFill>
                <a:latin typeface="Source Sans Pro" panose="020B0503030403020204" pitchFamily="34" charset="0"/>
                <a:ea typeface="Source Sans Pro" panose="020B0503030403020204" pitchFamily="34" charset="0"/>
                <a:cs typeface="Courier New" panose="02070309020205020404" pitchFamily="49" charset="0"/>
              </a:rPr>
              <a:t>"I got from parameters name: " </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sz="1200"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firstName</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b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endParaRPr lang="en-US" altLang="en-US" sz="1200" dirty="0">
              <a:latin typeface="Source Sans Pro" panose="020B0503030403020204" pitchFamily="34" charset="0"/>
              <a:ea typeface="Source Sans Pro" panose="020B0503030403020204" pitchFamily="34" charset="0"/>
            </a:endParaRPr>
          </a:p>
        </p:txBody>
      </p:sp>
      <p:pic>
        <p:nvPicPr>
          <p:cNvPr id="3" name="Picture 2"/>
          <p:cNvPicPr>
            <a:picLocks noChangeAspect="1"/>
          </p:cNvPicPr>
          <p:nvPr/>
        </p:nvPicPr>
        <p:blipFill rotWithShape="1">
          <a:blip r:embed="rId2"/>
          <a:srcRect r="50234"/>
          <a:stretch/>
        </p:blipFill>
        <p:spPr>
          <a:xfrm>
            <a:off x="5070763" y="2244698"/>
            <a:ext cx="3197011" cy="1301609"/>
          </a:xfrm>
          <a:prstGeom prst="rect">
            <a:avLst/>
          </a:prstGeom>
        </p:spPr>
      </p:pic>
      <p:pic>
        <p:nvPicPr>
          <p:cNvPr id="4" name="Picture 3"/>
          <p:cNvPicPr>
            <a:picLocks noChangeAspect="1"/>
          </p:cNvPicPr>
          <p:nvPr/>
        </p:nvPicPr>
        <p:blipFill>
          <a:blip r:embed="rId3"/>
          <a:stretch>
            <a:fillRect/>
          </a:stretch>
        </p:blipFill>
        <p:spPr>
          <a:xfrm>
            <a:off x="228600" y="2345014"/>
            <a:ext cx="4842163" cy="1100978"/>
          </a:xfrm>
          <a:prstGeom prst="rect">
            <a:avLst/>
          </a:prstGeom>
        </p:spPr>
      </p:pic>
    </p:spTree>
    <p:extLst>
      <p:ext uri="{BB962C8B-B14F-4D97-AF65-F5344CB8AC3E}">
        <p14:creationId xmlns:p14="http://schemas.microsoft.com/office/powerpoint/2010/main" val="371155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PARAMETRIZATION</a:t>
            </a:r>
          </a:p>
        </p:txBody>
      </p:sp>
      <p:sp>
        <p:nvSpPr>
          <p:cNvPr id="7" name="Rectangle 1"/>
          <p:cNvSpPr>
            <a:spLocks noChangeArrowheads="1"/>
          </p:cNvSpPr>
          <p:nvPr/>
        </p:nvSpPr>
        <p:spPr bwMode="auto">
          <a:xfrm>
            <a:off x="356616" y="1078992"/>
            <a:ext cx="7007239"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8000"/>
                </a:solidFill>
                <a:effectLst/>
                <a:latin typeface="Source Sans Pro" panose="020B0503030403020204" pitchFamily="34" charset="0"/>
                <a:ea typeface="Source Sans Pro" panose="020B0503030403020204" pitchFamily="34" charset="0"/>
                <a:cs typeface="Courier New" panose="02070309020205020404" pitchFamily="49" charset="0"/>
              </a:rPr>
              <a:t>@Test</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dataProvider</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 </a:t>
            </a:r>
            <a:r>
              <a:rPr kumimoji="0" lang="en-US" altLang="en-US" sz="12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dataProviderForDiv</a:t>
            </a:r>
            <a:r>
              <a:rPr kumimoji="0" lang="en-US" altLang="en-US" sz="12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public void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testDivDataFromDataProvider</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double </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 </a:t>
            </a: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double </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b, </a:t>
            </a: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double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expectedResult</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throws </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Exception {</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double </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result = </a:t>
            </a:r>
            <a:r>
              <a:rPr kumimoji="0" lang="en-US" altLang="en-US" sz="1200" b="0" i="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div</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 b);</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Assert.</a:t>
            </a:r>
            <a:r>
              <a:rPr kumimoji="0" lang="en-US" altLang="en-US" sz="1200" b="0" i="1"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assertEquals</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(result,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expectedResult</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"Invalid result of division, expected: " </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expectedResult</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8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0" i="0" u="none" strike="noStrike" cap="none" normalizeH="0" baseline="0" dirty="0" err="1">
                <a:ln>
                  <a:noFill/>
                </a:ln>
                <a:solidFill>
                  <a:srgbClr val="808000"/>
                </a:solidFill>
                <a:effectLst/>
                <a:latin typeface="Source Sans Pro" panose="020B0503030403020204" pitchFamily="34" charset="0"/>
                <a:ea typeface="Source Sans Pro" panose="020B0503030403020204" pitchFamily="34" charset="0"/>
                <a:cs typeface="Courier New" panose="02070309020205020404" pitchFamily="49" charset="0"/>
              </a:rPr>
              <a:t>DataProvider</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(name = </a:t>
            </a:r>
            <a:r>
              <a:rPr kumimoji="0" lang="en-US" altLang="en-US" sz="12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dataProviderForDiv</a:t>
            </a:r>
            <a:r>
              <a:rPr kumimoji="0" lang="en-US" altLang="en-US" sz="12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public </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Object[][]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dataProvider</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return new </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Object[][] {</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0" i="0" u="none" strike="noStrike" cap="none" normalizeH="0" baseline="0" dirty="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3</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0" i="0" u="none" strike="noStrike" cap="none" normalizeH="0" baseline="0" dirty="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2</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0" i="0" u="none" strike="noStrike" cap="none" normalizeH="0" baseline="0" dirty="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1.5</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0" i="0" u="none" strike="noStrike" cap="none" normalizeH="0" baseline="0" dirty="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0</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0" i="0" u="none" strike="noStrike" cap="none" normalizeH="0" baseline="0" dirty="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3</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0" i="0" u="none" strike="noStrike" cap="none" normalizeH="0" baseline="0" dirty="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0.0</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0" i="0" u="none" strike="noStrike" cap="none" normalizeH="0" baseline="0" dirty="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0</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0" i="0" u="none" strike="noStrike" cap="none" normalizeH="0" baseline="0" dirty="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3</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0" i="0" u="none" strike="noStrike" cap="none" normalizeH="0" baseline="0" dirty="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0.0</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0" i="0" u="none" strike="noStrike" cap="none" normalizeH="0" baseline="0" dirty="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3</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0" i="0" u="none" strike="noStrike" cap="none" normalizeH="0" baseline="0" dirty="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2</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0" i="0" u="none" strike="noStrike" cap="none" normalizeH="0" baseline="0" dirty="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1.5</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p:txBody>
      </p:sp>
      <p:pic>
        <p:nvPicPr>
          <p:cNvPr id="8" name="Picture 7"/>
          <p:cNvPicPr>
            <a:picLocks noChangeAspect="1"/>
          </p:cNvPicPr>
          <p:nvPr/>
        </p:nvPicPr>
        <p:blipFill>
          <a:blip r:embed="rId2"/>
          <a:stretch>
            <a:fillRect/>
          </a:stretch>
        </p:blipFill>
        <p:spPr>
          <a:xfrm>
            <a:off x="3452172" y="2964971"/>
            <a:ext cx="4829175" cy="1257300"/>
          </a:xfrm>
          <a:prstGeom prst="rect">
            <a:avLst/>
          </a:prstGeom>
        </p:spPr>
      </p:pic>
    </p:spTree>
    <p:extLst>
      <p:ext uri="{BB962C8B-B14F-4D97-AF65-F5344CB8AC3E}">
        <p14:creationId xmlns:p14="http://schemas.microsoft.com/office/powerpoint/2010/main" val="275998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FACTORIES</a:t>
            </a:r>
          </a:p>
        </p:txBody>
      </p:sp>
      <p:sp>
        <p:nvSpPr>
          <p:cNvPr id="3" name="Rectangle 1"/>
          <p:cNvSpPr>
            <a:spLocks noChangeArrowheads="1"/>
          </p:cNvSpPr>
          <p:nvPr/>
        </p:nvSpPr>
        <p:spPr bwMode="auto">
          <a:xfrm>
            <a:off x="356616" y="1078992"/>
            <a:ext cx="4158511"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public class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TestNgExampleFactory</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private static final </a:t>
            </a:r>
            <a:r>
              <a:rPr kumimoji="0" lang="en-US" altLang="en-US" sz="1200" b="1" i="0" u="none" strike="noStrike" cap="none" normalizeH="0" baseline="0" dirty="0" err="1">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int</a:t>
            </a: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1" i="1" u="none" strike="noStrike" cap="none" normalizeH="0" baseline="0" dirty="0">
                <a:ln>
                  <a:noFill/>
                </a:ln>
                <a:solidFill>
                  <a:srgbClr val="660E7A"/>
                </a:solidFill>
                <a:effectLst/>
                <a:latin typeface="Source Sans Pro" panose="020B0503030403020204" pitchFamily="34" charset="0"/>
                <a:ea typeface="Source Sans Pro" panose="020B0503030403020204" pitchFamily="34" charset="0"/>
                <a:cs typeface="Courier New" panose="02070309020205020404" pitchFamily="49" charset="0"/>
              </a:rPr>
              <a:t>COUNT </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0" i="0" u="none" strike="noStrike" cap="none" normalizeH="0" baseline="0" dirty="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3</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0" i="0" u="none" strike="noStrike" cap="none" normalizeH="0" baseline="0" dirty="0">
                <a:ln>
                  <a:noFill/>
                </a:ln>
                <a:solidFill>
                  <a:srgbClr val="808000"/>
                </a:solidFill>
                <a:effectLst/>
                <a:latin typeface="Source Sans Pro" panose="020B0503030403020204" pitchFamily="34" charset="0"/>
                <a:ea typeface="Source Sans Pro" panose="020B0503030403020204" pitchFamily="34" charset="0"/>
                <a:cs typeface="Courier New" panose="02070309020205020404" pitchFamily="49" charset="0"/>
              </a:rPr>
              <a:t>@Factory</a:t>
            </a:r>
            <a:br>
              <a:rPr kumimoji="0" lang="en-US" altLang="en-US" sz="1200" b="0" i="0" u="none" strike="noStrike" cap="none" normalizeH="0" baseline="0" dirty="0">
                <a:ln>
                  <a:noFill/>
                </a:ln>
                <a:solidFill>
                  <a:srgbClr val="808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808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public </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Object[]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createInstances</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Object[] tests = </a:t>
            </a: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new </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Object[</a:t>
            </a:r>
            <a:r>
              <a:rPr kumimoji="0" lang="en-US" altLang="en-US" sz="1200" b="1" i="1" u="none" strike="noStrike" cap="none" normalizeH="0" baseline="0" dirty="0">
                <a:ln>
                  <a:noFill/>
                </a:ln>
                <a:solidFill>
                  <a:srgbClr val="660E7A"/>
                </a:solidFill>
                <a:effectLst/>
                <a:latin typeface="Source Sans Pro" panose="020B0503030403020204" pitchFamily="34" charset="0"/>
                <a:ea typeface="Source Sans Pro" panose="020B0503030403020204" pitchFamily="34" charset="0"/>
                <a:cs typeface="Courier New" panose="02070309020205020404" pitchFamily="49" charset="0"/>
              </a:rPr>
              <a:t>COUNT</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for </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1" i="0" u="none" strike="noStrike" cap="none" normalizeH="0" baseline="0" dirty="0" err="1">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int</a:t>
            </a: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i</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 </a:t>
            </a:r>
            <a:r>
              <a:rPr kumimoji="0" lang="en-US" altLang="en-US" sz="1200" b="0" i="0" u="none" strike="noStrike" cap="none" normalizeH="0" baseline="0" dirty="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0</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i</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&lt; </a:t>
            </a:r>
            <a:r>
              <a:rPr kumimoji="0" lang="en-US" altLang="en-US" sz="1200" b="1" i="1" u="none" strike="noStrike" cap="none" normalizeH="0" baseline="0" dirty="0">
                <a:ln>
                  <a:noFill/>
                </a:ln>
                <a:solidFill>
                  <a:srgbClr val="660E7A"/>
                </a:solidFill>
                <a:effectLst/>
                <a:latin typeface="Source Sans Pro" panose="020B0503030403020204" pitchFamily="34" charset="0"/>
                <a:ea typeface="Source Sans Pro" panose="020B0503030403020204" pitchFamily="34" charset="0"/>
                <a:cs typeface="Courier New" panose="02070309020205020404" pitchFamily="49" charset="0"/>
              </a:rPr>
              <a:t>COUNT</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i</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tests[</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i</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 </a:t>
            </a: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new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TestNgExample</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"custom-" </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i</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return </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tests;</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p:txBody>
      </p:sp>
      <p:sp>
        <p:nvSpPr>
          <p:cNvPr id="4" name="Rectangle 2"/>
          <p:cNvSpPr>
            <a:spLocks noChangeArrowheads="1"/>
          </p:cNvSpPr>
          <p:nvPr/>
        </p:nvSpPr>
        <p:spPr bwMode="auto">
          <a:xfrm>
            <a:off x="4572000" y="1078992"/>
            <a:ext cx="3800528"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1200" b="1" dirty="0">
                <a:solidFill>
                  <a:srgbClr val="000080"/>
                </a:solidFill>
                <a:latin typeface="Source Sans Pro" panose="020B0503030403020204" pitchFamily="34" charset="0"/>
                <a:ea typeface="Source Sans Pro" panose="020B0503030403020204" pitchFamily="34" charset="0"/>
                <a:cs typeface="Courier New" panose="02070309020205020404" pitchFamily="49" charset="0"/>
              </a:rPr>
              <a:t>public class </a:t>
            </a:r>
            <a:r>
              <a:rPr lang="en-US" altLang="en-US" sz="1200"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TestNgExample</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sz="1200" b="1" dirty="0">
                <a:solidFill>
                  <a:srgbClr val="000080"/>
                </a:solidFill>
                <a:latin typeface="Source Sans Pro" panose="020B0503030403020204" pitchFamily="34" charset="0"/>
                <a:ea typeface="Source Sans Pro" panose="020B0503030403020204" pitchFamily="34" charset="0"/>
                <a:cs typeface="Courier New" panose="02070309020205020404" pitchFamily="49" charset="0"/>
              </a:rPr>
              <a:t>extends </a:t>
            </a:r>
            <a:r>
              <a:rPr lang="en-US" altLang="en-US" sz="1200"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ConfigurationTest</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b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sz="1200" b="1" dirty="0">
                <a:solidFill>
                  <a:srgbClr val="000080"/>
                </a:solidFill>
                <a:latin typeface="Source Sans Pro" panose="020B0503030403020204" pitchFamily="34" charset="0"/>
                <a:ea typeface="Source Sans Pro" panose="020B0503030403020204" pitchFamily="34" charset="0"/>
                <a:cs typeface="Courier New" panose="02070309020205020404" pitchFamily="49" charset="0"/>
              </a:rPr>
              <a:t>private </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String </a:t>
            </a:r>
            <a:r>
              <a:rPr lang="en-US" altLang="en-US" sz="1200" b="1" dirty="0" err="1">
                <a:solidFill>
                  <a:srgbClr val="660E7A"/>
                </a:solidFill>
                <a:latin typeface="Source Sans Pro" panose="020B0503030403020204" pitchFamily="34" charset="0"/>
                <a:ea typeface="Source Sans Pro" panose="020B0503030403020204" pitchFamily="34" charset="0"/>
                <a:cs typeface="Courier New" panose="02070309020205020404" pitchFamily="49" charset="0"/>
              </a:rPr>
              <a:t>arg</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b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br>
              <a:rPr lang="en-US" altLang="en-US" sz="1200" i="1" dirty="0">
                <a:solidFill>
                  <a:srgbClr val="80808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sz="1200" i="1" dirty="0">
                <a:solidFill>
                  <a:srgbClr val="80808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sz="1200" b="1" dirty="0">
                <a:solidFill>
                  <a:srgbClr val="000080"/>
                </a:solidFill>
                <a:latin typeface="Source Sans Pro" panose="020B0503030403020204" pitchFamily="34" charset="0"/>
                <a:ea typeface="Source Sans Pro" panose="020B0503030403020204" pitchFamily="34" charset="0"/>
                <a:cs typeface="Courier New" panose="02070309020205020404" pitchFamily="49" charset="0"/>
              </a:rPr>
              <a:t>public </a:t>
            </a:r>
            <a:r>
              <a:rPr lang="en-US" altLang="en-US" sz="1200"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TestNgExample</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(String </a:t>
            </a:r>
            <a:r>
              <a:rPr lang="en-US" altLang="en-US" sz="1200"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arg</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b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sz="1200" b="1" dirty="0" err="1">
                <a:solidFill>
                  <a:srgbClr val="000080"/>
                </a:solidFill>
                <a:latin typeface="Source Sans Pro" panose="020B0503030403020204" pitchFamily="34" charset="0"/>
                <a:ea typeface="Source Sans Pro" panose="020B0503030403020204" pitchFamily="34" charset="0"/>
                <a:cs typeface="Courier New" panose="02070309020205020404" pitchFamily="49" charset="0"/>
              </a:rPr>
              <a:t>this</a:t>
            </a:r>
            <a:r>
              <a:rPr lang="en-US" altLang="en-US" sz="1200"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r>
              <a:rPr lang="en-US" altLang="en-US" sz="1200" b="1" dirty="0" err="1">
                <a:solidFill>
                  <a:srgbClr val="660E7A"/>
                </a:solidFill>
                <a:latin typeface="Source Sans Pro" panose="020B0503030403020204" pitchFamily="34" charset="0"/>
                <a:ea typeface="Source Sans Pro" panose="020B0503030403020204" pitchFamily="34" charset="0"/>
                <a:cs typeface="Courier New" panose="02070309020205020404" pitchFamily="49" charset="0"/>
              </a:rPr>
              <a:t>arg</a:t>
            </a:r>
            <a:r>
              <a:rPr lang="en-US" altLang="en-US" sz="1200" b="1" dirty="0">
                <a:solidFill>
                  <a:srgbClr val="660E7A"/>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sz="1200"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arg</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b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b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b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sz="1200" dirty="0">
                <a:solidFill>
                  <a:srgbClr val="808000"/>
                </a:solidFill>
                <a:latin typeface="Source Sans Pro" panose="020B0503030403020204" pitchFamily="34" charset="0"/>
                <a:ea typeface="Source Sans Pro" panose="020B0503030403020204" pitchFamily="34" charset="0"/>
                <a:cs typeface="Courier New" panose="02070309020205020404" pitchFamily="49" charset="0"/>
              </a:rPr>
              <a:t>@Test</a:t>
            </a:r>
            <a:br>
              <a:rPr lang="en-US" altLang="en-US" sz="1200" dirty="0">
                <a:solidFill>
                  <a:srgbClr val="808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sz="1200" dirty="0">
                <a:solidFill>
                  <a:srgbClr val="808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sz="1200" b="1" dirty="0">
                <a:solidFill>
                  <a:srgbClr val="000080"/>
                </a:solidFill>
                <a:latin typeface="Source Sans Pro" panose="020B0503030403020204" pitchFamily="34" charset="0"/>
                <a:ea typeface="Source Sans Pro" panose="020B0503030403020204" pitchFamily="34" charset="0"/>
                <a:cs typeface="Courier New" panose="02070309020205020404" pitchFamily="49" charset="0"/>
              </a:rPr>
              <a:t>public void </a:t>
            </a:r>
            <a:r>
              <a:rPr lang="en-US" altLang="en-US" sz="1200"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testParameterFromArgument</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b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sz="1200"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System.</a:t>
            </a:r>
            <a:r>
              <a:rPr lang="en-US" altLang="en-US" sz="1200" b="1" i="1" dirty="0" err="1">
                <a:solidFill>
                  <a:srgbClr val="660E7A"/>
                </a:solidFill>
                <a:latin typeface="Source Sans Pro" panose="020B0503030403020204" pitchFamily="34" charset="0"/>
                <a:ea typeface="Source Sans Pro" panose="020B0503030403020204" pitchFamily="34" charset="0"/>
                <a:cs typeface="Courier New" panose="02070309020205020404" pitchFamily="49" charset="0"/>
              </a:rPr>
              <a:t>out</a:t>
            </a:r>
            <a:r>
              <a:rPr lang="en-US" altLang="en-US" sz="1200"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.println</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r>
              <a:rPr lang="en-US" altLang="en-US" sz="1200" b="1" dirty="0">
                <a:solidFill>
                  <a:srgbClr val="008000"/>
                </a:solidFill>
                <a:latin typeface="Source Sans Pro" panose="020B0503030403020204" pitchFamily="34" charset="0"/>
                <a:ea typeface="Source Sans Pro" panose="020B0503030403020204" pitchFamily="34" charset="0"/>
                <a:cs typeface="Courier New" panose="02070309020205020404" pitchFamily="49" charset="0"/>
              </a:rPr>
              <a:t>"</a:t>
            </a:r>
            <a:r>
              <a:rPr lang="en-US" altLang="en-US" sz="1200" b="1" dirty="0" err="1">
                <a:solidFill>
                  <a:srgbClr val="008000"/>
                </a:solidFill>
                <a:latin typeface="Source Sans Pro" panose="020B0503030403020204" pitchFamily="34" charset="0"/>
                <a:ea typeface="Source Sans Pro" panose="020B0503030403020204" pitchFamily="34" charset="0"/>
                <a:cs typeface="Courier New" panose="02070309020205020404" pitchFamily="49" charset="0"/>
              </a:rPr>
              <a:t>arg</a:t>
            </a:r>
            <a:r>
              <a:rPr lang="en-US" altLang="en-US" sz="1200" b="1" dirty="0">
                <a:solidFill>
                  <a:srgbClr val="008000"/>
                </a:solidFill>
                <a:latin typeface="Source Sans Pro" panose="020B0503030403020204" pitchFamily="34" charset="0"/>
                <a:ea typeface="Source Sans Pro" panose="020B0503030403020204" pitchFamily="34" charset="0"/>
                <a:cs typeface="Courier New" panose="02070309020205020404" pitchFamily="49" charset="0"/>
              </a:rPr>
              <a:t>: " </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sz="1200" b="1" dirty="0" err="1">
                <a:solidFill>
                  <a:srgbClr val="660E7A"/>
                </a:solidFill>
                <a:latin typeface="Source Sans Pro" panose="020B0503030403020204" pitchFamily="34" charset="0"/>
                <a:ea typeface="Source Sans Pro" panose="020B0503030403020204" pitchFamily="34" charset="0"/>
                <a:cs typeface="Courier New" panose="02070309020205020404" pitchFamily="49" charset="0"/>
              </a:rPr>
              <a:t>arg</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b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p>
          <a:p>
            <a:pPr defTabSz="914400" eaLnBrk="0" fontAlgn="base" hangingPunct="0">
              <a:spcBef>
                <a:spcPct val="0"/>
              </a:spcBef>
              <a:spcAft>
                <a:spcPct val="0"/>
              </a:spcAft>
            </a:pP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4572000" y="1078992"/>
            <a:ext cx="4405373"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1200" b="1" dirty="0">
                <a:solidFill>
                  <a:srgbClr val="000080"/>
                </a:solidFill>
                <a:latin typeface="Source Sans Pro" panose="020B0503030403020204" pitchFamily="34" charset="0"/>
                <a:ea typeface="Source Sans Pro" panose="020B0503030403020204" pitchFamily="34" charset="0"/>
                <a:cs typeface="Courier New" panose="02070309020205020404" pitchFamily="49" charset="0"/>
              </a:rPr>
              <a:t>public class </a:t>
            </a:r>
            <a:r>
              <a:rPr lang="en-US" altLang="en-US" sz="1200"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TestNgExample</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sz="1200" b="1" dirty="0">
                <a:solidFill>
                  <a:srgbClr val="000080"/>
                </a:solidFill>
                <a:latin typeface="Source Sans Pro" panose="020B0503030403020204" pitchFamily="34" charset="0"/>
                <a:ea typeface="Source Sans Pro" panose="020B0503030403020204" pitchFamily="34" charset="0"/>
                <a:cs typeface="Courier New" panose="02070309020205020404" pitchFamily="49" charset="0"/>
              </a:rPr>
              <a:t>extends </a:t>
            </a:r>
            <a:r>
              <a:rPr lang="en-US" altLang="en-US" sz="1200"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ConfigurationTest</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b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sz="1200" b="1" dirty="0">
                <a:solidFill>
                  <a:srgbClr val="000080"/>
                </a:solidFill>
                <a:latin typeface="Source Sans Pro" panose="020B0503030403020204" pitchFamily="34" charset="0"/>
                <a:ea typeface="Source Sans Pro" panose="020B0503030403020204" pitchFamily="34" charset="0"/>
                <a:cs typeface="Courier New" panose="02070309020205020404" pitchFamily="49" charset="0"/>
              </a:rPr>
              <a:t>private </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String </a:t>
            </a:r>
            <a:r>
              <a:rPr lang="en-US" altLang="en-US" sz="1200" b="1" dirty="0" err="1">
                <a:solidFill>
                  <a:srgbClr val="660E7A"/>
                </a:solidFill>
                <a:latin typeface="Source Sans Pro" panose="020B0503030403020204" pitchFamily="34" charset="0"/>
                <a:ea typeface="Source Sans Pro" panose="020B0503030403020204" pitchFamily="34" charset="0"/>
                <a:cs typeface="Courier New" panose="02070309020205020404" pitchFamily="49" charset="0"/>
              </a:rPr>
              <a:t>arg</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b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b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sz="1200" dirty="0">
                <a:solidFill>
                  <a:srgbClr val="808000"/>
                </a:solidFill>
                <a:latin typeface="Source Sans Pro" panose="020B0503030403020204" pitchFamily="34" charset="0"/>
                <a:ea typeface="Source Sans Pro" panose="020B0503030403020204" pitchFamily="34" charset="0"/>
                <a:cs typeface="Courier New" panose="02070309020205020404" pitchFamily="49" charset="0"/>
              </a:rPr>
              <a:t>@Factory</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r>
              <a:rPr lang="en-US" altLang="en-US" sz="1200"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dataProvider</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 </a:t>
            </a:r>
            <a:r>
              <a:rPr lang="en-US" altLang="en-US" sz="1200" b="1" dirty="0">
                <a:solidFill>
                  <a:srgbClr val="008000"/>
                </a:solidFill>
                <a:latin typeface="Source Sans Pro" panose="020B0503030403020204" pitchFamily="34" charset="0"/>
                <a:ea typeface="Source Sans Pro" panose="020B0503030403020204" pitchFamily="34" charset="0"/>
                <a:cs typeface="Courier New" panose="02070309020205020404" pitchFamily="49" charset="0"/>
              </a:rPr>
              <a:t>"</a:t>
            </a:r>
            <a:r>
              <a:rPr lang="en-US" altLang="en-US" sz="1200" b="1" dirty="0" err="1">
                <a:solidFill>
                  <a:srgbClr val="008000"/>
                </a:solidFill>
                <a:latin typeface="Source Sans Pro" panose="020B0503030403020204" pitchFamily="34" charset="0"/>
                <a:ea typeface="Source Sans Pro" panose="020B0503030403020204" pitchFamily="34" charset="0"/>
                <a:cs typeface="Courier New" panose="02070309020205020404" pitchFamily="49" charset="0"/>
              </a:rPr>
              <a:t>dp</a:t>
            </a:r>
            <a:r>
              <a:rPr lang="en-US" altLang="en-US" sz="1200" b="1" dirty="0">
                <a:solidFill>
                  <a:srgbClr val="008000"/>
                </a:solidFill>
                <a:latin typeface="Source Sans Pro" panose="020B0503030403020204" pitchFamily="34" charset="0"/>
                <a:ea typeface="Source Sans Pro" panose="020B0503030403020204" pitchFamily="34" charset="0"/>
                <a:cs typeface="Courier New" panose="02070309020205020404" pitchFamily="49" charset="0"/>
              </a:rPr>
              <a:t>"</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br>
              <a:rPr lang="en-US" altLang="en-US" sz="1200" i="1" dirty="0">
                <a:solidFill>
                  <a:srgbClr val="80808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sz="1200" i="1" dirty="0">
                <a:solidFill>
                  <a:srgbClr val="80808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sz="1200" b="1" dirty="0">
                <a:solidFill>
                  <a:srgbClr val="000080"/>
                </a:solidFill>
                <a:latin typeface="Source Sans Pro" panose="020B0503030403020204" pitchFamily="34" charset="0"/>
                <a:ea typeface="Source Sans Pro" panose="020B0503030403020204" pitchFamily="34" charset="0"/>
                <a:cs typeface="Courier New" panose="02070309020205020404" pitchFamily="49" charset="0"/>
              </a:rPr>
              <a:t>public </a:t>
            </a:r>
            <a:r>
              <a:rPr lang="en-US" altLang="en-US" sz="1200"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TestNgExample</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(String </a:t>
            </a:r>
            <a:r>
              <a:rPr lang="en-US" altLang="en-US" sz="1200"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arg</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b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sz="1200" b="1" dirty="0" err="1">
                <a:solidFill>
                  <a:srgbClr val="000080"/>
                </a:solidFill>
                <a:latin typeface="Source Sans Pro" panose="020B0503030403020204" pitchFamily="34" charset="0"/>
                <a:ea typeface="Source Sans Pro" panose="020B0503030403020204" pitchFamily="34" charset="0"/>
                <a:cs typeface="Courier New" panose="02070309020205020404" pitchFamily="49" charset="0"/>
              </a:rPr>
              <a:t>this</a:t>
            </a:r>
            <a:r>
              <a:rPr lang="en-US" altLang="en-US" sz="1200"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r>
              <a:rPr lang="en-US" altLang="en-US" sz="1200" b="1" dirty="0" err="1">
                <a:solidFill>
                  <a:srgbClr val="660E7A"/>
                </a:solidFill>
                <a:latin typeface="Source Sans Pro" panose="020B0503030403020204" pitchFamily="34" charset="0"/>
                <a:ea typeface="Source Sans Pro" panose="020B0503030403020204" pitchFamily="34" charset="0"/>
                <a:cs typeface="Courier New" panose="02070309020205020404" pitchFamily="49" charset="0"/>
              </a:rPr>
              <a:t>arg</a:t>
            </a:r>
            <a:r>
              <a:rPr lang="en-US" altLang="en-US" sz="1200" b="1" dirty="0">
                <a:solidFill>
                  <a:srgbClr val="660E7A"/>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sz="1200"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arg</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b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b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b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sz="1200" dirty="0">
                <a:solidFill>
                  <a:srgbClr val="808000"/>
                </a:solidFill>
                <a:latin typeface="Source Sans Pro" panose="020B0503030403020204" pitchFamily="34" charset="0"/>
                <a:ea typeface="Source Sans Pro" panose="020B0503030403020204" pitchFamily="34" charset="0"/>
                <a:cs typeface="Courier New" panose="02070309020205020404" pitchFamily="49" charset="0"/>
              </a:rPr>
              <a:t>@Test</a:t>
            </a:r>
            <a:br>
              <a:rPr lang="en-US" altLang="en-US" sz="1200" dirty="0">
                <a:solidFill>
                  <a:srgbClr val="808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sz="1200" dirty="0">
                <a:solidFill>
                  <a:srgbClr val="808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sz="1200" b="1" dirty="0">
                <a:solidFill>
                  <a:srgbClr val="000080"/>
                </a:solidFill>
                <a:latin typeface="Source Sans Pro" panose="020B0503030403020204" pitchFamily="34" charset="0"/>
                <a:ea typeface="Source Sans Pro" panose="020B0503030403020204" pitchFamily="34" charset="0"/>
                <a:cs typeface="Courier New" panose="02070309020205020404" pitchFamily="49" charset="0"/>
              </a:rPr>
              <a:t>public void </a:t>
            </a:r>
            <a:r>
              <a:rPr lang="en-US" altLang="en-US" sz="1200"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testParameterFromArgument</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b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sz="1200"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System.</a:t>
            </a:r>
            <a:r>
              <a:rPr lang="en-US" altLang="en-US" sz="1200" b="1" i="1" dirty="0" err="1">
                <a:solidFill>
                  <a:srgbClr val="660E7A"/>
                </a:solidFill>
                <a:latin typeface="Source Sans Pro" panose="020B0503030403020204" pitchFamily="34" charset="0"/>
                <a:ea typeface="Source Sans Pro" panose="020B0503030403020204" pitchFamily="34" charset="0"/>
                <a:cs typeface="Courier New" panose="02070309020205020404" pitchFamily="49" charset="0"/>
              </a:rPr>
              <a:t>out</a:t>
            </a:r>
            <a:r>
              <a:rPr lang="en-US" altLang="en-US" sz="1200"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.println</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r>
              <a:rPr lang="en-US" altLang="en-US" sz="1200" b="1" dirty="0">
                <a:solidFill>
                  <a:srgbClr val="008000"/>
                </a:solidFill>
                <a:latin typeface="Source Sans Pro" panose="020B0503030403020204" pitchFamily="34" charset="0"/>
                <a:ea typeface="Source Sans Pro" panose="020B0503030403020204" pitchFamily="34" charset="0"/>
                <a:cs typeface="Courier New" panose="02070309020205020404" pitchFamily="49" charset="0"/>
              </a:rPr>
              <a:t>"</a:t>
            </a:r>
            <a:r>
              <a:rPr lang="en-US" altLang="en-US" sz="1200" b="1" dirty="0" err="1">
                <a:solidFill>
                  <a:srgbClr val="008000"/>
                </a:solidFill>
                <a:latin typeface="Source Sans Pro" panose="020B0503030403020204" pitchFamily="34" charset="0"/>
                <a:ea typeface="Source Sans Pro" panose="020B0503030403020204" pitchFamily="34" charset="0"/>
                <a:cs typeface="Courier New" panose="02070309020205020404" pitchFamily="49" charset="0"/>
              </a:rPr>
              <a:t>arg</a:t>
            </a:r>
            <a:r>
              <a:rPr lang="en-US" altLang="en-US" sz="1200" b="1" dirty="0">
                <a:solidFill>
                  <a:srgbClr val="008000"/>
                </a:solidFill>
                <a:latin typeface="Source Sans Pro" panose="020B0503030403020204" pitchFamily="34" charset="0"/>
                <a:ea typeface="Source Sans Pro" panose="020B0503030403020204" pitchFamily="34" charset="0"/>
                <a:cs typeface="Courier New" panose="02070309020205020404" pitchFamily="49" charset="0"/>
              </a:rPr>
              <a:t>: " </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sz="1200" b="1" dirty="0" err="1">
                <a:solidFill>
                  <a:srgbClr val="660E7A"/>
                </a:solidFill>
                <a:latin typeface="Source Sans Pro" panose="020B0503030403020204" pitchFamily="34" charset="0"/>
                <a:ea typeface="Source Sans Pro" panose="020B0503030403020204" pitchFamily="34" charset="0"/>
                <a:cs typeface="Courier New" panose="02070309020205020404" pitchFamily="49" charset="0"/>
              </a:rPr>
              <a:t>arg</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b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p>
          <a:p>
            <a:pPr lvl="0" defTabSz="914400" eaLnBrk="0" fontAlgn="base" hangingPunct="0">
              <a:spcBef>
                <a:spcPct val="0"/>
              </a:spcBef>
              <a:spcAft>
                <a:spcPct val="0"/>
              </a:spcAft>
            </a:pPr>
            <a:endPar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endParaRPr>
          </a:p>
          <a:p>
            <a:pPr defTabSz="914400" eaLnBrk="0" fontAlgn="base" hangingPunct="0">
              <a:spcBef>
                <a:spcPct val="0"/>
              </a:spcBef>
              <a:spcAft>
                <a:spcPct val="0"/>
              </a:spcAft>
            </a:pP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sz="1200" dirty="0">
                <a:solidFill>
                  <a:srgbClr val="808000"/>
                </a:solidFill>
                <a:latin typeface="Source Sans Pro" panose="020B0503030403020204" pitchFamily="34" charset="0"/>
                <a:ea typeface="Source Sans Pro" panose="020B0503030403020204" pitchFamily="34" charset="0"/>
                <a:cs typeface="Courier New" panose="02070309020205020404" pitchFamily="49" charset="0"/>
              </a:rPr>
              <a:t>@</a:t>
            </a:r>
            <a:r>
              <a:rPr lang="en-US" altLang="en-US" sz="1200" dirty="0" err="1">
                <a:solidFill>
                  <a:srgbClr val="808000"/>
                </a:solidFill>
                <a:latin typeface="Source Sans Pro" panose="020B0503030403020204" pitchFamily="34" charset="0"/>
                <a:ea typeface="Source Sans Pro" panose="020B0503030403020204" pitchFamily="34" charset="0"/>
                <a:cs typeface="Courier New" panose="02070309020205020404" pitchFamily="49" charset="0"/>
              </a:rPr>
              <a:t>DataProvider</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(name = </a:t>
            </a:r>
            <a:r>
              <a:rPr lang="en-US" altLang="en-US" sz="1200" b="1" dirty="0">
                <a:solidFill>
                  <a:srgbClr val="008000"/>
                </a:solidFill>
                <a:latin typeface="Source Sans Pro" panose="020B0503030403020204" pitchFamily="34" charset="0"/>
                <a:ea typeface="Source Sans Pro" panose="020B0503030403020204" pitchFamily="34" charset="0"/>
                <a:cs typeface="Courier New" panose="02070309020205020404" pitchFamily="49" charset="0"/>
              </a:rPr>
              <a:t>"</a:t>
            </a:r>
            <a:r>
              <a:rPr lang="en-US" altLang="en-US" sz="1200" b="1" dirty="0" err="1">
                <a:solidFill>
                  <a:srgbClr val="008000"/>
                </a:solidFill>
                <a:latin typeface="Source Sans Pro" panose="020B0503030403020204" pitchFamily="34" charset="0"/>
                <a:ea typeface="Source Sans Pro" panose="020B0503030403020204" pitchFamily="34" charset="0"/>
                <a:cs typeface="Courier New" panose="02070309020205020404" pitchFamily="49" charset="0"/>
              </a:rPr>
              <a:t>dp</a:t>
            </a:r>
            <a:r>
              <a:rPr lang="en-US" altLang="en-US" sz="1200" b="1" dirty="0">
                <a:solidFill>
                  <a:srgbClr val="008000"/>
                </a:solidFill>
                <a:latin typeface="Source Sans Pro" panose="020B0503030403020204" pitchFamily="34" charset="0"/>
                <a:ea typeface="Source Sans Pro" panose="020B0503030403020204" pitchFamily="34" charset="0"/>
                <a:cs typeface="Courier New" panose="02070309020205020404" pitchFamily="49" charset="0"/>
              </a:rPr>
              <a:t>"</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p>
          <a:p>
            <a:pPr defTabSz="914400" eaLnBrk="0" fontAlgn="base" hangingPunct="0">
              <a:spcBef>
                <a:spcPct val="0"/>
              </a:spcBef>
              <a:spcAft>
                <a:spcPct val="0"/>
              </a:spcAft>
            </a:pPr>
            <a:r>
              <a:rPr lang="en-US" altLang="en-US" sz="1200" b="1"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sz="1200" b="1" dirty="0">
                <a:solidFill>
                  <a:srgbClr val="000080"/>
                </a:solidFill>
                <a:latin typeface="Source Sans Pro" panose="020B0503030403020204" pitchFamily="34" charset="0"/>
                <a:ea typeface="Source Sans Pro" panose="020B0503030403020204" pitchFamily="34" charset="0"/>
                <a:cs typeface="Courier New" panose="02070309020205020404" pitchFamily="49" charset="0"/>
              </a:rPr>
              <a:t>public </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Object[][] </a:t>
            </a:r>
            <a:r>
              <a:rPr lang="en-US" altLang="en-US" sz="1200"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dataProvider</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b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sz="1200" b="1" dirty="0">
                <a:solidFill>
                  <a:srgbClr val="000080"/>
                </a:solidFill>
                <a:latin typeface="Source Sans Pro" panose="020B0503030403020204" pitchFamily="34" charset="0"/>
                <a:ea typeface="Source Sans Pro" panose="020B0503030403020204" pitchFamily="34" charset="0"/>
                <a:cs typeface="Courier New" panose="02070309020205020404" pitchFamily="49" charset="0"/>
              </a:rPr>
              <a:t>return new </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Object[][] {{</a:t>
            </a:r>
            <a:r>
              <a:rPr lang="en-US" altLang="en-US" sz="1200" b="1" dirty="0">
                <a:solidFill>
                  <a:srgbClr val="008000"/>
                </a:solidFill>
                <a:latin typeface="Source Sans Pro" panose="020B0503030403020204" pitchFamily="34" charset="0"/>
                <a:ea typeface="Source Sans Pro" panose="020B0503030403020204" pitchFamily="34" charset="0"/>
                <a:cs typeface="Courier New" panose="02070309020205020404" pitchFamily="49" charset="0"/>
              </a:rPr>
              <a:t>"custom-a"</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r>
              <a:rPr lang="en-US" altLang="en-US" sz="1200" b="1" dirty="0">
                <a:solidFill>
                  <a:srgbClr val="008000"/>
                </a:solidFill>
                <a:latin typeface="Source Sans Pro" panose="020B0503030403020204" pitchFamily="34" charset="0"/>
                <a:ea typeface="Source Sans Pro" panose="020B0503030403020204" pitchFamily="34" charset="0"/>
                <a:cs typeface="Courier New" panose="02070309020205020404" pitchFamily="49" charset="0"/>
              </a:rPr>
              <a:t>"custom-b"</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b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endParaRPr lang="en-US" altLang="en-US" sz="1200" dirty="0">
              <a:latin typeface="Source Sans Pro" panose="020B0503030403020204" pitchFamily="34" charset="0"/>
              <a:ea typeface="Source Sans Pro" panose="020B0503030403020204" pitchFamily="34" charset="0"/>
            </a:endParaRPr>
          </a:p>
          <a:p>
            <a:pPr defTabSz="914400" eaLnBrk="0" fontAlgn="base" hangingPunct="0">
              <a:spcBef>
                <a:spcPct val="0"/>
              </a:spcBef>
              <a:spcAft>
                <a:spcPct val="0"/>
              </a:spcAft>
            </a:pP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p>
        </p:txBody>
      </p:sp>
    </p:spTree>
    <p:extLst>
      <p:ext uri="{BB962C8B-B14F-4D97-AF65-F5344CB8AC3E}">
        <p14:creationId xmlns:p14="http://schemas.microsoft.com/office/powerpoint/2010/main" val="353002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ASSERTS</a:t>
            </a:r>
          </a:p>
        </p:txBody>
      </p:sp>
      <p:sp>
        <p:nvSpPr>
          <p:cNvPr id="3" name="Rectangle 1"/>
          <p:cNvSpPr>
            <a:spLocks noChangeArrowheads="1"/>
          </p:cNvSpPr>
          <p:nvPr/>
        </p:nvSpPr>
        <p:spPr bwMode="auto">
          <a:xfrm>
            <a:off x="2438400" y="1940766"/>
            <a:ext cx="6522801"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08000"/>
                </a:solidFill>
                <a:effectLst/>
                <a:latin typeface="Source Sans Pro" panose="020B0503030403020204" pitchFamily="34" charset="0"/>
                <a:ea typeface="Source Sans Pro" panose="020B0503030403020204" pitchFamily="34" charset="0"/>
                <a:cs typeface="Courier New" panose="02070309020205020404" pitchFamily="49" charset="0"/>
              </a:rPr>
              <a:t>@Test</a:t>
            </a:r>
            <a: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(description = </a:t>
            </a:r>
            <a:r>
              <a:rPr kumimoji="0" lang="en-US" altLang="en-US"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"test division for 3 by 2 equals 1.5"</a:t>
            </a:r>
            <a: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enabled = </a:t>
            </a:r>
            <a:r>
              <a:rPr kumimoji="0" lang="en-US" altLang="en-US"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false</a:t>
            </a:r>
            <a: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public void </a:t>
            </a:r>
            <a:r>
              <a:rPr kumimoji="0" lang="en-US" altLang="en-US"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testDivThreeByTwo</a:t>
            </a:r>
            <a: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throws </a:t>
            </a:r>
            <a: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Exception {</a:t>
            </a:r>
            <a:b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double </a:t>
            </a:r>
            <a: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result = </a:t>
            </a:r>
            <a:r>
              <a:rPr kumimoji="0" lang="en-US" altLang="en-US" b="0" i="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div</a:t>
            </a:r>
            <a: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3</a:t>
            </a:r>
            <a: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0" i="0" u="none" strike="noStrike" cap="none" normalizeH="0" baseline="0" dirty="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2</a:t>
            </a:r>
            <a: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0" i="1" u="none" strike="noStrike" cap="none" normalizeH="0" baseline="0" dirty="0">
                <a:ln>
                  <a:noFill/>
                </a:ln>
                <a:solidFill>
                  <a:srgbClr val="808080"/>
                </a:solidFill>
                <a:effectLst/>
                <a:latin typeface="Source Sans Pro" panose="020B0503030403020204" pitchFamily="34" charset="0"/>
                <a:ea typeface="Source Sans Pro" panose="020B0503030403020204" pitchFamily="34" charset="0"/>
                <a:cs typeface="Courier New" panose="02070309020205020404" pitchFamily="49" charset="0"/>
              </a:rPr>
              <a:t>// 1.5</a:t>
            </a:r>
            <a:br>
              <a:rPr kumimoji="0" lang="en-US" altLang="en-US" b="0" i="1" u="none" strike="noStrike" cap="none" normalizeH="0" baseline="0" dirty="0">
                <a:ln>
                  <a:noFill/>
                </a:ln>
                <a:solidFill>
                  <a:srgbClr val="80808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1" u="none" strike="noStrike" cap="none" normalizeH="0" baseline="0" dirty="0">
                <a:ln>
                  <a:noFill/>
                </a:ln>
                <a:solidFill>
                  <a:srgbClr val="80808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Assert.</a:t>
            </a:r>
            <a:r>
              <a:rPr kumimoji="0" lang="en-US" altLang="en-US" b="0" i="1"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assertEquals</a:t>
            </a:r>
            <a: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(result, </a:t>
            </a:r>
            <a:r>
              <a:rPr kumimoji="0" lang="en-US" altLang="en-US" b="0" i="0" u="none" strike="noStrike" cap="none" normalizeH="0" baseline="0" dirty="0">
                <a:ln>
                  <a:noFill/>
                </a:ln>
                <a:solidFill>
                  <a:srgbClr val="0000FF"/>
                </a:solidFill>
                <a:effectLst/>
                <a:latin typeface="Source Sans Pro" panose="020B0503030403020204" pitchFamily="34" charset="0"/>
                <a:ea typeface="Source Sans Pro" panose="020B0503030403020204" pitchFamily="34" charset="0"/>
                <a:cs typeface="Courier New" panose="02070309020205020404" pitchFamily="49" charset="0"/>
              </a:rPr>
              <a:t>1.5</a:t>
            </a:r>
            <a: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"Invalid result of division"</a:t>
            </a:r>
            <a: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p:txBody>
      </p:sp>
      <p:sp>
        <p:nvSpPr>
          <p:cNvPr id="4" name="Rectangle 3"/>
          <p:cNvSpPr/>
          <p:nvPr/>
        </p:nvSpPr>
        <p:spPr>
          <a:xfrm>
            <a:off x="356616" y="1078992"/>
            <a:ext cx="8096250" cy="2893100"/>
          </a:xfrm>
          <a:prstGeom prst="rect">
            <a:avLst/>
          </a:prstGeom>
        </p:spPr>
        <p:txBody>
          <a:bodyPr wrap="square">
            <a:spAutoFit/>
          </a:bodyPr>
          <a:lstStyle/>
          <a:p>
            <a:r>
              <a:rPr lang="en-US" dirty="0">
                <a:solidFill>
                  <a:schemeClr val="accent6"/>
                </a:solidFill>
                <a:latin typeface="+mj-lt"/>
              </a:rPr>
              <a:t>Assert</a:t>
            </a:r>
            <a:r>
              <a:rPr lang="en-US" dirty="0">
                <a:solidFill>
                  <a:srgbClr val="000000"/>
                </a:solidFill>
                <a:latin typeface="+mj-lt"/>
              </a:rPr>
              <a:t> - Assertion tool class. Presents assertion methods with a more natural parameter order. </a:t>
            </a:r>
          </a:p>
          <a:p>
            <a:r>
              <a:rPr lang="en-US" dirty="0">
                <a:solidFill>
                  <a:srgbClr val="000000"/>
                </a:solidFill>
                <a:latin typeface="+mj-lt"/>
              </a:rPr>
              <a:t>The order is always </a:t>
            </a:r>
            <a:r>
              <a:rPr lang="en-US" b="1" dirty="0" err="1">
                <a:solidFill>
                  <a:srgbClr val="000000"/>
                </a:solidFill>
                <a:latin typeface="+mj-lt"/>
              </a:rPr>
              <a:t>actualValue</a:t>
            </a:r>
            <a:r>
              <a:rPr lang="en-US" dirty="0">
                <a:solidFill>
                  <a:srgbClr val="000000"/>
                </a:solidFill>
                <a:latin typeface="+mj-lt"/>
              </a:rPr>
              <a:t>, </a:t>
            </a:r>
            <a:r>
              <a:rPr lang="en-US" b="1" dirty="0" err="1">
                <a:solidFill>
                  <a:srgbClr val="000000"/>
                </a:solidFill>
                <a:latin typeface="+mj-lt"/>
              </a:rPr>
              <a:t>expectedValue</a:t>
            </a:r>
            <a:r>
              <a:rPr lang="en-US" dirty="0">
                <a:solidFill>
                  <a:srgbClr val="000000"/>
                </a:solidFill>
                <a:latin typeface="+mj-lt"/>
              </a:rPr>
              <a:t> [, message].</a:t>
            </a:r>
          </a:p>
          <a:p>
            <a:endParaRPr lang="en-US" dirty="0">
              <a:solidFill>
                <a:srgbClr val="000000"/>
              </a:solidFill>
              <a:latin typeface="+mj-lt"/>
            </a:endParaRPr>
          </a:p>
          <a:p>
            <a:r>
              <a:rPr lang="en-US" dirty="0">
                <a:solidFill>
                  <a:srgbClr val="000000"/>
                </a:solidFill>
                <a:latin typeface="+mj-lt"/>
              </a:rPr>
              <a:t>Possible variants:</a:t>
            </a:r>
          </a:p>
          <a:p>
            <a:endParaRPr lang="en-US" dirty="0">
              <a:solidFill>
                <a:srgbClr val="000000"/>
              </a:solidFill>
              <a:latin typeface="+mj-lt"/>
            </a:endParaRPr>
          </a:p>
          <a:p>
            <a:pPr marL="342900" indent="-342900">
              <a:buFont typeface="+mj-lt"/>
              <a:buAutoNum type="arabicPeriod"/>
            </a:pPr>
            <a:r>
              <a:rPr lang="en-US" dirty="0" err="1">
                <a:latin typeface="+mj-lt"/>
              </a:rPr>
              <a:t>assertEquals</a:t>
            </a:r>
            <a:endParaRPr lang="en-US" dirty="0">
              <a:latin typeface="+mj-lt"/>
            </a:endParaRPr>
          </a:p>
          <a:p>
            <a:pPr marL="342900" indent="-342900">
              <a:buFont typeface="+mj-lt"/>
              <a:buAutoNum type="arabicPeriod"/>
            </a:pPr>
            <a:r>
              <a:rPr lang="en-US" dirty="0" err="1">
                <a:latin typeface="+mj-lt"/>
              </a:rPr>
              <a:t>assertNotEquals</a:t>
            </a:r>
            <a:endParaRPr lang="en-US" dirty="0">
              <a:latin typeface="+mj-lt"/>
            </a:endParaRPr>
          </a:p>
          <a:p>
            <a:pPr marL="342900" indent="-342900">
              <a:buFont typeface="+mj-lt"/>
              <a:buAutoNum type="arabicPeriod"/>
            </a:pPr>
            <a:r>
              <a:rPr lang="en-US" dirty="0" err="1">
                <a:latin typeface="+mj-lt"/>
              </a:rPr>
              <a:t>assertTrue</a:t>
            </a:r>
            <a:endParaRPr lang="en-US" dirty="0">
              <a:latin typeface="+mj-lt"/>
            </a:endParaRPr>
          </a:p>
          <a:p>
            <a:pPr marL="342900" indent="-342900">
              <a:buFont typeface="+mj-lt"/>
              <a:buAutoNum type="arabicPeriod"/>
            </a:pPr>
            <a:r>
              <a:rPr lang="en-US" dirty="0" err="1">
                <a:latin typeface="+mj-lt"/>
              </a:rPr>
              <a:t>assertFalse</a:t>
            </a:r>
            <a:endParaRPr lang="en-US" dirty="0">
              <a:latin typeface="+mj-lt"/>
            </a:endParaRPr>
          </a:p>
          <a:p>
            <a:pPr marL="342900" indent="-342900">
              <a:buFont typeface="+mj-lt"/>
              <a:buAutoNum type="arabicPeriod"/>
            </a:pPr>
            <a:r>
              <a:rPr lang="en-US" dirty="0" err="1">
                <a:latin typeface="+mj-lt"/>
              </a:rPr>
              <a:t>assertSame</a:t>
            </a:r>
            <a:endParaRPr lang="en-US" dirty="0">
              <a:latin typeface="+mj-lt"/>
            </a:endParaRPr>
          </a:p>
          <a:p>
            <a:pPr marL="342900" indent="-342900">
              <a:buFont typeface="+mj-lt"/>
              <a:buAutoNum type="arabicPeriod"/>
            </a:pPr>
            <a:r>
              <a:rPr lang="en-US" dirty="0" err="1">
                <a:latin typeface="+mj-lt"/>
              </a:rPr>
              <a:t>assertNotSame</a:t>
            </a:r>
            <a:endParaRPr lang="en-US" dirty="0">
              <a:latin typeface="+mj-lt"/>
            </a:endParaRPr>
          </a:p>
          <a:p>
            <a:pPr marL="342900" indent="-342900">
              <a:buFont typeface="+mj-lt"/>
              <a:buAutoNum type="arabicPeriod"/>
            </a:pPr>
            <a:r>
              <a:rPr lang="en-US" dirty="0" err="1">
                <a:latin typeface="+mj-lt"/>
              </a:rPr>
              <a:t>assertNull</a:t>
            </a:r>
            <a:endParaRPr lang="en-US" dirty="0">
              <a:latin typeface="+mj-lt"/>
            </a:endParaRPr>
          </a:p>
          <a:p>
            <a:pPr marL="342900" indent="-342900">
              <a:buFont typeface="+mj-lt"/>
              <a:buAutoNum type="arabicPeriod"/>
            </a:pPr>
            <a:r>
              <a:rPr lang="en-US" dirty="0" err="1">
                <a:latin typeface="+mj-lt"/>
              </a:rPr>
              <a:t>assertNotNull</a:t>
            </a:r>
            <a:endParaRPr lang="en-US" dirty="0">
              <a:latin typeface="+mj-lt"/>
            </a:endParaRPr>
          </a:p>
        </p:txBody>
      </p:sp>
    </p:spTree>
    <p:extLst>
      <p:ext uri="{BB962C8B-B14F-4D97-AF65-F5344CB8AC3E}">
        <p14:creationId xmlns:p14="http://schemas.microsoft.com/office/powerpoint/2010/main" val="1746849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MODERN ASSERTS WITH HAMCREST MATCHERS</a:t>
            </a:r>
          </a:p>
        </p:txBody>
      </p:sp>
      <p:sp>
        <p:nvSpPr>
          <p:cNvPr id="3" name="Content Placeholder 2"/>
          <p:cNvSpPr>
            <a:spLocks noGrp="1"/>
          </p:cNvSpPr>
          <p:nvPr>
            <p:ph idx="1"/>
          </p:nvPr>
        </p:nvSpPr>
        <p:spPr/>
        <p:txBody>
          <a:bodyPr>
            <a:normAutofit fontScale="92500" lnSpcReduction="20000"/>
          </a:bodyPr>
          <a:lstStyle/>
          <a:p>
            <a:r>
              <a:rPr lang="en-US" sz="1700" dirty="0"/>
              <a:t>All that you need is static method </a:t>
            </a:r>
            <a:r>
              <a:rPr lang="en-US" sz="1700" dirty="0" err="1">
                <a:solidFill>
                  <a:schemeClr val="accent6"/>
                </a:solidFill>
              </a:rPr>
              <a:t>assertThat</a:t>
            </a:r>
            <a:r>
              <a:rPr lang="en-US" sz="1700" dirty="0">
                <a:solidFill>
                  <a:schemeClr val="accent6"/>
                </a:solidFill>
              </a:rPr>
              <a:t> </a:t>
            </a:r>
            <a:r>
              <a:rPr lang="en-US" sz="1700" dirty="0"/>
              <a:t>from class </a:t>
            </a:r>
            <a:r>
              <a:rPr lang="en-US" sz="1700" dirty="0" err="1">
                <a:solidFill>
                  <a:schemeClr val="accent6"/>
                </a:solidFill>
              </a:rPr>
              <a:t>org.hamcrest.MatcherAssert</a:t>
            </a:r>
            <a:r>
              <a:rPr lang="en-US" sz="1700" dirty="0">
                <a:solidFill>
                  <a:schemeClr val="accent6"/>
                </a:solidFill>
              </a:rPr>
              <a:t> </a:t>
            </a:r>
            <a:r>
              <a:rPr lang="en-US" sz="1700" dirty="0"/>
              <a:t>and matchers from </a:t>
            </a:r>
            <a:r>
              <a:rPr lang="en-US" sz="1700" dirty="0" err="1">
                <a:solidFill>
                  <a:schemeClr val="accent6"/>
                </a:solidFill>
              </a:rPr>
              <a:t>org.hamcrest.CoreMatchers</a:t>
            </a:r>
            <a:r>
              <a:rPr lang="en-US" sz="1700" dirty="0"/>
              <a:t>.</a:t>
            </a:r>
          </a:p>
          <a:p>
            <a:endParaRPr lang="en-US" sz="1700" dirty="0"/>
          </a:p>
          <a:p>
            <a:pPr marL="342900" indent="-342900">
              <a:buFont typeface="+mj-lt"/>
              <a:buAutoNum type="arabicPeriod"/>
            </a:pPr>
            <a:r>
              <a:rPr lang="en-US" sz="1700" dirty="0" err="1"/>
              <a:t>allOf</a:t>
            </a:r>
            <a:endParaRPr lang="en-US" sz="1700" dirty="0"/>
          </a:p>
          <a:p>
            <a:pPr marL="342900" indent="-342900">
              <a:buFont typeface="+mj-lt"/>
              <a:buAutoNum type="arabicPeriod"/>
            </a:pPr>
            <a:r>
              <a:rPr lang="en-US" sz="1700" dirty="0" err="1"/>
              <a:t>anyOf</a:t>
            </a:r>
            <a:endParaRPr lang="en-US" sz="1700" dirty="0"/>
          </a:p>
          <a:p>
            <a:pPr marL="342900" indent="-342900">
              <a:buFont typeface="+mj-lt"/>
              <a:buAutoNum type="arabicPeriod"/>
            </a:pPr>
            <a:r>
              <a:rPr lang="en-US" sz="1700" dirty="0"/>
              <a:t>both</a:t>
            </a:r>
          </a:p>
          <a:p>
            <a:pPr marL="342900" indent="-342900">
              <a:buFont typeface="+mj-lt"/>
              <a:buAutoNum type="arabicPeriod"/>
            </a:pPr>
            <a:r>
              <a:rPr lang="en-US" sz="1700" dirty="0" err="1"/>
              <a:t>containsString</a:t>
            </a:r>
            <a:endParaRPr lang="en-US" sz="1700" dirty="0"/>
          </a:p>
          <a:p>
            <a:pPr marL="342900" indent="-342900">
              <a:buFont typeface="+mj-lt"/>
              <a:buAutoNum type="arabicPeriod"/>
            </a:pPr>
            <a:r>
              <a:rPr lang="en-US" sz="1700" dirty="0" err="1"/>
              <a:t>equalTo</a:t>
            </a:r>
            <a:endParaRPr lang="en-US" sz="1700" dirty="0"/>
          </a:p>
          <a:p>
            <a:pPr marL="342900" indent="-342900">
              <a:buFont typeface="+mj-lt"/>
              <a:buAutoNum type="arabicPeriod"/>
            </a:pPr>
            <a:r>
              <a:rPr lang="en-US" sz="1700" dirty="0" err="1"/>
              <a:t>everyItem</a:t>
            </a:r>
            <a:endParaRPr lang="en-US" sz="1700" dirty="0"/>
          </a:p>
          <a:p>
            <a:pPr marL="342900" indent="-342900">
              <a:buFont typeface="+mj-lt"/>
              <a:buAutoNum type="arabicPeriod"/>
            </a:pPr>
            <a:r>
              <a:rPr lang="en-US" sz="1700" dirty="0" err="1"/>
              <a:t>hasItems</a:t>
            </a:r>
            <a:endParaRPr lang="en-US" sz="1700" dirty="0"/>
          </a:p>
          <a:p>
            <a:pPr marL="342900" indent="-342900">
              <a:buFont typeface="+mj-lt"/>
              <a:buAutoNum type="arabicPeriod"/>
            </a:pPr>
            <a:r>
              <a:rPr lang="en-US" sz="1700" dirty="0"/>
              <a:t>not</a:t>
            </a:r>
          </a:p>
          <a:p>
            <a:pPr marL="342900" indent="-342900">
              <a:buFont typeface="+mj-lt"/>
              <a:buAutoNum type="arabicPeriod"/>
            </a:pPr>
            <a:r>
              <a:rPr lang="en-US" sz="1700" dirty="0" err="1"/>
              <a:t>sameInstance</a:t>
            </a:r>
            <a:endParaRPr lang="en-US" sz="1700" dirty="0"/>
          </a:p>
          <a:p>
            <a:pPr marL="342900" indent="-342900">
              <a:buFont typeface="+mj-lt"/>
              <a:buAutoNum type="arabicPeriod"/>
            </a:pPr>
            <a:r>
              <a:rPr lang="en-US" sz="1700" dirty="0" err="1"/>
              <a:t>startsWith</a:t>
            </a:r>
            <a:endParaRPr lang="en-US" sz="1700" dirty="0"/>
          </a:p>
        </p:txBody>
      </p:sp>
    </p:spTree>
    <p:extLst>
      <p:ext uri="{BB962C8B-B14F-4D97-AF65-F5344CB8AC3E}">
        <p14:creationId xmlns:p14="http://schemas.microsoft.com/office/powerpoint/2010/main" val="7545190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MORE EXAMPLES? EASY!</a:t>
            </a:r>
          </a:p>
        </p:txBody>
      </p:sp>
      <p:sp>
        <p:nvSpPr>
          <p:cNvPr id="6" name="Rectangle 2"/>
          <p:cNvSpPr>
            <a:spLocks noChangeArrowheads="1"/>
          </p:cNvSpPr>
          <p:nvPr/>
        </p:nvSpPr>
        <p:spPr bwMode="auto">
          <a:xfrm>
            <a:off x="0" y="813362"/>
            <a:ext cx="9144000" cy="34690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600" b="0" i="1"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assertThat</a:t>
            </a:r>
            <a:r>
              <a:rPr kumimoji="0" lang="en-US" altLang="en-US"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"album"</a:t>
            </a:r>
            <a:r>
              <a:rPr kumimoji="0" lang="en-US" altLang="en-US"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en-US" altLang="en-US" sz="1600" b="0" i="1"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both</a:t>
            </a:r>
            <a:r>
              <a:rPr kumimoji="0" lang="en-US" altLang="en-US"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en-US" altLang="en-US" sz="1600" b="0" i="1"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containsString</a:t>
            </a:r>
            <a:r>
              <a:rPr kumimoji="0" lang="en-US" altLang="en-US"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"a"</a:t>
            </a:r>
            <a:r>
              <a:rPr kumimoji="0" lang="en-US" altLang="en-US"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)).and(</a:t>
            </a:r>
            <a:r>
              <a:rPr kumimoji="0" lang="en-US" altLang="en-US" sz="1600" b="0" i="1"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containsString</a:t>
            </a:r>
            <a:r>
              <a:rPr kumimoji="0" lang="en-US" altLang="en-US"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"b"</a:t>
            </a:r>
            <a:r>
              <a:rPr kumimoji="0" lang="en-US" altLang="en-US"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600" b="0" i="1"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assertThat</a:t>
            </a:r>
            <a:r>
              <a:rPr kumimoji="0" lang="en-US" altLang="en-US"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Arrays.</a:t>
            </a:r>
            <a:r>
              <a:rPr kumimoji="0" lang="en-US" altLang="en-US" sz="1600" b="0" i="1"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asList</a:t>
            </a:r>
            <a:r>
              <a:rPr kumimoji="0" lang="en-US" altLang="en-US"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"one"</a:t>
            </a:r>
            <a:r>
              <a:rPr kumimoji="0" lang="en-US" altLang="en-US"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en-US" altLang="en-US" sz="16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"two"</a:t>
            </a:r>
            <a:r>
              <a:rPr kumimoji="0" lang="en-US" altLang="en-US"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en-US" altLang="en-US" sz="1600" b="0" i="1"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hasItems</a:t>
            </a:r>
            <a:r>
              <a:rPr kumimoji="0" lang="en-US" altLang="en-US"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"one"</a:t>
            </a:r>
            <a:r>
              <a:rPr kumimoji="0" lang="en-US" altLang="en-US"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en-US" altLang="en-US" sz="16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"three"</a:t>
            </a:r>
            <a:r>
              <a:rPr kumimoji="0" lang="en-US" altLang="en-US"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600" b="0" i="1"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assertThat</a:t>
            </a:r>
            <a:r>
              <a:rPr kumimoji="0" lang="en-US" altLang="en-US"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"good"</a:t>
            </a:r>
            <a:r>
              <a:rPr kumimoji="0" lang="en-US" altLang="en-US"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en-US" altLang="en-US" sz="1600" b="0" i="1"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allOf</a:t>
            </a:r>
            <a:r>
              <a:rPr kumimoji="0" lang="en-US" altLang="en-US"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en-US" altLang="en-US" sz="1600" b="0" i="1"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equalTo</a:t>
            </a:r>
            <a:r>
              <a:rPr kumimoji="0" lang="en-US" altLang="en-US"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"good"</a:t>
            </a:r>
            <a:r>
              <a:rPr kumimoji="0" lang="en-US" altLang="en-US"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en-US" altLang="en-US" sz="1600" b="0" i="1"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startsWith</a:t>
            </a:r>
            <a:r>
              <a:rPr kumimoji="0" lang="en-US" altLang="en-US"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"good"</a:t>
            </a:r>
            <a:r>
              <a:rPr kumimoji="0" lang="en-US" altLang="en-US"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600" b="0" i="1"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assertThat</a:t>
            </a:r>
            <a:r>
              <a:rPr kumimoji="0" lang="en-US" altLang="en-US"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"good"</a:t>
            </a:r>
            <a:r>
              <a:rPr kumimoji="0" lang="en-US" altLang="en-US"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en-US" altLang="en-US" sz="1600" b="0" i="1"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not</a:t>
            </a:r>
            <a:r>
              <a:rPr kumimoji="0" lang="en-US" altLang="en-US"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en-US" altLang="en-US" sz="1600" b="0" i="1"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allOf</a:t>
            </a:r>
            <a:r>
              <a:rPr kumimoji="0" lang="en-US" altLang="en-US"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en-US" altLang="en-US" sz="1600" b="0" i="1"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equalTo</a:t>
            </a:r>
            <a:r>
              <a:rPr kumimoji="0" lang="en-US" altLang="en-US"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"bad"</a:t>
            </a:r>
            <a:r>
              <a:rPr kumimoji="0" lang="en-US" altLang="en-US"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en-US" altLang="en-US" sz="1600" b="0" i="1"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equalTo</a:t>
            </a:r>
            <a:r>
              <a:rPr kumimoji="0" lang="en-US" altLang="en-US"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"good"</a:t>
            </a:r>
            <a:r>
              <a:rPr kumimoji="0" lang="en-US" altLang="en-US"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600" b="0" i="1"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assertThat</a:t>
            </a:r>
            <a:r>
              <a:rPr kumimoji="0" lang="en-US" altLang="en-US"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"good"</a:t>
            </a:r>
            <a:r>
              <a:rPr kumimoji="0" lang="en-US" altLang="en-US"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en-US" altLang="en-US" sz="1600" b="0" i="1"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anyOf</a:t>
            </a:r>
            <a:r>
              <a:rPr kumimoji="0" lang="en-US" altLang="en-US"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en-US" altLang="en-US" sz="1600" b="0" i="1"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equalTo</a:t>
            </a:r>
            <a:r>
              <a:rPr kumimoji="0" lang="en-US" altLang="en-US"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"bad"</a:t>
            </a:r>
            <a:r>
              <a:rPr kumimoji="0" lang="en-US" altLang="en-US"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en-US" altLang="en-US" sz="1600" b="0" i="1"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equalTo</a:t>
            </a:r>
            <a:r>
              <a:rPr kumimoji="0" lang="en-US" altLang="en-US"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nsolas" panose="020B0609020204030204" pitchFamily="49" charset="0"/>
                <a:cs typeface="Courier New" panose="02070309020205020404" pitchFamily="49" charset="0"/>
              </a:rPr>
              <a:t>"good"</a:t>
            </a:r>
            <a:r>
              <a:rPr kumimoji="0" lang="en-US" altLang="en-US"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600" b="0" i="1"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assertThat</a:t>
            </a:r>
            <a:r>
              <a:rPr kumimoji="0" lang="en-US" altLang="en-US"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cs typeface="Courier New" panose="02070309020205020404" pitchFamily="49" charset="0"/>
              </a:rPr>
              <a:t>7</a:t>
            </a:r>
            <a:r>
              <a:rPr kumimoji="0" lang="en-US" altLang="en-US"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en-US" altLang="en-US" sz="1600" b="0" i="1"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not</a:t>
            </a:r>
            <a:r>
              <a:rPr kumimoji="0" lang="en-US" altLang="en-US"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CombinableMatcher.</a:t>
            </a:r>
            <a:r>
              <a:rPr kumimoji="0" lang="en-US" altLang="en-US" sz="1600" b="0" i="1"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either</a:t>
            </a:r>
            <a:r>
              <a:rPr kumimoji="0" lang="en-US" altLang="en-US"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en-US" altLang="en-US" sz="1600" b="0" i="1"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equalTo</a:t>
            </a:r>
            <a:r>
              <a:rPr kumimoji="0" lang="en-US" altLang="en-US"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cs typeface="Courier New" panose="02070309020205020404" pitchFamily="49" charset="0"/>
              </a:rPr>
              <a:t>3</a:t>
            </a:r>
            <a:r>
              <a:rPr kumimoji="0" lang="en-US" altLang="en-US"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)).or(</a:t>
            </a:r>
            <a:r>
              <a:rPr kumimoji="0" lang="en-US" altLang="en-US" sz="1600" b="0" i="1"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equalTo</a:t>
            </a:r>
            <a:r>
              <a:rPr kumimoji="0" lang="en-US" altLang="en-US"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cs typeface="Courier New" panose="02070309020205020404" pitchFamily="49" charset="0"/>
              </a:rPr>
              <a:t>4</a:t>
            </a:r>
            <a:r>
              <a:rPr kumimoji="0" lang="en-US" altLang="en-US"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600" b="0" i="1"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assertThat</a:t>
            </a:r>
            <a:r>
              <a:rPr kumimoji="0" lang="en-US" altLang="en-US"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en-US" altLang="en-US" sz="1600" b="1" i="0" u="none" strike="noStrike" cap="none" normalizeH="0" baseline="0" dirty="0">
                <a:ln>
                  <a:noFill/>
                </a:ln>
                <a:solidFill>
                  <a:srgbClr val="000080"/>
                </a:solidFill>
                <a:effectLst/>
                <a:latin typeface="Consolas" panose="020B0609020204030204" pitchFamily="49" charset="0"/>
                <a:cs typeface="Courier New" panose="02070309020205020404" pitchFamily="49" charset="0"/>
              </a:rPr>
              <a:t>new </a:t>
            </a:r>
            <a:r>
              <a:rPr kumimoji="0" lang="en-US" altLang="en-US"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Object(), </a:t>
            </a:r>
            <a:r>
              <a:rPr kumimoji="0" lang="en-US" altLang="en-US" sz="1600" b="0" i="1"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not</a:t>
            </a:r>
            <a:r>
              <a:rPr kumimoji="0" lang="en-US" altLang="en-US"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en-US" altLang="en-US" sz="1600" b="0" i="1" u="none" strike="noStrike" cap="none" normalizeH="0" baseline="0" dirty="0" err="1">
                <a:ln>
                  <a:noFill/>
                </a:ln>
                <a:solidFill>
                  <a:srgbClr val="000000"/>
                </a:solidFill>
                <a:effectLst/>
                <a:latin typeface="Consolas" panose="020B0609020204030204" pitchFamily="49" charset="0"/>
                <a:cs typeface="Courier New" panose="02070309020205020404" pitchFamily="49" charset="0"/>
              </a:rPr>
              <a:t>sameInstance</a:t>
            </a:r>
            <a:r>
              <a:rPr kumimoji="0" lang="en-US" altLang="en-US"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en-US" altLang="en-US" sz="1600" b="1" i="0" u="none" strike="noStrike" cap="none" normalizeH="0" baseline="0" dirty="0">
                <a:ln>
                  <a:noFill/>
                </a:ln>
                <a:solidFill>
                  <a:srgbClr val="000080"/>
                </a:solidFill>
                <a:effectLst/>
                <a:latin typeface="Consolas" panose="020B0609020204030204" pitchFamily="49" charset="0"/>
                <a:cs typeface="Courier New" panose="02070309020205020404" pitchFamily="49" charset="0"/>
              </a:rPr>
              <a:t>new </a:t>
            </a:r>
            <a:r>
              <a:rPr kumimoji="0" lang="en-US" altLang="en-US"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Object())));</a:t>
            </a:r>
            <a:endParaRPr kumimoji="0" lang="en-US" altLang="en-US" sz="16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933487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800" dirty="0"/>
              <a:t>Ability to run tests outside IDE</a:t>
            </a:r>
          </a:p>
          <a:p>
            <a:r>
              <a:rPr lang="en-US" sz="1800" dirty="0"/>
              <a:t>Possibility to add CLI-parser for parameters that will be applied to tested system or test runner</a:t>
            </a:r>
          </a:p>
          <a:p>
            <a:r>
              <a:rPr lang="en-US" sz="1800" dirty="0"/>
              <a:t>Flexible configuration: custom listeners, suites configuration, parallel execution, </a:t>
            </a:r>
            <a:r>
              <a:rPr lang="en-US" sz="1800" dirty="0" err="1"/>
              <a:t>etc</a:t>
            </a:r>
            <a:endParaRPr lang="en-US" sz="1800" dirty="0"/>
          </a:p>
        </p:txBody>
      </p:sp>
      <p:sp>
        <p:nvSpPr>
          <p:cNvPr id="2" name="Text Placeholder 1"/>
          <p:cNvSpPr>
            <a:spLocks noGrp="1"/>
          </p:cNvSpPr>
          <p:nvPr>
            <p:ph type="body" sz="quarter" idx="11"/>
          </p:nvPr>
        </p:nvSpPr>
        <p:spPr/>
        <p:txBody>
          <a:bodyPr/>
          <a:lstStyle/>
          <a:p>
            <a:r>
              <a:rPr lang="en-US" dirty="0"/>
              <a:t>CUSTOM RUNNER</a:t>
            </a:r>
          </a:p>
        </p:txBody>
      </p:sp>
      <p:sp>
        <p:nvSpPr>
          <p:cNvPr id="4" name="Text Placeholder 3"/>
          <p:cNvSpPr>
            <a:spLocks noGrp="1"/>
          </p:cNvSpPr>
          <p:nvPr>
            <p:ph type="body" sz="quarter" idx="12"/>
          </p:nvPr>
        </p:nvSpPr>
        <p:spPr>
          <a:xfrm>
            <a:off x="418148" y="987552"/>
            <a:ext cx="851836" cy="264688"/>
          </a:xfrm>
        </p:spPr>
        <p:txBody>
          <a:bodyPr/>
          <a:lstStyle/>
          <a:p>
            <a:r>
              <a:rPr lang="en-US" dirty="0"/>
              <a:t>BENEFITS</a:t>
            </a:r>
          </a:p>
        </p:txBody>
      </p:sp>
    </p:spTree>
    <p:extLst>
      <p:ext uri="{BB962C8B-B14F-4D97-AF65-F5344CB8AC3E}">
        <p14:creationId xmlns:p14="http://schemas.microsoft.com/office/powerpoint/2010/main" val="23032337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CUSTOM RUNNER</a:t>
            </a:r>
          </a:p>
        </p:txBody>
      </p:sp>
      <p:sp>
        <p:nvSpPr>
          <p:cNvPr id="5" name="Rectangle 1"/>
          <p:cNvSpPr>
            <a:spLocks noChangeArrowheads="1"/>
          </p:cNvSpPr>
          <p:nvPr/>
        </p:nvSpPr>
        <p:spPr bwMode="auto">
          <a:xfrm>
            <a:off x="356616" y="1078992"/>
            <a:ext cx="5053584" cy="36009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public class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TestRunner</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public static void </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main(String[]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args</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TestListenerAdapter</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tla</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 </a:t>
            </a: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new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TestListenerAdapter</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TestNG</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tng</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 </a:t>
            </a: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new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TestNG</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XmlSuite</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suite = </a:t>
            </a: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new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XmlSuite</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suite.setName</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TmpSuite</a:t>
            </a:r>
            <a:r>
              <a:rPr kumimoji="0" lang="en-US" altLang="en-US" sz="12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List&lt;String&gt; files = </a:t>
            </a: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new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ArrayList</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&lt;&gt;();</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files.addAll</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new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ArrayList</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&lt;String&gt;() {{</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add(</a:t>
            </a:r>
            <a:r>
              <a:rPr kumimoji="0" lang="en-US" altLang="en-US" sz="12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src</a:t>
            </a:r>
            <a:r>
              <a:rPr kumimoji="0" lang="en-US" altLang="en-US" sz="12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/test/resources/testng.xml"</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suite.setSuiteFiles</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(files);</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List&lt;</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XmlSuite</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 suites = </a:t>
            </a: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new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ArrayList</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&lt;</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XmlSuite</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suites.add</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(suite);</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tng.setXmlSuites</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(suites);</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tng.run</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250250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WHAT IS UNIT TESTING?</a:t>
            </a:r>
          </a:p>
        </p:txBody>
      </p:sp>
      <p:sp>
        <p:nvSpPr>
          <p:cNvPr id="8" name="Content Placeholder 7"/>
          <p:cNvSpPr>
            <a:spLocks noGrp="1"/>
          </p:cNvSpPr>
          <p:nvPr>
            <p:ph idx="1"/>
          </p:nvPr>
        </p:nvSpPr>
        <p:spPr/>
        <p:txBody>
          <a:bodyPr>
            <a:normAutofit/>
          </a:bodyPr>
          <a:lstStyle/>
          <a:p>
            <a:r>
              <a:rPr lang="en-US" b="1" dirty="0">
                <a:solidFill>
                  <a:schemeClr val="accent3"/>
                </a:solidFill>
                <a:latin typeface="Trebuchet MS"/>
                <a:cs typeface="Trebuchet MS"/>
              </a:rPr>
              <a:t>Unit testing</a:t>
            </a:r>
            <a:r>
              <a:rPr lang="en-US" b="1" dirty="0">
                <a:latin typeface="Trebuchet MS"/>
                <a:cs typeface="Trebuchet MS"/>
              </a:rPr>
              <a:t> </a:t>
            </a:r>
            <a:r>
              <a:rPr lang="en-US" dirty="0">
                <a:latin typeface="Trebuchet MS"/>
                <a:cs typeface="Trebuchet MS"/>
              </a:rPr>
              <a:t>– method of testing when tested application </a:t>
            </a:r>
            <a:r>
              <a:rPr lang="en-US" dirty="0" err="1">
                <a:latin typeface="Trebuchet MS"/>
                <a:cs typeface="Trebuchet MS"/>
              </a:rPr>
              <a:t>splitted</a:t>
            </a:r>
            <a:r>
              <a:rPr lang="en-US" dirty="0">
                <a:latin typeface="Trebuchet MS"/>
                <a:cs typeface="Trebuchet MS"/>
              </a:rPr>
              <a:t> on small separated pieces (units), that tests independently</a:t>
            </a:r>
          </a:p>
          <a:p>
            <a:endParaRPr lang="en-US" dirty="0">
              <a:latin typeface="Trebuchet MS"/>
              <a:cs typeface="Trebuchet MS"/>
            </a:endParaRPr>
          </a:p>
          <a:p>
            <a:r>
              <a:rPr lang="en-US" b="1" dirty="0">
                <a:solidFill>
                  <a:schemeClr val="accent3"/>
                </a:solidFill>
                <a:latin typeface="Trebuchet MS"/>
                <a:cs typeface="Trebuchet MS"/>
              </a:rPr>
              <a:t>Goal of unit testing</a:t>
            </a:r>
            <a:r>
              <a:rPr lang="en-US" dirty="0">
                <a:latin typeface="Trebuchet MS"/>
                <a:cs typeface="Trebuchet MS"/>
              </a:rPr>
              <a:t>: make sure that </a:t>
            </a:r>
            <a:r>
              <a:rPr lang="en-US" b="1" dirty="0">
                <a:latin typeface="Trebuchet MS"/>
                <a:cs typeface="Trebuchet MS"/>
              </a:rPr>
              <a:t>every individual part</a:t>
            </a:r>
            <a:r>
              <a:rPr lang="en-US" dirty="0">
                <a:latin typeface="Trebuchet MS"/>
                <a:cs typeface="Trebuchet MS"/>
              </a:rPr>
              <a:t> of application works as expected</a:t>
            </a:r>
          </a:p>
          <a:p>
            <a:endParaRPr lang="en-US" dirty="0">
              <a:latin typeface="Trebuchet MS"/>
              <a:cs typeface="Trebuchet MS"/>
            </a:endParaRPr>
          </a:p>
          <a:p>
            <a:r>
              <a:rPr lang="en-US" dirty="0">
                <a:latin typeface="Trebuchet MS"/>
                <a:cs typeface="Trebuchet MS"/>
              </a:rPr>
              <a:t>Unit of testing can have different explanations depending on programming approach</a:t>
            </a:r>
          </a:p>
          <a:p>
            <a:pPr marL="214313" indent="-214313">
              <a:lnSpc>
                <a:spcPct val="130000"/>
              </a:lnSpc>
              <a:buFont typeface="Arial"/>
              <a:buChar char="•"/>
            </a:pPr>
            <a:r>
              <a:rPr lang="en-US" b="1" dirty="0">
                <a:solidFill>
                  <a:schemeClr val="accent3"/>
                </a:solidFill>
                <a:cs typeface="Trebuchet MS"/>
              </a:rPr>
              <a:t>Procedural</a:t>
            </a:r>
            <a:r>
              <a:rPr lang="en-US" b="1" dirty="0">
                <a:cs typeface="Trebuchet MS"/>
              </a:rPr>
              <a:t> </a:t>
            </a:r>
            <a:r>
              <a:rPr lang="en-US" dirty="0">
                <a:cs typeface="Trebuchet MS"/>
              </a:rPr>
              <a:t>approach means testing of modules or separated procedures/functions</a:t>
            </a:r>
          </a:p>
          <a:p>
            <a:pPr marL="214313" indent="-214313">
              <a:lnSpc>
                <a:spcPct val="130000"/>
              </a:lnSpc>
              <a:buFont typeface="Arial"/>
              <a:buChar char="•"/>
            </a:pPr>
            <a:r>
              <a:rPr lang="en-US" b="1" dirty="0">
                <a:solidFill>
                  <a:schemeClr val="accent3"/>
                </a:solidFill>
                <a:cs typeface="Trebuchet MS"/>
              </a:rPr>
              <a:t>Object-oriented</a:t>
            </a:r>
            <a:r>
              <a:rPr lang="en-US" b="1" dirty="0">
                <a:cs typeface="Trebuchet MS"/>
              </a:rPr>
              <a:t> </a:t>
            </a:r>
            <a:r>
              <a:rPr lang="en-US" dirty="0">
                <a:cs typeface="Trebuchet MS"/>
              </a:rPr>
              <a:t>approach – testing of interface (class), but individual methods also can be tested</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40352461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tests</a:t>
            </a:r>
          </a:p>
          <a:p>
            <a:r>
              <a:rPr lang="en-US" dirty="0"/>
              <a:t>methods</a:t>
            </a:r>
          </a:p>
          <a:p>
            <a:r>
              <a:rPr lang="en-US" dirty="0"/>
              <a:t>suites</a:t>
            </a:r>
          </a:p>
          <a:p>
            <a:r>
              <a:rPr lang="en-US" dirty="0"/>
              <a:t>classes</a:t>
            </a:r>
          </a:p>
          <a:p>
            <a:r>
              <a:rPr lang="en-US" dirty="0"/>
              <a:t>false</a:t>
            </a:r>
          </a:p>
        </p:txBody>
      </p:sp>
      <p:sp>
        <p:nvSpPr>
          <p:cNvPr id="6" name="Text Placeholder 5"/>
          <p:cNvSpPr>
            <a:spLocks noGrp="1"/>
          </p:cNvSpPr>
          <p:nvPr>
            <p:ph type="body" sz="quarter" idx="10"/>
          </p:nvPr>
        </p:nvSpPr>
        <p:spPr/>
        <p:txBody>
          <a:bodyPr/>
          <a:lstStyle/>
          <a:p>
            <a:r>
              <a:rPr lang="en-US" dirty="0"/>
              <a:t>PARALLEL EXECUTION: TYPES</a:t>
            </a:r>
          </a:p>
        </p:txBody>
      </p:sp>
    </p:spTree>
    <p:extLst>
      <p:ext uri="{BB962C8B-B14F-4D97-AF65-F5344CB8AC3E}">
        <p14:creationId xmlns:p14="http://schemas.microsoft.com/office/powerpoint/2010/main" val="11874057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PARALLEL EXECUTION: CONFIGURATION VIA XML</a:t>
            </a:r>
          </a:p>
        </p:txBody>
      </p:sp>
      <p:sp>
        <p:nvSpPr>
          <p:cNvPr id="7" name="Rectangle 1"/>
          <p:cNvSpPr>
            <a:spLocks noChangeArrowheads="1"/>
          </p:cNvSpPr>
          <p:nvPr/>
        </p:nvSpPr>
        <p:spPr bwMode="auto">
          <a:xfrm>
            <a:off x="356616" y="1078992"/>
            <a:ext cx="5453609" cy="32316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1200" b="1" dirty="0">
                <a:solidFill>
                  <a:srgbClr val="000080"/>
                </a:solidFill>
                <a:latin typeface="Source Sans Pro" panose="020B0503030403020204" pitchFamily="34" charset="0"/>
                <a:ea typeface="Source Sans Pro" panose="020B0503030403020204" pitchFamily="34" charset="0"/>
                <a:cs typeface="Courier New" panose="02070309020205020404" pitchFamily="49" charset="0"/>
              </a:rPr>
              <a:t>public class </a:t>
            </a:r>
            <a:r>
              <a:rPr lang="en-US" altLang="en-US" sz="1200"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ParallelTest</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b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sz="1200" dirty="0">
                <a:solidFill>
                  <a:srgbClr val="808000"/>
                </a:solidFill>
                <a:latin typeface="Source Sans Pro" panose="020B0503030403020204" pitchFamily="34" charset="0"/>
                <a:ea typeface="Source Sans Pro" panose="020B0503030403020204" pitchFamily="34" charset="0"/>
                <a:cs typeface="Courier New" panose="02070309020205020404" pitchFamily="49" charset="0"/>
              </a:rPr>
              <a:t>@Test</a:t>
            </a:r>
            <a:br>
              <a:rPr lang="en-US" altLang="en-US" sz="1200" dirty="0">
                <a:solidFill>
                  <a:srgbClr val="808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sz="1200" dirty="0">
                <a:solidFill>
                  <a:srgbClr val="808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sz="1200" b="1" dirty="0">
                <a:solidFill>
                  <a:srgbClr val="000080"/>
                </a:solidFill>
                <a:latin typeface="Source Sans Pro" panose="020B0503030403020204" pitchFamily="34" charset="0"/>
                <a:ea typeface="Source Sans Pro" panose="020B0503030403020204" pitchFamily="34" charset="0"/>
                <a:cs typeface="Courier New" panose="02070309020205020404" pitchFamily="49" charset="0"/>
              </a:rPr>
              <a:t>public void </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testParallel1() {</a:t>
            </a:r>
            <a:b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sz="1200"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checkTime</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b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sz="1200" i="1"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sleep</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r>
              <a:rPr lang="en-US" altLang="en-US" sz="1200" dirty="0">
                <a:solidFill>
                  <a:srgbClr val="0000FF"/>
                </a:solidFill>
                <a:latin typeface="Source Sans Pro" panose="020B0503030403020204" pitchFamily="34" charset="0"/>
                <a:ea typeface="Source Sans Pro" panose="020B0503030403020204" pitchFamily="34" charset="0"/>
                <a:cs typeface="Courier New" panose="02070309020205020404" pitchFamily="49" charset="0"/>
              </a:rPr>
              <a:t>2</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b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b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b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sz="1200" dirty="0">
                <a:solidFill>
                  <a:srgbClr val="808000"/>
                </a:solidFill>
                <a:latin typeface="Source Sans Pro" panose="020B0503030403020204" pitchFamily="34" charset="0"/>
                <a:ea typeface="Source Sans Pro" panose="020B0503030403020204" pitchFamily="34" charset="0"/>
                <a:cs typeface="Courier New" panose="02070309020205020404" pitchFamily="49" charset="0"/>
              </a:rPr>
              <a:t>@Test</a:t>
            </a:r>
            <a:br>
              <a:rPr lang="en-US" altLang="en-US" sz="1200" dirty="0">
                <a:solidFill>
                  <a:srgbClr val="808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sz="1200" dirty="0">
                <a:solidFill>
                  <a:srgbClr val="808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sz="1200" b="1" dirty="0">
                <a:solidFill>
                  <a:srgbClr val="000080"/>
                </a:solidFill>
                <a:latin typeface="Source Sans Pro" panose="020B0503030403020204" pitchFamily="34" charset="0"/>
                <a:ea typeface="Source Sans Pro" panose="020B0503030403020204" pitchFamily="34" charset="0"/>
                <a:cs typeface="Courier New" panose="02070309020205020404" pitchFamily="49" charset="0"/>
              </a:rPr>
              <a:t>public void </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testParallel2() {</a:t>
            </a:r>
            <a:b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sz="1200"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checkTime</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b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sz="1200" i="1"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sleep</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r>
              <a:rPr lang="en-US" altLang="en-US" sz="1200" dirty="0">
                <a:solidFill>
                  <a:srgbClr val="0000FF"/>
                </a:solidFill>
                <a:latin typeface="Source Sans Pro" panose="020B0503030403020204" pitchFamily="34" charset="0"/>
                <a:ea typeface="Source Sans Pro" panose="020B0503030403020204" pitchFamily="34" charset="0"/>
                <a:cs typeface="Courier New" panose="02070309020205020404" pitchFamily="49" charset="0"/>
              </a:rPr>
              <a:t>2</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b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b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b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sz="1200" b="1" dirty="0">
                <a:solidFill>
                  <a:srgbClr val="000080"/>
                </a:solidFill>
                <a:latin typeface="Source Sans Pro" panose="020B0503030403020204" pitchFamily="34" charset="0"/>
                <a:ea typeface="Source Sans Pro" panose="020B0503030403020204" pitchFamily="34" charset="0"/>
                <a:cs typeface="Courier New" panose="02070309020205020404" pitchFamily="49" charset="0"/>
              </a:rPr>
              <a:t>private void </a:t>
            </a:r>
            <a:r>
              <a:rPr lang="en-US" altLang="en-US" sz="1200"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checkTime</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b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sz="1200"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System.</a:t>
            </a:r>
            <a:r>
              <a:rPr lang="en-US" altLang="en-US" sz="1200" b="1" i="1" dirty="0" err="1">
                <a:solidFill>
                  <a:srgbClr val="660E7A"/>
                </a:solidFill>
                <a:latin typeface="Source Sans Pro" panose="020B0503030403020204" pitchFamily="34" charset="0"/>
                <a:ea typeface="Source Sans Pro" panose="020B0503030403020204" pitchFamily="34" charset="0"/>
                <a:cs typeface="Courier New" panose="02070309020205020404" pitchFamily="49" charset="0"/>
              </a:rPr>
              <a:t>out</a:t>
            </a:r>
            <a:r>
              <a:rPr lang="en-US" altLang="en-US" sz="1200"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.println</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r>
              <a:rPr lang="en-US" altLang="en-US" sz="1200" b="1" dirty="0">
                <a:solidFill>
                  <a:srgbClr val="008000"/>
                </a:solidFill>
                <a:latin typeface="Source Sans Pro" panose="020B0503030403020204" pitchFamily="34" charset="0"/>
                <a:ea typeface="Source Sans Pro" panose="020B0503030403020204" pitchFamily="34" charset="0"/>
                <a:cs typeface="Courier New" panose="02070309020205020404" pitchFamily="49" charset="0"/>
              </a:rPr>
              <a:t>"Current time: " </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lang="en-US" altLang="en-US" sz="1200" b="1" dirty="0">
                <a:solidFill>
                  <a:srgbClr val="000080"/>
                </a:solidFill>
                <a:latin typeface="Source Sans Pro" panose="020B0503030403020204" pitchFamily="34" charset="0"/>
                <a:ea typeface="Source Sans Pro" panose="020B0503030403020204" pitchFamily="34" charset="0"/>
                <a:cs typeface="Courier New" panose="02070309020205020404" pitchFamily="49" charset="0"/>
              </a:rPr>
              <a:t>new </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Date(</a:t>
            </a:r>
            <a:r>
              <a:rPr lang="en-US" altLang="en-US" sz="1200"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System.</a:t>
            </a:r>
            <a:r>
              <a:rPr lang="en-US" altLang="en-US" sz="1200" i="1"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currentTimeMillis</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b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b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endParaRPr lang="en-US" altLang="en-US" sz="1200" dirty="0">
              <a:latin typeface="Source Sans Pro" panose="020B0503030403020204" pitchFamily="34" charset="0"/>
              <a:ea typeface="Source Sans Pro" panose="020B0503030403020204" pitchFamily="34" charset="0"/>
            </a:endParaRPr>
          </a:p>
        </p:txBody>
      </p:sp>
      <p:pic>
        <p:nvPicPr>
          <p:cNvPr id="4" name="Picture 3"/>
          <p:cNvPicPr>
            <a:picLocks noChangeAspect="1"/>
          </p:cNvPicPr>
          <p:nvPr/>
        </p:nvPicPr>
        <p:blipFill>
          <a:blip r:embed="rId2"/>
          <a:stretch>
            <a:fillRect/>
          </a:stretch>
        </p:blipFill>
        <p:spPr>
          <a:xfrm>
            <a:off x="3850262" y="1078992"/>
            <a:ext cx="4562475" cy="1181100"/>
          </a:xfrm>
          <a:prstGeom prst="rect">
            <a:avLst/>
          </a:prstGeom>
        </p:spPr>
      </p:pic>
      <p:pic>
        <p:nvPicPr>
          <p:cNvPr id="9" name="Picture 8"/>
          <p:cNvPicPr>
            <a:picLocks noChangeAspect="1"/>
          </p:cNvPicPr>
          <p:nvPr/>
        </p:nvPicPr>
        <p:blipFill>
          <a:blip r:embed="rId3"/>
          <a:stretch>
            <a:fillRect/>
          </a:stretch>
        </p:blipFill>
        <p:spPr>
          <a:xfrm>
            <a:off x="3850262" y="2639568"/>
            <a:ext cx="5038725" cy="885825"/>
          </a:xfrm>
          <a:prstGeom prst="rect">
            <a:avLst/>
          </a:prstGeom>
        </p:spPr>
      </p:pic>
    </p:spTree>
    <p:extLst>
      <p:ext uri="{BB962C8B-B14F-4D97-AF65-F5344CB8AC3E}">
        <p14:creationId xmlns:p14="http://schemas.microsoft.com/office/powerpoint/2010/main" val="618460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PARALLEL EXECUTION: CONFIGURATION VIA JAVA</a:t>
            </a:r>
          </a:p>
        </p:txBody>
      </p:sp>
      <p:sp>
        <p:nvSpPr>
          <p:cNvPr id="7" name="Rectangle 1"/>
          <p:cNvSpPr>
            <a:spLocks noChangeArrowheads="1"/>
          </p:cNvSpPr>
          <p:nvPr/>
        </p:nvSpPr>
        <p:spPr bwMode="auto">
          <a:xfrm>
            <a:off x="356616" y="1078992"/>
            <a:ext cx="3497176"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1200"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XmlSuite</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suite = </a:t>
            </a:r>
            <a:r>
              <a:rPr lang="en-US" altLang="en-US" sz="1200" b="1" dirty="0">
                <a:solidFill>
                  <a:srgbClr val="000080"/>
                </a:solidFill>
                <a:latin typeface="Source Sans Pro" panose="020B0503030403020204" pitchFamily="34" charset="0"/>
                <a:ea typeface="Source Sans Pro" panose="020B0503030403020204" pitchFamily="34" charset="0"/>
                <a:cs typeface="Courier New" panose="02070309020205020404" pitchFamily="49" charset="0"/>
              </a:rPr>
              <a:t>new </a:t>
            </a:r>
            <a:r>
              <a:rPr lang="en-US" altLang="en-US" sz="1200"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XmlSuite</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b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sz="1200"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suite.setName</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r>
              <a:rPr lang="en-US" altLang="en-US" sz="1200" b="1" dirty="0">
                <a:solidFill>
                  <a:srgbClr val="008000"/>
                </a:solidFill>
                <a:latin typeface="Source Sans Pro" panose="020B0503030403020204" pitchFamily="34" charset="0"/>
                <a:ea typeface="Source Sans Pro" panose="020B0503030403020204" pitchFamily="34" charset="0"/>
                <a:cs typeface="Courier New" panose="02070309020205020404" pitchFamily="49" charset="0"/>
              </a:rPr>
              <a:t>"</a:t>
            </a:r>
            <a:r>
              <a:rPr lang="en-US" altLang="en-US" sz="1200" b="1" dirty="0" err="1">
                <a:solidFill>
                  <a:srgbClr val="008000"/>
                </a:solidFill>
                <a:latin typeface="Source Sans Pro" panose="020B0503030403020204" pitchFamily="34" charset="0"/>
                <a:ea typeface="Source Sans Pro" panose="020B0503030403020204" pitchFamily="34" charset="0"/>
                <a:cs typeface="Courier New" panose="02070309020205020404" pitchFamily="49" charset="0"/>
              </a:rPr>
              <a:t>TmpSuite</a:t>
            </a:r>
            <a:r>
              <a:rPr lang="en-US" altLang="en-US" sz="1200" b="1" dirty="0">
                <a:solidFill>
                  <a:srgbClr val="008000"/>
                </a:solidFill>
                <a:latin typeface="Source Sans Pro" panose="020B0503030403020204" pitchFamily="34" charset="0"/>
                <a:ea typeface="Source Sans Pro" panose="020B0503030403020204" pitchFamily="34" charset="0"/>
                <a:cs typeface="Courier New" panose="02070309020205020404" pitchFamily="49" charset="0"/>
              </a:rPr>
              <a:t>"</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p>
          <a:p>
            <a:pPr lvl="0" defTabSz="914400" eaLnBrk="0" fontAlgn="base" hangingPunct="0">
              <a:spcBef>
                <a:spcPct val="0"/>
              </a:spcBef>
              <a:spcAft>
                <a:spcPct val="0"/>
              </a:spcAft>
            </a:pPr>
            <a:endPar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endParaRPr>
          </a:p>
          <a:p>
            <a:pPr defTabSz="914400" eaLnBrk="0" fontAlgn="base" hangingPunct="0">
              <a:spcBef>
                <a:spcPct val="0"/>
              </a:spcBef>
              <a:spcAft>
                <a:spcPct val="0"/>
              </a:spcAft>
            </a:pPr>
            <a:r>
              <a:rPr lang="en-US" altLang="en-US" sz="1200"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suite.setParallel</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r>
              <a:rPr lang="en-US" altLang="en-US" sz="1200"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XmlSuite.ParallelMode.</a:t>
            </a:r>
            <a:r>
              <a:rPr lang="en-US" altLang="en-US" sz="1200" b="1" i="1" dirty="0" err="1">
                <a:solidFill>
                  <a:srgbClr val="660E7A"/>
                </a:solidFill>
                <a:latin typeface="Source Sans Pro" panose="020B0503030403020204" pitchFamily="34" charset="0"/>
                <a:ea typeface="Source Sans Pro" panose="020B0503030403020204" pitchFamily="34" charset="0"/>
                <a:cs typeface="Courier New" panose="02070309020205020404" pitchFamily="49" charset="0"/>
              </a:rPr>
              <a:t>METHODS</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b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sz="1200"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suite.setThreadCount</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r>
              <a:rPr lang="en-US" altLang="en-US" sz="1200" dirty="0">
                <a:solidFill>
                  <a:srgbClr val="0000FF"/>
                </a:solidFill>
                <a:latin typeface="Source Sans Pro" panose="020B0503030403020204" pitchFamily="34" charset="0"/>
                <a:ea typeface="Source Sans Pro" panose="020B0503030403020204" pitchFamily="34" charset="0"/>
                <a:cs typeface="Courier New" panose="02070309020205020404" pitchFamily="49" charset="0"/>
              </a:rPr>
              <a:t>2</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t>
            </a:r>
            <a:endParaRPr lang="en-US" altLang="en-US" sz="1200" dirty="0">
              <a:latin typeface="Source Sans Pro" panose="020B0503030403020204" pitchFamily="34" charset="0"/>
              <a:ea typeface="Source Sans Pro" panose="020B0503030403020204" pitchFamily="34" charset="0"/>
            </a:endParaRPr>
          </a:p>
          <a:p>
            <a:pPr lvl="0" defTabSz="914400" eaLnBrk="0" fontAlgn="base" hangingPunct="0">
              <a:spcBef>
                <a:spcPct val="0"/>
              </a:spcBef>
              <a:spcAft>
                <a:spcPct val="0"/>
              </a:spcAft>
            </a:pPr>
            <a:b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List&lt;</a:t>
            </a:r>
            <a:r>
              <a:rPr lang="en-US" altLang="en-US" sz="1200"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XmlSuite</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&gt; suites = </a:t>
            </a:r>
            <a:r>
              <a:rPr lang="en-US" altLang="en-US" sz="1200" b="1" dirty="0">
                <a:solidFill>
                  <a:srgbClr val="000080"/>
                </a:solidFill>
                <a:latin typeface="Source Sans Pro" panose="020B0503030403020204" pitchFamily="34" charset="0"/>
                <a:ea typeface="Source Sans Pro" panose="020B0503030403020204" pitchFamily="34" charset="0"/>
                <a:cs typeface="Courier New" panose="02070309020205020404" pitchFamily="49" charset="0"/>
              </a:rPr>
              <a:t>new </a:t>
            </a:r>
            <a:r>
              <a:rPr lang="en-US" altLang="en-US" sz="1200"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ArrayList</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&lt;&gt;();</a:t>
            </a:r>
            <a:b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sz="1200"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suites.add</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(suite);</a:t>
            </a:r>
            <a:b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br>
            <a:r>
              <a:rPr lang="en-US" altLang="en-US" sz="1200" dirty="0" err="1">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tng.setXmlSuites</a:t>
            </a: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(suites);</a:t>
            </a:r>
            <a:endParaRPr lang="en-US" altLang="en-US" sz="1200" dirty="0">
              <a:latin typeface="Source Sans Pro" panose="020B0503030403020204" pitchFamily="34" charset="0"/>
              <a:ea typeface="Source Sans Pro" panose="020B0503030403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50784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LISTENERS</a:t>
            </a:r>
          </a:p>
        </p:txBody>
      </p:sp>
      <p:sp>
        <p:nvSpPr>
          <p:cNvPr id="3" name="Rectangle 1"/>
          <p:cNvSpPr>
            <a:spLocks noChangeArrowheads="1"/>
          </p:cNvSpPr>
          <p:nvPr/>
        </p:nvSpPr>
        <p:spPr bwMode="auto">
          <a:xfrm>
            <a:off x="356616" y="1078992"/>
            <a:ext cx="8787384"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public class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MyTestListener</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implements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IInvokedMethodListener</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0" i="0" u="none" strike="noStrike" cap="none" normalizeH="0" baseline="0" dirty="0">
                <a:ln>
                  <a:noFill/>
                </a:ln>
                <a:solidFill>
                  <a:srgbClr val="808000"/>
                </a:solidFill>
                <a:effectLst/>
                <a:latin typeface="Source Sans Pro" panose="020B0503030403020204" pitchFamily="34" charset="0"/>
                <a:ea typeface="Source Sans Pro" panose="020B0503030403020204" pitchFamily="34" charset="0"/>
                <a:cs typeface="Courier New" panose="02070309020205020404" pitchFamily="49" charset="0"/>
              </a:rPr>
              <a:t>@Override</a:t>
            </a:r>
            <a:br>
              <a:rPr kumimoji="0" lang="en-US" altLang="en-US" sz="1200" b="0" i="0" u="none" strike="noStrike" cap="none" normalizeH="0" baseline="0" dirty="0">
                <a:ln>
                  <a:noFill/>
                </a:ln>
                <a:solidFill>
                  <a:srgbClr val="808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808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public void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beforeInvocation</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IInvokedMethod</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method,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ITestResult</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testResult</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System.</a:t>
            </a:r>
            <a:r>
              <a:rPr kumimoji="0" lang="en-US" altLang="en-US" sz="1200" b="1" i="1" u="none" strike="noStrike" cap="none" normalizeH="0" baseline="0" dirty="0" err="1">
                <a:ln>
                  <a:noFill/>
                </a:ln>
                <a:solidFill>
                  <a:srgbClr val="660E7A"/>
                </a:solidFill>
                <a:effectLst/>
                <a:latin typeface="Source Sans Pro" panose="020B0503030403020204" pitchFamily="34" charset="0"/>
                <a:ea typeface="Source Sans Pro" panose="020B0503030403020204" pitchFamily="34" charset="0"/>
                <a:cs typeface="Courier New" panose="02070309020205020404" pitchFamily="49" charset="0"/>
              </a:rPr>
              <a:t>out</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.println</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"method started: " </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method.getTestMethod</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getMethodName</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0" i="0" u="none" strike="noStrike" cap="none" normalizeH="0" baseline="0" dirty="0">
                <a:ln>
                  <a:noFill/>
                </a:ln>
                <a:solidFill>
                  <a:srgbClr val="808000"/>
                </a:solidFill>
                <a:effectLst/>
                <a:latin typeface="Source Sans Pro" panose="020B0503030403020204" pitchFamily="34" charset="0"/>
                <a:ea typeface="Source Sans Pro" panose="020B0503030403020204" pitchFamily="34" charset="0"/>
                <a:cs typeface="Courier New" panose="02070309020205020404" pitchFamily="49" charset="0"/>
              </a:rPr>
              <a:t>@Override</a:t>
            </a:r>
            <a:br>
              <a:rPr kumimoji="0" lang="en-US" altLang="en-US" sz="1200" b="0" i="0" u="none" strike="noStrike" cap="none" normalizeH="0" baseline="0" dirty="0">
                <a:ln>
                  <a:noFill/>
                </a:ln>
                <a:solidFill>
                  <a:srgbClr val="808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808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public void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afterInvocation</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IInvokedMethod</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method,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ITestResult</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testResult</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System.</a:t>
            </a:r>
            <a:r>
              <a:rPr kumimoji="0" lang="en-US" altLang="en-US" sz="1200" b="1" i="1" u="none" strike="noStrike" cap="none" normalizeH="0" baseline="0" dirty="0" err="1">
                <a:ln>
                  <a:noFill/>
                </a:ln>
                <a:solidFill>
                  <a:srgbClr val="660E7A"/>
                </a:solidFill>
                <a:effectLst/>
                <a:latin typeface="Source Sans Pro" panose="020B0503030403020204" pitchFamily="34" charset="0"/>
                <a:ea typeface="Source Sans Pro" panose="020B0503030403020204" pitchFamily="34" charset="0"/>
                <a:cs typeface="Courier New" panose="02070309020205020404" pitchFamily="49" charset="0"/>
              </a:rPr>
              <a:t>out</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.println</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"method finished [" </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testResult.getStatus</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 </a:t>
            </a:r>
            <a:r>
              <a:rPr kumimoji="0" lang="en-US" altLang="en-US" sz="12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 " </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method.getTestMethod</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getMethodName</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 </a:t>
            </a:r>
            <a:r>
              <a:rPr kumimoji="0" lang="en-US" altLang="en-US" sz="12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\n</a:t>
            </a:r>
            <a:r>
              <a:rPr kumimoji="0" lang="en-US" altLang="en-US" sz="1200" b="1" i="0" u="none" strike="noStrike" cap="none" normalizeH="0" baseline="0" dirty="0">
                <a:ln>
                  <a:noFill/>
                </a:ln>
                <a:solidFill>
                  <a:srgbClr val="008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p:txBody>
      </p:sp>
      <p:sp>
        <p:nvSpPr>
          <p:cNvPr id="4" name="Rectangle 2"/>
          <p:cNvSpPr>
            <a:spLocks noChangeArrowheads="1"/>
          </p:cNvSpPr>
          <p:nvPr/>
        </p:nvSpPr>
        <p:spPr bwMode="auto">
          <a:xfrm>
            <a:off x="356616" y="4111276"/>
            <a:ext cx="2697726"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TestNG</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tng</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 = </a:t>
            </a: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new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TestNG</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b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tng.addListener</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r>
              <a:rPr kumimoji="0" lang="en-US" altLang="en-US" sz="1200" b="1" i="0" u="none" strike="noStrike" cap="none" normalizeH="0" baseline="0" dirty="0">
                <a:ln>
                  <a:noFill/>
                </a:ln>
                <a:solidFill>
                  <a:srgbClr val="000080"/>
                </a:solidFill>
                <a:effectLst/>
                <a:latin typeface="Source Sans Pro" panose="020B0503030403020204" pitchFamily="34" charset="0"/>
                <a:ea typeface="Source Sans Pro" panose="020B0503030403020204" pitchFamily="34" charset="0"/>
                <a:cs typeface="Courier New" panose="02070309020205020404" pitchFamily="49" charset="0"/>
              </a:rPr>
              <a:t>new </a:t>
            </a:r>
            <a:r>
              <a:rPr kumimoji="0" lang="en-US" altLang="en-US" sz="12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MyTestListener</a:t>
            </a:r>
            <a:r>
              <a:rPr kumimoji="0" lang="en-US" altLang="en-US"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p:txBody>
      </p:sp>
      <p:sp>
        <p:nvSpPr>
          <p:cNvPr id="6" name="Rectangle 5"/>
          <p:cNvSpPr/>
          <p:nvPr/>
        </p:nvSpPr>
        <p:spPr>
          <a:xfrm>
            <a:off x="5257800" y="3251987"/>
            <a:ext cx="3429000" cy="1323439"/>
          </a:xfrm>
          <a:prstGeom prst="rect">
            <a:avLst/>
          </a:prstGeom>
        </p:spPr>
        <p:txBody>
          <a:bodyPr wrap="square">
            <a:spAutoFit/>
          </a:bodyPr>
          <a:lstStyle/>
          <a:p>
            <a:r>
              <a:rPr lang="en-US" sz="1000" dirty="0"/>
              <a:t>method started: </a:t>
            </a:r>
            <a:r>
              <a:rPr lang="en-US" sz="1000" dirty="0" err="1"/>
              <a:t>testPrintObject</a:t>
            </a:r>
            <a:endParaRPr lang="en-US" sz="1000" dirty="0"/>
          </a:p>
          <a:p>
            <a:r>
              <a:rPr lang="en-US" sz="1000" dirty="0" err="1"/>
              <a:t>I'am</a:t>
            </a:r>
            <a:r>
              <a:rPr lang="en-US" sz="1000" dirty="0"/>
              <a:t> object: java.lang.Object@48e8e8bf</a:t>
            </a:r>
          </a:p>
          <a:p>
            <a:r>
              <a:rPr lang="en-US" sz="1000" dirty="0"/>
              <a:t>method finished [1]: </a:t>
            </a:r>
            <a:r>
              <a:rPr lang="en-US" sz="1000" dirty="0" err="1"/>
              <a:t>testPrintObject</a:t>
            </a:r>
            <a:endParaRPr lang="en-US" sz="1000" dirty="0"/>
          </a:p>
          <a:p>
            <a:endParaRPr lang="en-US" sz="1000" dirty="0"/>
          </a:p>
          <a:p>
            <a:r>
              <a:rPr lang="en-US" sz="1000" dirty="0"/>
              <a:t>===============================================</a:t>
            </a:r>
          </a:p>
          <a:p>
            <a:r>
              <a:rPr lang="en-US" sz="1000" dirty="0"/>
              <a:t>My cool suite with tests</a:t>
            </a:r>
          </a:p>
          <a:p>
            <a:r>
              <a:rPr lang="en-US" sz="1000" dirty="0"/>
              <a:t>Total tests run: 1, Failures: 0, Skips: 0</a:t>
            </a:r>
          </a:p>
          <a:p>
            <a:r>
              <a:rPr lang="en-US" sz="1000" dirty="0"/>
              <a:t>===============================================</a:t>
            </a:r>
          </a:p>
        </p:txBody>
      </p:sp>
    </p:spTree>
    <p:extLst>
      <p:ext uri="{BB962C8B-B14F-4D97-AF65-F5344CB8AC3E}">
        <p14:creationId xmlns:p14="http://schemas.microsoft.com/office/powerpoint/2010/main" val="2537701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DEMO</a:t>
            </a:r>
          </a:p>
        </p:txBody>
      </p:sp>
    </p:spTree>
    <p:extLst>
      <p:ext uri="{BB962C8B-B14F-4D97-AF65-F5344CB8AC3E}">
        <p14:creationId xmlns:p14="http://schemas.microsoft.com/office/powerpoint/2010/main" val="26509261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QUESTIONS</a:t>
            </a:r>
          </a:p>
        </p:txBody>
      </p:sp>
    </p:spTree>
    <p:extLst>
      <p:ext uri="{BB962C8B-B14F-4D97-AF65-F5344CB8AC3E}">
        <p14:creationId xmlns:p14="http://schemas.microsoft.com/office/powerpoint/2010/main" val="34321555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HOME TASK</a:t>
            </a:r>
          </a:p>
        </p:txBody>
      </p:sp>
      <p:sp>
        <p:nvSpPr>
          <p:cNvPr id="3" name="Content Placeholder 2"/>
          <p:cNvSpPr>
            <a:spLocks noGrp="1"/>
          </p:cNvSpPr>
          <p:nvPr>
            <p:ph idx="1"/>
          </p:nvPr>
        </p:nvSpPr>
        <p:spPr/>
        <p:txBody>
          <a:bodyPr/>
          <a:lstStyle/>
          <a:p>
            <a:r>
              <a:rPr lang="en-US" dirty="0"/>
              <a:t>Cover with unit tests specific </a:t>
            </a:r>
            <a:r>
              <a:rPr lang="en-US" b="1" dirty="0"/>
              <a:t>.jar</a:t>
            </a:r>
            <a:r>
              <a:rPr lang="en-US" dirty="0"/>
              <a:t> lib (Calculator), that will be provided for you. This calculator can contains issues, so you need to find them using unit tests.</a:t>
            </a:r>
          </a:p>
        </p:txBody>
      </p:sp>
    </p:spTree>
    <p:extLst>
      <p:ext uri="{BB962C8B-B14F-4D97-AF65-F5344CB8AC3E}">
        <p14:creationId xmlns:p14="http://schemas.microsoft.com/office/powerpoint/2010/main" val="18656991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THANK YOU FOR ATTENDING!</a:t>
            </a:r>
          </a:p>
        </p:txBody>
      </p:sp>
      <p:sp>
        <p:nvSpPr>
          <p:cNvPr id="3" name="Content Placeholder 2"/>
          <p:cNvSpPr>
            <a:spLocks noGrp="1"/>
          </p:cNvSpPr>
          <p:nvPr>
            <p:ph idx="1"/>
          </p:nvPr>
        </p:nvSpPr>
        <p:spPr/>
        <p:txBody>
          <a:bodyPr/>
          <a:lstStyle/>
          <a:p>
            <a:r>
              <a:rPr lang="en-US" dirty="0"/>
              <a:t>Prepared by:</a:t>
            </a:r>
          </a:p>
          <a:p>
            <a:r>
              <a:rPr lang="en-US" dirty="0"/>
              <a:t>Aleh Vasilyeu </a:t>
            </a:r>
            <a:r>
              <a:rPr lang="en-US" dirty="0">
                <a:hlinkClick r:id="rId2"/>
              </a:rPr>
              <a:t>Aleh_Vasilyeu@epam.com</a:t>
            </a:r>
            <a:endParaRPr lang="en-US" dirty="0"/>
          </a:p>
          <a:p>
            <a:endParaRPr lang="en-US" dirty="0"/>
          </a:p>
          <a:p>
            <a:r>
              <a:rPr lang="en-US" dirty="0"/>
              <a:t>Additional materials for self-study:</a:t>
            </a:r>
          </a:p>
          <a:p>
            <a:pPr marL="285750" indent="-285750">
              <a:buFont typeface="Arial" panose="020B0604020202020204" pitchFamily="34" charset="0"/>
              <a:buChar char="•"/>
            </a:pPr>
            <a:r>
              <a:rPr lang="en-US" dirty="0">
                <a:hlinkClick r:id="rId3"/>
              </a:rPr>
              <a:t>http://testng.org/doc/documentation-main.html</a:t>
            </a:r>
            <a:endParaRPr lang="en-US" dirty="0"/>
          </a:p>
          <a:p>
            <a:pPr marL="285750" indent="-285750">
              <a:buFont typeface="Arial" panose="020B0604020202020204" pitchFamily="34" charset="0"/>
              <a:buChar char="•"/>
            </a:pPr>
            <a:r>
              <a:rPr lang="en-US" dirty="0">
                <a:hlinkClick r:id="rId4"/>
              </a:rPr>
              <a:t>http://www.tutorialspoint.com/testng/index.htm</a:t>
            </a:r>
            <a:endParaRPr lang="en-US" dirty="0"/>
          </a:p>
        </p:txBody>
      </p:sp>
    </p:spTree>
    <p:extLst>
      <p:ext uri="{BB962C8B-B14F-4D97-AF65-F5344CB8AC3E}">
        <p14:creationId xmlns:p14="http://schemas.microsoft.com/office/powerpoint/2010/main" val="2907736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a:t>ADVANTAGES</a:t>
            </a:r>
          </a:p>
        </p:txBody>
      </p:sp>
      <p:grpSp>
        <p:nvGrpSpPr>
          <p:cNvPr id="2" name="Group 1"/>
          <p:cNvGrpSpPr/>
          <p:nvPr/>
        </p:nvGrpSpPr>
        <p:grpSpPr>
          <a:xfrm>
            <a:off x="357781" y="1124734"/>
            <a:ext cx="4122263" cy="348437"/>
            <a:chOff x="448467" y="1385345"/>
            <a:chExt cx="5496350" cy="464582"/>
          </a:xfrm>
        </p:grpSpPr>
        <p:sp>
          <p:nvSpPr>
            <p:cNvPr id="14" name="TextBox 13"/>
            <p:cNvSpPr txBox="1"/>
            <p:nvPr/>
          </p:nvSpPr>
          <p:spPr>
            <a:xfrm>
              <a:off x="991818" y="1417581"/>
              <a:ext cx="4952999" cy="430886"/>
            </a:xfrm>
            <a:prstGeom prst="rect">
              <a:avLst/>
            </a:prstGeom>
            <a:noFill/>
          </p:spPr>
          <p:txBody>
            <a:bodyPr wrap="square" rtlCol="0">
              <a:spAutoFit/>
            </a:bodyPr>
            <a:lstStyle/>
            <a:p>
              <a:pPr>
                <a:buClr>
                  <a:schemeClr val="bg1"/>
                </a:buClr>
                <a:buSzPct val="140000"/>
              </a:pPr>
              <a:r>
                <a:rPr lang="en-US" sz="1500" dirty="0">
                  <a:solidFill>
                    <a:srgbClr val="444444"/>
                  </a:solidFill>
                  <a:latin typeface="Trebuchet MS"/>
                  <a:cs typeface="Trebuchet MS"/>
                </a:rPr>
                <a:t>Allows to detect problem early</a:t>
              </a:r>
            </a:p>
          </p:txBody>
        </p:sp>
        <p:grpSp>
          <p:nvGrpSpPr>
            <p:cNvPr id="3" name="Group 2"/>
            <p:cNvGrpSpPr/>
            <p:nvPr/>
          </p:nvGrpSpPr>
          <p:grpSpPr>
            <a:xfrm>
              <a:off x="448467" y="1385345"/>
              <a:ext cx="464582" cy="464582"/>
              <a:chOff x="448467" y="1385718"/>
              <a:chExt cx="464582" cy="464582"/>
            </a:xfrm>
          </p:grpSpPr>
          <p:sp>
            <p:nvSpPr>
              <p:cNvPr id="38" name="Oval 37"/>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 name="TextBox 38"/>
              <p:cNvSpPr txBox="1"/>
              <p:nvPr/>
            </p:nvSpPr>
            <p:spPr>
              <a:xfrm>
                <a:off x="470439" y="1427189"/>
                <a:ext cx="417291" cy="406265"/>
              </a:xfrm>
              <a:prstGeom prst="rect">
                <a:avLst/>
              </a:prstGeom>
              <a:noFill/>
            </p:spPr>
            <p:txBody>
              <a:bodyPr wrap="none" tIns="27432" rtlCol="0">
                <a:spAutoFit/>
              </a:bodyPr>
              <a:lstStyle/>
              <a:p>
                <a:pPr algn="ctr"/>
                <a:r>
                  <a:rPr lang="en-US" sz="1500" b="1" dirty="0">
                    <a:solidFill>
                      <a:schemeClr val="bg1"/>
                    </a:solidFill>
                    <a:latin typeface="Arial Black"/>
                    <a:cs typeface="Arial Black"/>
                  </a:rPr>
                  <a:t>1</a:t>
                </a:r>
              </a:p>
            </p:txBody>
          </p:sp>
        </p:grpSp>
      </p:grpSp>
      <p:grpSp>
        <p:nvGrpSpPr>
          <p:cNvPr id="5" name="Group 4"/>
          <p:cNvGrpSpPr/>
          <p:nvPr/>
        </p:nvGrpSpPr>
        <p:grpSpPr>
          <a:xfrm>
            <a:off x="357781" y="1641386"/>
            <a:ext cx="4122263" cy="348437"/>
            <a:chOff x="448467" y="2074215"/>
            <a:chExt cx="5496350" cy="464582"/>
          </a:xfrm>
        </p:grpSpPr>
        <p:sp>
          <p:nvSpPr>
            <p:cNvPr id="17" name="TextBox 16"/>
            <p:cNvSpPr txBox="1"/>
            <p:nvPr/>
          </p:nvSpPr>
          <p:spPr>
            <a:xfrm>
              <a:off x="991818" y="2106450"/>
              <a:ext cx="4952999" cy="430886"/>
            </a:xfrm>
            <a:prstGeom prst="rect">
              <a:avLst/>
            </a:prstGeom>
            <a:noFill/>
          </p:spPr>
          <p:txBody>
            <a:bodyPr wrap="square" rtlCol="0">
              <a:spAutoFit/>
            </a:bodyPr>
            <a:lstStyle/>
            <a:p>
              <a:pPr>
                <a:buClr>
                  <a:schemeClr val="bg1"/>
                </a:buClr>
                <a:buSzPct val="140000"/>
              </a:pPr>
              <a:r>
                <a:rPr lang="en-US" sz="1500" dirty="0">
                  <a:solidFill>
                    <a:srgbClr val="444444"/>
                  </a:solidFill>
                  <a:latin typeface="Trebuchet MS"/>
                  <a:cs typeface="Trebuchet MS"/>
                </a:rPr>
                <a:t>Makes easier code changing</a:t>
              </a:r>
            </a:p>
          </p:txBody>
        </p:sp>
        <p:grpSp>
          <p:nvGrpSpPr>
            <p:cNvPr id="6" name="Group 5"/>
            <p:cNvGrpSpPr/>
            <p:nvPr/>
          </p:nvGrpSpPr>
          <p:grpSpPr>
            <a:xfrm>
              <a:off x="448467" y="2074215"/>
              <a:ext cx="464582" cy="464582"/>
              <a:chOff x="448467" y="2071851"/>
              <a:chExt cx="464582" cy="464582"/>
            </a:xfrm>
          </p:grpSpPr>
          <p:sp>
            <p:nvSpPr>
              <p:cNvPr id="40" name="Oval 39"/>
              <p:cNvSpPr/>
              <p:nvPr/>
            </p:nvSpPr>
            <p:spPr>
              <a:xfrm>
                <a:off x="448467" y="2071851"/>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472508" y="2113322"/>
                <a:ext cx="417291"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2</a:t>
                </a:r>
              </a:p>
            </p:txBody>
          </p:sp>
        </p:grpSp>
      </p:grpSp>
      <p:grpSp>
        <p:nvGrpSpPr>
          <p:cNvPr id="10" name="Group 9"/>
          <p:cNvGrpSpPr/>
          <p:nvPr/>
        </p:nvGrpSpPr>
        <p:grpSpPr>
          <a:xfrm>
            <a:off x="357781" y="2158040"/>
            <a:ext cx="5964853" cy="578172"/>
            <a:chOff x="448467" y="2763086"/>
            <a:chExt cx="7224575" cy="770895"/>
          </a:xfrm>
        </p:grpSpPr>
        <p:sp>
          <p:nvSpPr>
            <p:cNvPr id="18" name="TextBox 17"/>
            <p:cNvSpPr txBox="1"/>
            <p:nvPr/>
          </p:nvSpPr>
          <p:spPr>
            <a:xfrm>
              <a:off x="942043" y="2795318"/>
              <a:ext cx="6730999" cy="738663"/>
            </a:xfrm>
            <a:prstGeom prst="rect">
              <a:avLst/>
            </a:prstGeom>
            <a:noFill/>
          </p:spPr>
          <p:txBody>
            <a:bodyPr wrap="square" rtlCol="0">
              <a:spAutoFit/>
            </a:bodyPr>
            <a:lstStyle/>
            <a:p>
              <a:pPr>
                <a:buClr>
                  <a:schemeClr val="bg1"/>
                </a:buClr>
                <a:buSzPct val="140000"/>
              </a:pPr>
              <a:r>
                <a:rPr lang="en-US" sz="1500" dirty="0">
                  <a:solidFill>
                    <a:srgbClr val="444444"/>
                  </a:solidFill>
                  <a:latin typeface="Trebuchet MS"/>
                  <a:cs typeface="Trebuchet MS"/>
                </a:rPr>
                <a:t>Simplifies integration (integration testing, bottom-up testing)</a:t>
              </a:r>
            </a:p>
          </p:txBody>
        </p:sp>
        <p:grpSp>
          <p:nvGrpSpPr>
            <p:cNvPr id="7" name="Group 6"/>
            <p:cNvGrpSpPr/>
            <p:nvPr/>
          </p:nvGrpSpPr>
          <p:grpSpPr>
            <a:xfrm>
              <a:off x="448467" y="2763086"/>
              <a:ext cx="422023" cy="447735"/>
              <a:chOff x="448467" y="2760564"/>
              <a:chExt cx="422023" cy="447735"/>
            </a:xfrm>
          </p:grpSpPr>
          <p:sp>
            <p:nvSpPr>
              <p:cNvPr id="42" name="Oval 41"/>
              <p:cNvSpPr/>
              <p:nvPr/>
            </p:nvSpPr>
            <p:spPr>
              <a:xfrm>
                <a:off x="448467" y="2760564"/>
                <a:ext cx="422023" cy="447735"/>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3" name="TextBox 42"/>
              <p:cNvSpPr txBox="1"/>
              <p:nvPr/>
            </p:nvSpPr>
            <p:spPr>
              <a:xfrm>
                <a:off x="453198" y="2802035"/>
                <a:ext cx="417292" cy="406264"/>
              </a:xfrm>
              <a:prstGeom prst="rect">
                <a:avLst/>
              </a:prstGeom>
              <a:noFill/>
            </p:spPr>
            <p:txBody>
              <a:bodyPr wrap="none" tIns="27432" rtlCol="0">
                <a:spAutoFit/>
              </a:bodyPr>
              <a:lstStyle/>
              <a:p>
                <a:pPr algn="ctr"/>
                <a:r>
                  <a:rPr lang="en-US" sz="1500" b="1" dirty="0">
                    <a:solidFill>
                      <a:schemeClr val="bg1"/>
                    </a:solidFill>
                    <a:latin typeface="Arial Black"/>
                    <a:cs typeface="Arial Black"/>
                  </a:rPr>
                  <a:t>3</a:t>
                </a:r>
              </a:p>
            </p:txBody>
          </p:sp>
        </p:grpSp>
      </p:grpSp>
      <p:grpSp>
        <p:nvGrpSpPr>
          <p:cNvPr id="11" name="Group 10"/>
          <p:cNvGrpSpPr/>
          <p:nvPr/>
        </p:nvGrpSpPr>
        <p:grpSpPr>
          <a:xfrm>
            <a:off x="357781" y="2674691"/>
            <a:ext cx="5455763" cy="348437"/>
            <a:chOff x="448467" y="3451955"/>
            <a:chExt cx="7274350" cy="464582"/>
          </a:xfrm>
        </p:grpSpPr>
        <p:sp>
          <p:nvSpPr>
            <p:cNvPr id="19" name="TextBox 18"/>
            <p:cNvSpPr txBox="1"/>
            <p:nvPr/>
          </p:nvSpPr>
          <p:spPr>
            <a:xfrm>
              <a:off x="991818" y="3484191"/>
              <a:ext cx="6730999" cy="430886"/>
            </a:xfrm>
            <a:prstGeom prst="rect">
              <a:avLst/>
            </a:prstGeom>
            <a:noFill/>
          </p:spPr>
          <p:txBody>
            <a:bodyPr wrap="square" rtlCol="0">
              <a:spAutoFit/>
            </a:bodyPr>
            <a:lstStyle/>
            <a:p>
              <a:pPr>
                <a:buClr>
                  <a:schemeClr val="bg1"/>
                </a:buClr>
                <a:buSzPct val="140000"/>
              </a:pPr>
              <a:r>
                <a:rPr lang="en-US" sz="1500" dirty="0">
                  <a:solidFill>
                    <a:srgbClr val="444444"/>
                  </a:solidFill>
                  <a:latin typeface="Trebuchet MS"/>
                  <a:cs typeface="Trebuchet MS"/>
                </a:rPr>
                <a:t>Live documentation</a:t>
              </a:r>
            </a:p>
          </p:txBody>
        </p:sp>
        <p:grpSp>
          <p:nvGrpSpPr>
            <p:cNvPr id="8" name="Group 7"/>
            <p:cNvGrpSpPr/>
            <p:nvPr/>
          </p:nvGrpSpPr>
          <p:grpSpPr>
            <a:xfrm>
              <a:off x="448467" y="3451955"/>
              <a:ext cx="464582" cy="464582"/>
              <a:chOff x="448467" y="3449275"/>
              <a:chExt cx="464582" cy="464582"/>
            </a:xfrm>
          </p:grpSpPr>
          <p:sp>
            <p:nvSpPr>
              <p:cNvPr id="44" name="Oval 43"/>
              <p:cNvSpPr/>
              <p:nvPr/>
            </p:nvSpPr>
            <p:spPr>
              <a:xfrm>
                <a:off x="448467" y="3449275"/>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472510" y="3490746"/>
                <a:ext cx="417291"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4</a:t>
                </a:r>
              </a:p>
            </p:txBody>
          </p:sp>
        </p:grpSp>
      </p:grpSp>
      <p:grpSp>
        <p:nvGrpSpPr>
          <p:cNvPr id="12" name="Group 11"/>
          <p:cNvGrpSpPr/>
          <p:nvPr/>
        </p:nvGrpSpPr>
        <p:grpSpPr>
          <a:xfrm>
            <a:off x="357781" y="3191344"/>
            <a:ext cx="5455763" cy="348437"/>
            <a:chOff x="448467" y="4140826"/>
            <a:chExt cx="7274350" cy="464582"/>
          </a:xfrm>
        </p:grpSpPr>
        <p:sp>
          <p:nvSpPr>
            <p:cNvPr id="29" name="TextBox 28"/>
            <p:cNvSpPr txBox="1"/>
            <p:nvPr/>
          </p:nvSpPr>
          <p:spPr>
            <a:xfrm>
              <a:off x="991818" y="4173062"/>
              <a:ext cx="6730999" cy="430886"/>
            </a:xfrm>
            <a:prstGeom prst="rect">
              <a:avLst/>
            </a:prstGeom>
            <a:noFill/>
          </p:spPr>
          <p:txBody>
            <a:bodyPr wrap="square" rtlCol="0">
              <a:spAutoFit/>
            </a:bodyPr>
            <a:lstStyle/>
            <a:p>
              <a:pPr>
                <a:buClr>
                  <a:schemeClr val="bg1"/>
                </a:buClr>
                <a:buSzPct val="140000"/>
              </a:pPr>
              <a:r>
                <a:rPr lang="en-US" sz="1500" dirty="0">
                  <a:solidFill>
                    <a:srgbClr val="444444"/>
                  </a:solidFill>
                  <a:latin typeface="Trebuchet MS"/>
                  <a:cs typeface="Trebuchet MS"/>
                </a:rPr>
                <a:t>Design</a:t>
              </a:r>
            </a:p>
          </p:txBody>
        </p:sp>
        <p:grpSp>
          <p:nvGrpSpPr>
            <p:cNvPr id="9" name="Group 8"/>
            <p:cNvGrpSpPr/>
            <p:nvPr/>
          </p:nvGrpSpPr>
          <p:grpSpPr>
            <a:xfrm>
              <a:off x="448467" y="4140826"/>
              <a:ext cx="464582" cy="464582"/>
              <a:chOff x="448467" y="4140826"/>
              <a:chExt cx="464582" cy="464582"/>
            </a:xfrm>
          </p:grpSpPr>
          <p:sp>
            <p:nvSpPr>
              <p:cNvPr id="46" name="Oval 45"/>
              <p:cNvSpPr/>
              <p:nvPr/>
            </p:nvSpPr>
            <p:spPr>
              <a:xfrm>
                <a:off x="448467" y="4140826"/>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7" name="TextBox 46"/>
              <p:cNvSpPr txBox="1"/>
              <p:nvPr/>
            </p:nvSpPr>
            <p:spPr>
              <a:xfrm>
                <a:off x="472508" y="4182297"/>
                <a:ext cx="417291"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5</a:t>
                </a:r>
              </a:p>
            </p:txBody>
          </p:sp>
        </p:grpSp>
      </p:grpSp>
    </p:spTree>
    <p:extLst>
      <p:ext uri="{BB962C8B-B14F-4D97-AF65-F5344CB8AC3E}">
        <p14:creationId xmlns:p14="http://schemas.microsoft.com/office/powerpoint/2010/main" val="4025444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a:t>LIMITATIONS AND DISADVANTAGES</a:t>
            </a:r>
          </a:p>
        </p:txBody>
      </p:sp>
      <p:grpSp>
        <p:nvGrpSpPr>
          <p:cNvPr id="2" name="Group 1"/>
          <p:cNvGrpSpPr/>
          <p:nvPr/>
        </p:nvGrpSpPr>
        <p:grpSpPr>
          <a:xfrm>
            <a:off x="357781" y="1124734"/>
            <a:ext cx="4955623" cy="348437"/>
            <a:chOff x="448467" y="1385345"/>
            <a:chExt cx="6607496" cy="464582"/>
          </a:xfrm>
        </p:grpSpPr>
        <p:sp>
          <p:nvSpPr>
            <p:cNvPr id="14" name="TextBox 13"/>
            <p:cNvSpPr txBox="1"/>
            <p:nvPr/>
          </p:nvSpPr>
          <p:spPr>
            <a:xfrm>
              <a:off x="991816" y="1417581"/>
              <a:ext cx="6064147" cy="430886"/>
            </a:xfrm>
            <a:prstGeom prst="rect">
              <a:avLst/>
            </a:prstGeom>
            <a:noFill/>
          </p:spPr>
          <p:txBody>
            <a:bodyPr wrap="square" rtlCol="0">
              <a:spAutoFit/>
            </a:bodyPr>
            <a:lstStyle/>
            <a:p>
              <a:pPr>
                <a:buClr>
                  <a:schemeClr val="bg1"/>
                </a:buClr>
                <a:buSzPct val="140000"/>
              </a:pPr>
              <a:r>
                <a:rPr lang="en-US" sz="1500" dirty="0">
                  <a:solidFill>
                    <a:srgbClr val="444444"/>
                  </a:solidFill>
                  <a:latin typeface="Trebuchet MS"/>
                  <a:cs typeface="Trebuchet MS"/>
                </a:rPr>
                <a:t>Unit testing can’t help to catch all kind of errors</a:t>
              </a:r>
            </a:p>
          </p:txBody>
        </p:sp>
        <p:grpSp>
          <p:nvGrpSpPr>
            <p:cNvPr id="3" name="Group 2"/>
            <p:cNvGrpSpPr/>
            <p:nvPr/>
          </p:nvGrpSpPr>
          <p:grpSpPr>
            <a:xfrm>
              <a:off x="448467" y="1385345"/>
              <a:ext cx="464582" cy="464582"/>
              <a:chOff x="448467" y="1385718"/>
              <a:chExt cx="464582" cy="464582"/>
            </a:xfrm>
          </p:grpSpPr>
          <p:sp>
            <p:nvSpPr>
              <p:cNvPr id="38" name="Oval 37"/>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 name="TextBox 38"/>
              <p:cNvSpPr txBox="1"/>
              <p:nvPr/>
            </p:nvSpPr>
            <p:spPr>
              <a:xfrm>
                <a:off x="470439" y="1427189"/>
                <a:ext cx="417291" cy="406265"/>
              </a:xfrm>
              <a:prstGeom prst="rect">
                <a:avLst/>
              </a:prstGeom>
              <a:noFill/>
            </p:spPr>
            <p:txBody>
              <a:bodyPr wrap="none" tIns="27432" rtlCol="0">
                <a:spAutoFit/>
              </a:bodyPr>
              <a:lstStyle/>
              <a:p>
                <a:pPr algn="ctr"/>
                <a:r>
                  <a:rPr lang="en-US" sz="1500" b="1" dirty="0">
                    <a:solidFill>
                      <a:schemeClr val="bg1"/>
                    </a:solidFill>
                    <a:latin typeface="Arial Black"/>
                    <a:cs typeface="Arial Black"/>
                  </a:rPr>
                  <a:t>1</a:t>
                </a:r>
              </a:p>
            </p:txBody>
          </p:sp>
        </p:grpSp>
      </p:grpSp>
      <p:grpSp>
        <p:nvGrpSpPr>
          <p:cNvPr id="5" name="Group 4"/>
          <p:cNvGrpSpPr/>
          <p:nvPr/>
        </p:nvGrpSpPr>
        <p:grpSpPr>
          <a:xfrm>
            <a:off x="357781" y="1641386"/>
            <a:ext cx="8081882" cy="348437"/>
            <a:chOff x="448467" y="2074215"/>
            <a:chExt cx="10775842" cy="464582"/>
          </a:xfrm>
        </p:grpSpPr>
        <p:sp>
          <p:nvSpPr>
            <p:cNvPr id="17" name="TextBox 16"/>
            <p:cNvSpPr txBox="1"/>
            <p:nvPr/>
          </p:nvSpPr>
          <p:spPr>
            <a:xfrm>
              <a:off x="991816" y="2106450"/>
              <a:ext cx="10232493" cy="430886"/>
            </a:xfrm>
            <a:prstGeom prst="rect">
              <a:avLst/>
            </a:prstGeom>
            <a:noFill/>
          </p:spPr>
          <p:txBody>
            <a:bodyPr wrap="square" rtlCol="0">
              <a:spAutoFit/>
            </a:bodyPr>
            <a:lstStyle/>
            <a:p>
              <a:pPr>
                <a:buClr>
                  <a:schemeClr val="bg1"/>
                </a:buClr>
                <a:buSzPct val="140000"/>
              </a:pPr>
              <a:r>
                <a:rPr lang="en-US" sz="1500" dirty="0">
                  <a:solidFill>
                    <a:srgbClr val="444444"/>
                  </a:solidFill>
                  <a:latin typeface="Trebuchet MS"/>
                  <a:cs typeface="Trebuchet MS"/>
                </a:rPr>
                <a:t>Unit testing should be performed with other testing types</a:t>
              </a:r>
            </a:p>
          </p:txBody>
        </p:sp>
        <p:grpSp>
          <p:nvGrpSpPr>
            <p:cNvPr id="6" name="Group 5"/>
            <p:cNvGrpSpPr/>
            <p:nvPr/>
          </p:nvGrpSpPr>
          <p:grpSpPr>
            <a:xfrm>
              <a:off x="448467" y="2074215"/>
              <a:ext cx="464582" cy="464582"/>
              <a:chOff x="448467" y="2071851"/>
              <a:chExt cx="464582" cy="464582"/>
            </a:xfrm>
          </p:grpSpPr>
          <p:sp>
            <p:nvSpPr>
              <p:cNvPr id="40" name="Oval 39"/>
              <p:cNvSpPr/>
              <p:nvPr/>
            </p:nvSpPr>
            <p:spPr>
              <a:xfrm>
                <a:off x="448467" y="2071851"/>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472508" y="2113322"/>
                <a:ext cx="417291"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2</a:t>
                </a:r>
              </a:p>
            </p:txBody>
          </p:sp>
        </p:grpSp>
      </p:grpSp>
      <p:grpSp>
        <p:nvGrpSpPr>
          <p:cNvPr id="10" name="Group 9"/>
          <p:cNvGrpSpPr/>
          <p:nvPr/>
        </p:nvGrpSpPr>
        <p:grpSpPr>
          <a:xfrm>
            <a:off x="357782" y="2158039"/>
            <a:ext cx="5945216" cy="348437"/>
            <a:chOff x="448467" y="2763085"/>
            <a:chExt cx="7607752" cy="464582"/>
          </a:xfrm>
        </p:grpSpPr>
        <p:sp>
          <p:nvSpPr>
            <p:cNvPr id="18" name="TextBox 17"/>
            <p:cNvSpPr txBox="1"/>
            <p:nvPr/>
          </p:nvSpPr>
          <p:spPr>
            <a:xfrm>
              <a:off x="977350" y="2795318"/>
              <a:ext cx="7078869" cy="430886"/>
            </a:xfrm>
            <a:prstGeom prst="rect">
              <a:avLst/>
            </a:prstGeom>
            <a:noFill/>
          </p:spPr>
          <p:txBody>
            <a:bodyPr wrap="square" rtlCol="0">
              <a:spAutoFit/>
            </a:bodyPr>
            <a:lstStyle/>
            <a:p>
              <a:pPr>
                <a:buClr>
                  <a:schemeClr val="bg1"/>
                </a:buClr>
                <a:buSzPct val="140000"/>
              </a:pPr>
              <a:r>
                <a:rPr lang="en-US" sz="1500" dirty="0">
                  <a:solidFill>
                    <a:srgbClr val="444444"/>
                  </a:solidFill>
                  <a:latin typeface="Trebuchet MS"/>
                  <a:cs typeface="Trebuchet MS"/>
                </a:rPr>
                <a:t>Unit testing != integration testing</a:t>
              </a:r>
            </a:p>
          </p:txBody>
        </p:sp>
        <p:grpSp>
          <p:nvGrpSpPr>
            <p:cNvPr id="7" name="Group 6"/>
            <p:cNvGrpSpPr/>
            <p:nvPr/>
          </p:nvGrpSpPr>
          <p:grpSpPr>
            <a:xfrm>
              <a:off x="448467" y="2763085"/>
              <a:ext cx="464582" cy="464582"/>
              <a:chOff x="448467" y="2760563"/>
              <a:chExt cx="464582" cy="464582"/>
            </a:xfrm>
          </p:grpSpPr>
          <p:sp>
            <p:nvSpPr>
              <p:cNvPr id="42" name="Oval 41"/>
              <p:cNvSpPr/>
              <p:nvPr/>
            </p:nvSpPr>
            <p:spPr>
              <a:xfrm>
                <a:off x="448467" y="2760563"/>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3" name="TextBox 42"/>
              <p:cNvSpPr txBox="1"/>
              <p:nvPr/>
            </p:nvSpPr>
            <p:spPr>
              <a:xfrm>
                <a:off x="493266" y="2805108"/>
                <a:ext cx="374983" cy="406265"/>
              </a:xfrm>
              <a:prstGeom prst="rect">
                <a:avLst/>
              </a:prstGeom>
              <a:noFill/>
            </p:spPr>
            <p:txBody>
              <a:bodyPr wrap="square" tIns="27432" rtlCol="0">
                <a:spAutoFit/>
              </a:bodyPr>
              <a:lstStyle/>
              <a:p>
                <a:pPr algn="ctr"/>
                <a:r>
                  <a:rPr lang="en-US" sz="1500" b="1" dirty="0">
                    <a:solidFill>
                      <a:schemeClr val="bg1"/>
                    </a:solidFill>
                    <a:latin typeface="Arial Black"/>
                    <a:cs typeface="Arial Black"/>
                  </a:rPr>
                  <a:t>3</a:t>
                </a:r>
              </a:p>
            </p:txBody>
          </p:sp>
        </p:grpSp>
      </p:grpSp>
      <p:grpSp>
        <p:nvGrpSpPr>
          <p:cNvPr id="11" name="Group 10"/>
          <p:cNvGrpSpPr/>
          <p:nvPr/>
        </p:nvGrpSpPr>
        <p:grpSpPr>
          <a:xfrm>
            <a:off x="357781" y="2674691"/>
            <a:ext cx="5455763" cy="348437"/>
            <a:chOff x="448467" y="3451955"/>
            <a:chExt cx="7274350" cy="464582"/>
          </a:xfrm>
        </p:grpSpPr>
        <p:sp>
          <p:nvSpPr>
            <p:cNvPr id="19" name="TextBox 18"/>
            <p:cNvSpPr txBox="1"/>
            <p:nvPr/>
          </p:nvSpPr>
          <p:spPr>
            <a:xfrm>
              <a:off x="991818" y="3484191"/>
              <a:ext cx="6730999" cy="430886"/>
            </a:xfrm>
            <a:prstGeom prst="rect">
              <a:avLst/>
            </a:prstGeom>
            <a:noFill/>
          </p:spPr>
          <p:txBody>
            <a:bodyPr wrap="square" rtlCol="0">
              <a:spAutoFit/>
            </a:bodyPr>
            <a:lstStyle/>
            <a:p>
              <a:pPr>
                <a:buClr>
                  <a:schemeClr val="bg1"/>
                </a:buClr>
                <a:buSzPct val="140000"/>
              </a:pPr>
              <a:r>
                <a:rPr lang="en-US" sz="1500" dirty="0">
                  <a:solidFill>
                    <a:srgbClr val="444444"/>
                  </a:solidFill>
                  <a:cs typeface="Trebuchet MS"/>
                </a:rPr>
                <a:t>Time-consuming</a:t>
              </a:r>
              <a:endParaRPr lang="en-US" sz="1500" dirty="0">
                <a:solidFill>
                  <a:srgbClr val="444444"/>
                </a:solidFill>
                <a:latin typeface="Trebuchet MS"/>
                <a:cs typeface="Trebuchet MS"/>
              </a:endParaRPr>
            </a:p>
          </p:txBody>
        </p:sp>
        <p:grpSp>
          <p:nvGrpSpPr>
            <p:cNvPr id="8" name="Group 7"/>
            <p:cNvGrpSpPr/>
            <p:nvPr/>
          </p:nvGrpSpPr>
          <p:grpSpPr>
            <a:xfrm>
              <a:off x="448467" y="3451955"/>
              <a:ext cx="464582" cy="464582"/>
              <a:chOff x="448467" y="3449275"/>
              <a:chExt cx="464582" cy="464582"/>
            </a:xfrm>
          </p:grpSpPr>
          <p:sp>
            <p:nvSpPr>
              <p:cNvPr id="44" name="Oval 43"/>
              <p:cNvSpPr/>
              <p:nvPr/>
            </p:nvSpPr>
            <p:spPr>
              <a:xfrm>
                <a:off x="448467" y="3449275"/>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472510" y="3490746"/>
                <a:ext cx="417291"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4</a:t>
                </a:r>
              </a:p>
            </p:txBody>
          </p:sp>
        </p:grpSp>
      </p:grpSp>
      <p:grpSp>
        <p:nvGrpSpPr>
          <p:cNvPr id="12" name="Group 11"/>
          <p:cNvGrpSpPr/>
          <p:nvPr/>
        </p:nvGrpSpPr>
        <p:grpSpPr>
          <a:xfrm>
            <a:off x="357781" y="3190249"/>
            <a:ext cx="5455763" cy="348437"/>
            <a:chOff x="448467" y="4140826"/>
            <a:chExt cx="7274349" cy="464582"/>
          </a:xfrm>
        </p:grpSpPr>
        <p:sp>
          <p:nvSpPr>
            <p:cNvPr id="29" name="TextBox 28"/>
            <p:cNvSpPr txBox="1"/>
            <p:nvPr/>
          </p:nvSpPr>
          <p:spPr>
            <a:xfrm>
              <a:off x="991817" y="4173062"/>
              <a:ext cx="6730999" cy="430886"/>
            </a:xfrm>
            <a:prstGeom prst="rect">
              <a:avLst/>
            </a:prstGeom>
            <a:noFill/>
          </p:spPr>
          <p:txBody>
            <a:bodyPr wrap="square" rtlCol="0">
              <a:spAutoFit/>
            </a:bodyPr>
            <a:lstStyle/>
            <a:p>
              <a:pPr>
                <a:buClr>
                  <a:schemeClr val="bg1"/>
                </a:buClr>
                <a:buSzPct val="140000"/>
              </a:pPr>
              <a:r>
                <a:rPr lang="en-US" sz="1500" dirty="0">
                  <a:solidFill>
                    <a:srgbClr val="444444"/>
                  </a:solidFill>
                  <a:latin typeface="Trebuchet MS"/>
                  <a:cs typeface="Trebuchet MS"/>
                </a:rPr>
                <a:t>It’s hard to create realistic and useful test</a:t>
              </a:r>
            </a:p>
          </p:txBody>
        </p:sp>
        <p:grpSp>
          <p:nvGrpSpPr>
            <p:cNvPr id="9" name="Group 8"/>
            <p:cNvGrpSpPr/>
            <p:nvPr/>
          </p:nvGrpSpPr>
          <p:grpSpPr>
            <a:xfrm>
              <a:off x="448467" y="4140826"/>
              <a:ext cx="464582" cy="464582"/>
              <a:chOff x="448467" y="4140826"/>
              <a:chExt cx="464582" cy="464582"/>
            </a:xfrm>
          </p:grpSpPr>
          <p:sp>
            <p:nvSpPr>
              <p:cNvPr id="46" name="Oval 45"/>
              <p:cNvSpPr/>
              <p:nvPr/>
            </p:nvSpPr>
            <p:spPr>
              <a:xfrm>
                <a:off x="448467" y="4140826"/>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7" name="TextBox 46"/>
              <p:cNvSpPr txBox="1"/>
              <p:nvPr/>
            </p:nvSpPr>
            <p:spPr>
              <a:xfrm>
                <a:off x="472508" y="4182297"/>
                <a:ext cx="417291"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5</a:t>
                </a:r>
              </a:p>
            </p:txBody>
          </p:sp>
        </p:grpSp>
      </p:grpSp>
    </p:spTree>
    <p:extLst>
      <p:ext uri="{BB962C8B-B14F-4D97-AF65-F5344CB8AC3E}">
        <p14:creationId xmlns:p14="http://schemas.microsoft.com/office/powerpoint/2010/main" val="975152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364" y="1079898"/>
            <a:ext cx="8358186" cy="3383280"/>
          </a:xfrm>
        </p:spPr>
        <p:txBody>
          <a:bodyPr>
            <a:normAutofit lnSpcReduction="10000"/>
          </a:bodyPr>
          <a:lstStyle/>
          <a:p>
            <a:r>
              <a:rPr lang="en-US" dirty="0"/>
              <a:t>Able to be fully </a:t>
            </a:r>
            <a:r>
              <a:rPr lang="en-US" b="1" dirty="0"/>
              <a:t>automated</a:t>
            </a:r>
            <a:endParaRPr lang="en-US" dirty="0"/>
          </a:p>
          <a:p>
            <a:r>
              <a:rPr lang="en-US" dirty="0"/>
              <a:t>Has full control over all the pieces running (Use mocks or stubs to achieve this isolation when needed)</a:t>
            </a:r>
          </a:p>
          <a:p>
            <a:r>
              <a:rPr lang="en-US" dirty="0"/>
              <a:t>Can be run in any </a:t>
            </a:r>
            <a:r>
              <a:rPr lang="en-US" b="1" dirty="0"/>
              <a:t>order</a:t>
            </a:r>
            <a:r>
              <a:rPr lang="en-US" dirty="0"/>
              <a:t>  if part of many other tests</a:t>
            </a:r>
          </a:p>
          <a:p>
            <a:r>
              <a:rPr lang="en-US" dirty="0"/>
              <a:t>Runs in </a:t>
            </a:r>
            <a:r>
              <a:rPr lang="en-US" b="1" dirty="0"/>
              <a:t>memory</a:t>
            </a:r>
            <a:r>
              <a:rPr lang="en-US" dirty="0"/>
              <a:t> (no DB or File access, for example)</a:t>
            </a:r>
          </a:p>
          <a:p>
            <a:r>
              <a:rPr lang="en-US" b="1" dirty="0"/>
              <a:t>Consistently</a:t>
            </a:r>
            <a:r>
              <a:rPr lang="en-US" dirty="0"/>
              <a:t> returns the same result (You always run the same test, so no random numbers, for example. save those for integration or range tests)</a:t>
            </a:r>
          </a:p>
          <a:p>
            <a:r>
              <a:rPr lang="en-US" dirty="0"/>
              <a:t>Runs </a:t>
            </a:r>
            <a:r>
              <a:rPr lang="en-US" b="1" dirty="0"/>
              <a:t>fast</a:t>
            </a:r>
            <a:endParaRPr lang="en-US" dirty="0"/>
          </a:p>
          <a:p>
            <a:r>
              <a:rPr lang="en-US" dirty="0"/>
              <a:t>Tests a </a:t>
            </a:r>
            <a:r>
              <a:rPr lang="en-US" b="1" dirty="0"/>
              <a:t>single logical concept</a:t>
            </a:r>
            <a:r>
              <a:rPr lang="en-US" dirty="0"/>
              <a:t> in the system</a:t>
            </a:r>
          </a:p>
          <a:p>
            <a:r>
              <a:rPr lang="en-US" b="1" dirty="0"/>
              <a:t>Readable</a:t>
            </a:r>
            <a:endParaRPr lang="en-US" dirty="0"/>
          </a:p>
          <a:p>
            <a:r>
              <a:rPr lang="en-US" b="1" dirty="0"/>
              <a:t>Maintainable</a:t>
            </a:r>
            <a:endParaRPr lang="en-US" dirty="0"/>
          </a:p>
          <a:p>
            <a:r>
              <a:rPr lang="en-US" b="1" dirty="0"/>
              <a:t>Trustworthy</a:t>
            </a:r>
            <a:r>
              <a:rPr lang="en-US" dirty="0"/>
              <a:t> (when you see its result, you don’t need to debug the code just to be sure)</a:t>
            </a:r>
          </a:p>
          <a:p>
            <a:endParaRPr lang="en-US" dirty="0"/>
          </a:p>
        </p:txBody>
      </p:sp>
      <p:sp>
        <p:nvSpPr>
          <p:cNvPr id="2" name="Text Placeholder 1"/>
          <p:cNvSpPr>
            <a:spLocks noGrp="1"/>
          </p:cNvSpPr>
          <p:nvPr>
            <p:ph type="body" sz="quarter" idx="10"/>
          </p:nvPr>
        </p:nvSpPr>
        <p:spPr/>
        <p:txBody>
          <a:bodyPr/>
          <a:lstStyle/>
          <a:p>
            <a:r>
              <a:rPr lang="en-US" dirty="0"/>
              <a:t>SIGNS OF GOOD UNIT TEST</a:t>
            </a:r>
          </a:p>
        </p:txBody>
      </p:sp>
    </p:spTree>
    <p:extLst>
      <p:ext uri="{BB962C8B-B14F-4D97-AF65-F5344CB8AC3E}">
        <p14:creationId xmlns:p14="http://schemas.microsoft.com/office/powerpoint/2010/main" val="203472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835" r="835"/>
          <a:stretch>
            <a:fillRect/>
          </a:stretch>
        </p:blipFill>
        <p:spPr>
          <a:xfrm>
            <a:off x="6400800" y="1808163"/>
            <a:ext cx="1499017" cy="1524000"/>
          </a:xfrm>
        </p:spPr>
      </p:pic>
      <p:sp>
        <p:nvSpPr>
          <p:cNvPr id="3" name="Content Placeholder 2"/>
          <p:cNvSpPr>
            <a:spLocks noGrp="1"/>
          </p:cNvSpPr>
          <p:nvPr>
            <p:ph idx="1"/>
          </p:nvPr>
        </p:nvSpPr>
        <p:spPr/>
        <p:txBody>
          <a:bodyPr>
            <a:normAutofit/>
          </a:bodyPr>
          <a:lstStyle/>
          <a:p>
            <a:pPr marL="0" indent="0">
              <a:buNone/>
            </a:pPr>
            <a:r>
              <a:rPr lang="en-US" sz="1500" dirty="0"/>
              <a:t>A test framework is a software tool for writing and running unit-tests that provides reusable test functionality which:</a:t>
            </a:r>
          </a:p>
          <a:p>
            <a:pPr marL="285750" indent="-285750">
              <a:buClr>
                <a:schemeClr val="accent2"/>
              </a:buClr>
              <a:buFont typeface="Arial" panose="020B0604020202020204" pitchFamily="34" charset="0"/>
              <a:buChar char="•"/>
            </a:pPr>
            <a:r>
              <a:rPr lang="en-US" sz="1500" dirty="0"/>
              <a:t>Enables automatic execution for regression tests</a:t>
            </a:r>
          </a:p>
          <a:p>
            <a:pPr marL="285750" indent="-285750">
              <a:buClr>
                <a:schemeClr val="accent2"/>
              </a:buClr>
              <a:buFont typeface="Arial" panose="020B0604020202020204" pitchFamily="34" charset="0"/>
              <a:buChar char="•"/>
            </a:pPr>
            <a:r>
              <a:rPr lang="en-US" sz="1500" dirty="0"/>
              <a:t>Is standardized</a:t>
            </a:r>
          </a:p>
          <a:p>
            <a:pPr marL="285750" indent="-285750">
              <a:buClr>
                <a:schemeClr val="accent2"/>
              </a:buClr>
              <a:buFont typeface="Arial" panose="020B0604020202020204" pitchFamily="34" charset="0"/>
              <a:buChar char="•"/>
            </a:pPr>
            <a:r>
              <a:rPr lang="en-US" sz="1500" dirty="0"/>
              <a:t>Easy to use</a:t>
            </a:r>
          </a:p>
          <a:p>
            <a:pPr marL="285750" indent="-285750">
              <a:buClr>
                <a:schemeClr val="accent2"/>
              </a:buClr>
              <a:buFont typeface="Arial" panose="020B0604020202020204" pitchFamily="34" charset="0"/>
              <a:buChar char="•"/>
            </a:pPr>
            <a:r>
              <a:rPr lang="en-US" sz="1500" dirty="0"/>
              <a:t>Has tools for test report generation</a:t>
            </a:r>
          </a:p>
        </p:txBody>
      </p:sp>
      <p:sp>
        <p:nvSpPr>
          <p:cNvPr id="2" name="Text Placeholder 1"/>
          <p:cNvSpPr>
            <a:spLocks noGrp="1"/>
          </p:cNvSpPr>
          <p:nvPr>
            <p:ph type="body" sz="quarter" idx="10"/>
          </p:nvPr>
        </p:nvSpPr>
        <p:spPr/>
        <p:txBody>
          <a:bodyPr/>
          <a:lstStyle/>
          <a:p>
            <a:r>
              <a:rPr lang="en-US" dirty="0"/>
              <a:t>WHAT IS A TESTING FRAMEWORK?</a:t>
            </a:r>
          </a:p>
        </p:txBody>
      </p:sp>
    </p:spTree>
    <p:extLst>
      <p:ext uri="{BB962C8B-B14F-4D97-AF65-F5344CB8AC3E}">
        <p14:creationId xmlns:p14="http://schemas.microsoft.com/office/powerpoint/2010/main" val="4005671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TYPICAL UNIT TESTING FRAMEWORKS COMPONENTS</a:t>
            </a:r>
          </a:p>
        </p:txBody>
      </p:sp>
      <p:grpSp>
        <p:nvGrpSpPr>
          <p:cNvPr id="25" name="Group 24"/>
          <p:cNvGrpSpPr/>
          <p:nvPr/>
        </p:nvGrpSpPr>
        <p:grpSpPr>
          <a:xfrm>
            <a:off x="357781" y="1124734"/>
            <a:ext cx="4955623" cy="348437"/>
            <a:chOff x="448467" y="1385345"/>
            <a:chExt cx="6607496" cy="464582"/>
          </a:xfrm>
        </p:grpSpPr>
        <p:sp>
          <p:nvSpPr>
            <p:cNvPr id="26" name="TextBox 25"/>
            <p:cNvSpPr txBox="1"/>
            <p:nvPr/>
          </p:nvSpPr>
          <p:spPr>
            <a:xfrm>
              <a:off x="991816" y="1417581"/>
              <a:ext cx="6064147" cy="430886"/>
            </a:xfrm>
            <a:prstGeom prst="rect">
              <a:avLst/>
            </a:prstGeom>
            <a:noFill/>
          </p:spPr>
          <p:txBody>
            <a:bodyPr wrap="square" rtlCol="0">
              <a:spAutoFit/>
            </a:bodyPr>
            <a:lstStyle/>
            <a:p>
              <a:pPr>
                <a:buClr>
                  <a:schemeClr val="bg1"/>
                </a:buClr>
                <a:buSzPct val="140000"/>
              </a:pPr>
              <a:r>
                <a:rPr lang="en-US" sz="1500" dirty="0">
                  <a:solidFill>
                    <a:srgbClr val="444444"/>
                  </a:solidFill>
                  <a:latin typeface="Trebuchet MS"/>
                  <a:cs typeface="Trebuchet MS"/>
                </a:rPr>
                <a:t>Test runner</a:t>
              </a:r>
            </a:p>
          </p:txBody>
        </p:sp>
        <p:grpSp>
          <p:nvGrpSpPr>
            <p:cNvPr id="27" name="Group 26"/>
            <p:cNvGrpSpPr/>
            <p:nvPr/>
          </p:nvGrpSpPr>
          <p:grpSpPr>
            <a:xfrm>
              <a:off x="448467" y="1385345"/>
              <a:ext cx="464582" cy="464582"/>
              <a:chOff x="448467" y="1385718"/>
              <a:chExt cx="464582" cy="464582"/>
            </a:xfrm>
          </p:grpSpPr>
          <p:sp>
            <p:nvSpPr>
              <p:cNvPr id="28" name="Oval 27"/>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TextBox 28"/>
              <p:cNvSpPr txBox="1"/>
              <p:nvPr/>
            </p:nvSpPr>
            <p:spPr>
              <a:xfrm>
                <a:off x="470439" y="1427189"/>
                <a:ext cx="417291" cy="406265"/>
              </a:xfrm>
              <a:prstGeom prst="rect">
                <a:avLst/>
              </a:prstGeom>
              <a:noFill/>
            </p:spPr>
            <p:txBody>
              <a:bodyPr wrap="none" tIns="27432" rtlCol="0">
                <a:spAutoFit/>
              </a:bodyPr>
              <a:lstStyle/>
              <a:p>
                <a:pPr algn="ctr"/>
                <a:r>
                  <a:rPr lang="en-US" sz="1500" b="1" dirty="0">
                    <a:solidFill>
                      <a:schemeClr val="bg1"/>
                    </a:solidFill>
                    <a:latin typeface="Arial Black"/>
                    <a:cs typeface="Arial Black"/>
                  </a:rPr>
                  <a:t>1</a:t>
                </a:r>
              </a:p>
            </p:txBody>
          </p:sp>
        </p:grpSp>
      </p:grpSp>
      <p:grpSp>
        <p:nvGrpSpPr>
          <p:cNvPr id="30" name="Group 29"/>
          <p:cNvGrpSpPr/>
          <p:nvPr/>
        </p:nvGrpSpPr>
        <p:grpSpPr>
          <a:xfrm>
            <a:off x="357781" y="1641386"/>
            <a:ext cx="8081882" cy="348437"/>
            <a:chOff x="448467" y="2074215"/>
            <a:chExt cx="10775842" cy="464582"/>
          </a:xfrm>
        </p:grpSpPr>
        <p:sp>
          <p:nvSpPr>
            <p:cNvPr id="31" name="TextBox 30"/>
            <p:cNvSpPr txBox="1"/>
            <p:nvPr/>
          </p:nvSpPr>
          <p:spPr>
            <a:xfrm>
              <a:off x="991816" y="2106450"/>
              <a:ext cx="10232493" cy="430886"/>
            </a:xfrm>
            <a:prstGeom prst="rect">
              <a:avLst/>
            </a:prstGeom>
            <a:noFill/>
          </p:spPr>
          <p:txBody>
            <a:bodyPr wrap="square" rtlCol="0">
              <a:spAutoFit/>
            </a:bodyPr>
            <a:lstStyle/>
            <a:p>
              <a:pPr>
                <a:buClr>
                  <a:schemeClr val="bg1"/>
                </a:buClr>
                <a:buSzPct val="140000"/>
              </a:pPr>
              <a:r>
                <a:rPr lang="en-US" sz="1500" dirty="0">
                  <a:solidFill>
                    <a:srgbClr val="444444"/>
                  </a:solidFill>
                  <a:latin typeface="Trebuchet MS"/>
                  <a:cs typeface="Trebuchet MS"/>
                </a:rPr>
                <a:t>Test case</a:t>
              </a:r>
            </a:p>
          </p:txBody>
        </p:sp>
        <p:grpSp>
          <p:nvGrpSpPr>
            <p:cNvPr id="32" name="Group 31"/>
            <p:cNvGrpSpPr/>
            <p:nvPr/>
          </p:nvGrpSpPr>
          <p:grpSpPr>
            <a:xfrm>
              <a:off x="448467" y="2074215"/>
              <a:ext cx="464582" cy="464582"/>
              <a:chOff x="448467" y="2071851"/>
              <a:chExt cx="464582" cy="464582"/>
            </a:xfrm>
          </p:grpSpPr>
          <p:sp>
            <p:nvSpPr>
              <p:cNvPr id="33" name="Oval 32"/>
              <p:cNvSpPr/>
              <p:nvPr/>
            </p:nvSpPr>
            <p:spPr>
              <a:xfrm>
                <a:off x="448467" y="2071851"/>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472508" y="2113322"/>
                <a:ext cx="417291"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2</a:t>
                </a:r>
              </a:p>
            </p:txBody>
          </p:sp>
        </p:grpSp>
      </p:grpSp>
      <p:grpSp>
        <p:nvGrpSpPr>
          <p:cNvPr id="35" name="Group 34"/>
          <p:cNvGrpSpPr/>
          <p:nvPr/>
        </p:nvGrpSpPr>
        <p:grpSpPr>
          <a:xfrm>
            <a:off x="357782" y="2158039"/>
            <a:ext cx="5956521" cy="348437"/>
            <a:chOff x="448467" y="2763085"/>
            <a:chExt cx="7622219" cy="464582"/>
          </a:xfrm>
        </p:grpSpPr>
        <p:sp>
          <p:nvSpPr>
            <p:cNvPr id="36" name="TextBox 35"/>
            <p:cNvSpPr txBox="1"/>
            <p:nvPr/>
          </p:nvSpPr>
          <p:spPr>
            <a:xfrm>
              <a:off x="991817" y="2795321"/>
              <a:ext cx="7078869" cy="430886"/>
            </a:xfrm>
            <a:prstGeom prst="rect">
              <a:avLst/>
            </a:prstGeom>
            <a:noFill/>
          </p:spPr>
          <p:txBody>
            <a:bodyPr wrap="square" rtlCol="0">
              <a:spAutoFit/>
            </a:bodyPr>
            <a:lstStyle/>
            <a:p>
              <a:pPr>
                <a:buClr>
                  <a:schemeClr val="bg1"/>
                </a:buClr>
                <a:buSzPct val="140000"/>
              </a:pPr>
              <a:r>
                <a:rPr lang="en-US" sz="1500" dirty="0">
                  <a:solidFill>
                    <a:srgbClr val="444444"/>
                  </a:solidFill>
                  <a:latin typeface="Trebuchet MS"/>
                  <a:cs typeface="Trebuchet MS"/>
                </a:rPr>
                <a:t>Test fixtures (preconditions)</a:t>
              </a:r>
            </a:p>
          </p:txBody>
        </p:sp>
        <p:grpSp>
          <p:nvGrpSpPr>
            <p:cNvPr id="37" name="Group 36"/>
            <p:cNvGrpSpPr/>
            <p:nvPr/>
          </p:nvGrpSpPr>
          <p:grpSpPr>
            <a:xfrm>
              <a:off x="448467" y="2763085"/>
              <a:ext cx="464582" cy="464582"/>
              <a:chOff x="448467" y="2760563"/>
              <a:chExt cx="464582" cy="464582"/>
            </a:xfrm>
          </p:grpSpPr>
          <p:sp>
            <p:nvSpPr>
              <p:cNvPr id="38" name="Oval 37"/>
              <p:cNvSpPr/>
              <p:nvPr/>
            </p:nvSpPr>
            <p:spPr>
              <a:xfrm>
                <a:off x="448467" y="2760563"/>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 name="TextBox 38"/>
              <p:cNvSpPr txBox="1"/>
              <p:nvPr/>
            </p:nvSpPr>
            <p:spPr>
              <a:xfrm>
                <a:off x="493266" y="2805108"/>
                <a:ext cx="374983" cy="406265"/>
              </a:xfrm>
              <a:prstGeom prst="rect">
                <a:avLst/>
              </a:prstGeom>
              <a:noFill/>
            </p:spPr>
            <p:txBody>
              <a:bodyPr wrap="square" tIns="27432" rtlCol="0">
                <a:spAutoFit/>
              </a:bodyPr>
              <a:lstStyle/>
              <a:p>
                <a:pPr algn="ctr"/>
                <a:r>
                  <a:rPr lang="en-US" sz="1500" b="1" dirty="0">
                    <a:solidFill>
                      <a:schemeClr val="bg1"/>
                    </a:solidFill>
                    <a:latin typeface="Arial Black"/>
                    <a:cs typeface="Arial Black"/>
                  </a:rPr>
                  <a:t>3</a:t>
                </a:r>
              </a:p>
            </p:txBody>
          </p:sp>
        </p:grpSp>
      </p:grpSp>
      <p:grpSp>
        <p:nvGrpSpPr>
          <p:cNvPr id="40" name="Group 39"/>
          <p:cNvGrpSpPr/>
          <p:nvPr/>
        </p:nvGrpSpPr>
        <p:grpSpPr>
          <a:xfrm>
            <a:off x="357781" y="2674691"/>
            <a:ext cx="5455763" cy="348437"/>
            <a:chOff x="448467" y="3451955"/>
            <a:chExt cx="7274350" cy="464582"/>
          </a:xfrm>
        </p:grpSpPr>
        <p:sp>
          <p:nvSpPr>
            <p:cNvPr id="41" name="TextBox 40"/>
            <p:cNvSpPr txBox="1"/>
            <p:nvPr/>
          </p:nvSpPr>
          <p:spPr>
            <a:xfrm>
              <a:off x="991818" y="3484194"/>
              <a:ext cx="6730999" cy="430886"/>
            </a:xfrm>
            <a:prstGeom prst="rect">
              <a:avLst/>
            </a:prstGeom>
            <a:noFill/>
          </p:spPr>
          <p:txBody>
            <a:bodyPr wrap="square" rtlCol="0">
              <a:spAutoFit/>
            </a:bodyPr>
            <a:lstStyle/>
            <a:p>
              <a:pPr>
                <a:buClr>
                  <a:schemeClr val="bg1"/>
                </a:buClr>
                <a:buSzPct val="140000"/>
              </a:pPr>
              <a:r>
                <a:rPr lang="en-US" sz="1500" dirty="0">
                  <a:solidFill>
                    <a:srgbClr val="444444"/>
                  </a:solidFill>
                  <a:cs typeface="Trebuchet MS"/>
                </a:rPr>
                <a:t>Test suites</a:t>
              </a:r>
              <a:endParaRPr lang="en-US" sz="1500" dirty="0">
                <a:solidFill>
                  <a:srgbClr val="444444"/>
                </a:solidFill>
                <a:latin typeface="Trebuchet MS"/>
                <a:cs typeface="Trebuchet MS"/>
              </a:endParaRPr>
            </a:p>
          </p:txBody>
        </p:sp>
        <p:grpSp>
          <p:nvGrpSpPr>
            <p:cNvPr id="42" name="Group 41"/>
            <p:cNvGrpSpPr/>
            <p:nvPr/>
          </p:nvGrpSpPr>
          <p:grpSpPr>
            <a:xfrm>
              <a:off x="448467" y="3451955"/>
              <a:ext cx="464582" cy="464582"/>
              <a:chOff x="448467" y="3449275"/>
              <a:chExt cx="464582" cy="464582"/>
            </a:xfrm>
          </p:grpSpPr>
          <p:sp>
            <p:nvSpPr>
              <p:cNvPr id="43" name="Oval 42"/>
              <p:cNvSpPr/>
              <p:nvPr/>
            </p:nvSpPr>
            <p:spPr>
              <a:xfrm>
                <a:off x="448467" y="3449275"/>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472510" y="3490746"/>
                <a:ext cx="417291"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4</a:t>
                </a:r>
              </a:p>
            </p:txBody>
          </p:sp>
        </p:grpSp>
      </p:grpSp>
      <p:grpSp>
        <p:nvGrpSpPr>
          <p:cNvPr id="45" name="Group 44"/>
          <p:cNvGrpSpPr/>
          <p:nvPr/>
        </p:nvGrpSpPr>
        <p:grpSpPr>
          <a:xfrm>
            <a:off x="357781" y="3190249"/>
            <a:ext cx="5455763" cy="348437"/>
            <a:chOff x="448467" y="4140826"/>
            <a:chExt cx="7274349" cy="464582"/>
          </a:xfrm>
        </p:grpSpPr>
        <p:sp>
          <p:nvSpPr>
            <p:cNvPr id="46" name="TextBox 45"/>
            <p:cNvSpPr txBox="1"/>
            <p:nvPr/>
          </p:nvSpPr>
          <p:spPr>
            <a:xfrm>
              <a:off x="991817" y="4173062"/>
              <a:ext cx="6730999" cy="430886"/>
            </a:xfrm>
            <a:prstGeom prst="rect">
              <a:avLst/>
            </a:prstGeom>
            <a:noFill/>
          </p:spPr>
          <p:txBody>
            <a:bodyPr wrap="square" rtlCol="0">
              <a:spAutoFit/>
            </a:bodyPr>
            <a:lstStyle/>
            <a:p>
              <a:pPr>
                <a:buClr>
                  <a:schemeClr val="bg1"/>
                </a:buClr>
                <a:buSzPct val="140000"/>
              </a:pPr>
              <a:r>
                <a:rPr lang="en-US" sz="1500" dirty="0">
                  <a:solidFill>
                    <a:srgbClr val="444444"/>
                  </a:solidFill>
                  <a:latin typeface="Trebuchet MS"/>
                  <a:cs typeface="Trebuchet MS"/>
                </a:rPr>
                <a:t>Execution</a:t>
              </a:r>
            </a:p>
          </p:txBody>
        </p:sp>
        <p:grpSp>
          <p:nvGrpSpPr>
            <p:cNvPr id="47" name="Group 46"/>
            <p:cNvGrpSpPr/>
            <p:nvPr/>
          </p:nvGrpSpPr>
          <p:grpSpPr>
            <a:xfrm>
              <a:off x="448467" y="4140826"/>
              <a:ext cx="464582" cy="464582"/>
              <a:chOff x="448467" y="4140826"/>
              <a:chExt cx="464582" cy="464582"/>
            </a:xfrm>
          </p:grpSpPr>
          <p:sp>
            <p:nvSpPr>
              <p:cNvPr id="48" name="Oval 47"/>
              <p:cNvSpPr/>
              <p:nvPr/>
            </p:nvSpPr>
            <p:spPr>
              <a:xfrm>
                <a:off x="448467" y="4140826"/>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9" name="TextBox 48"/>
              <p:cNvSpPr txBox="1"/>
              <p:nvPr/>
            </p:nvSpPr>
            <p:spPr>
              <a:xfrm>
                <a:off x="472508" y="4182297"/>
                <a:ext cx="417291"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5</a:t>
                </a:r>
              </a:p>
            </p:txBody>
          </p:sp>
        </p:grpSp>
      </p:grpSp>
      <p:grpSp>
        <p:nvGrpSpPr>
          <p:cNvPr id="50" name="Group 49"/>
          <p:cNvGrpSpPr/>
          <p:nvPr/>
        </p:nvGrpSpPr>
        <p:grpSpPr>
          <a:xfrm>
            <a:off x="357781" y="3705807"/>
            <a:ext cx="5455763" cy="348437"/>
            <a:chOff x="448467" y="4140826"/>
            <a:chExt cx="7274350" cy="464582"/>
          </a:xfrm>
        </p:grpSpPr>
        <p:sp>
          <p:nvSpPr>
            <p:cNvPr id="51" name="TextBox 50"/>
            <p:cNvSpPr txBox="1"/>
            <p:nvPr/>
          </p:nvSpPr>
          <p:spPr>
            <a:xfrm>
              <a:off x="991818" y="4173065"/>
              <a:ext cx="6730999" cy="430886"/>
            </a:xfrm>
            <a:prstGeom prst="rect">
              <a:avLst/>
            </a:prstGeom>
            <a:noFill/>
          </p:spPr>
          <p:txBody>
            <a:bodyPr wrap="square" rtlCol="0">
              <a:spAutoFit/>
            </a:bodyPr>
            <a:lstStyle/>
            <a:p>
              <a:pPr>
                <a:buClr>
                  <a:schemeClr val="bg1"/>
                </a:buClr>
                <a:buSzPct val="140000"/>
              </a:pPr>
              <a:r>
                <a:rPr lang="en-US" sz="1500" dirty="0">
                  <a:solidFill>
                    <a:srgbClr val="444444"/>
                  </a:solidFill>
                  <a:latin typeface="Trebuchet MS"/>
                  <a:cs typeface="Trebuchet MS"/>
                </a:rPr>
                <a:t>Test result formatter</a:t>
              </a:r>
            </a:p>
          </p:txBody>
        </p:sp>
        <p:grpSp>
          <p:nvGrpSpPr>
            <p:cNvPr id="52" name="Group 51"/>
            <p:cNvGrpSpPr/>
            <p:nvPr/>
          </p:nvGrpSpPr>
          <p:grpSpPr>
            <a:xfrm>
              <a:off x="448467" y="4140826"/>
              <a:ext cx="464582" cy="464582"/>
              <a:chOff x="448467" y="4140826"/>
              <a:chExt cx="464582" cy="464582"/>
            </a:xfrm>
          </p:grpSpPr>
          <p:sp>
            <p:nvSpPr>
              <p:cNvPr id="53" name="Oval 52"/>
              <p:cNvSpPr/>
              <p:nvPr/>
            </p:nvSpPr>
            <p:spPr>
              <a:xfrm>
                <a:off x="448467" y="4140826"/>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4" name="TextBox 53"/>
              <p:cNvSpPr txBox="1"/>
              <p:nvPr/>
            </p:nvSpPr>
            <p:spPr>
              <a:xfrm>
                <a:off x="472550" y="4182297"/>
                <a:ext cx="417209"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6</a:t>
                </a:r>
              </a:p>
            </p:txBody>
          </p:sp>
        </p:grpSp>
      </p:grpSp>
      <p:grpSp>
        <p:nvGrpSpPr>
          <p:cNvPr id="55" name="Group 54"/>
          <p:cNvGrpSpPr/>
          <p:nvPr/>
        </p:nvGrpSpPr>
        <p:grpSpPr>
          <a:xfrm>
            <a:off x="357781" y="4221365"/>
            <a:ext cx="5455763" cy="348437"/>
            <a:chOff x="448467" y="4140826"/>
            <a:chExt cx="7274350" cy="464582"/>
          </a:xfrm>
        </p:grpSpPr>
        <p:sp>
          <p:nvSpPr>
            <p:cNvPr id="56" name="TextBox 55"/>
            <p:cNvSpPr txBox="1"/>
            <p:nvPr/>
          </p:nvSpPr>
          <p:spPr>
            <a:xfrm>
              <a:off x="991818" y="4173065"/>
              <a:ext cx="6730999" cy="430886"/>
            </a:xfrm>
            <a:prstGeom prst="rect">
              <a:avLst/>
            </a:prstGeom>
            <a:noFill/>
          </p:spPr>
          <p:txBody>
            <a:bodyPr wrap="square" rtlCol="0">
              <a:spAutoFit/>
            </a:bodyPr>
            <a:lstStyle/>
            <a:p>
              <a:pPr>
                <a:buClr>
                  <a:schemeClr val="bg1"/>
                </a:buClr>
                <a:buSzPct val="140000"/>
              </a:pPr>
              <a:r>
                <a:rPr lang="en-US" sz="1500" dirty="0">
                  <a:solidFill>
                    <a:srgbClr val="444444"/>
                  </a:solidFill>
                  <a:latin typeface="Trebuchet MS"/>
                  <a:cs typeface="Trebuchet MS"/>
                </a:rPr>
                <a:t>Assertions</a:t>
              </a:r>
            </a:p>
          </p:txBody>
        </p:sp>
        <p:grpSp>
          <p:nvGrpSpPr>
            <p:cNvPr id="57" name="Group 56"/>
            <p:cNvGrpSpPr/>
            <p:nvPr/>
          </p:nvGrpSpPr>
          <p:grpSpPr>
            <a:xfrm>
              <a:off x="448467" y="4140826"/>
              <a:ext cx="464582" cy="464582"/>
              <a:chOff x="448467" y="4140826"/>
              <a:chExt cx="464582" cy="464582"/>
            </a:xfrm>
          </p:grpSpPr>
          <p:sp>
            <p:nvSpPr>
              <p:cNvPr id="58" name="Oval 57"/>
              <p:cNvSpPr/>
              <p:nvPr/>
            </p:nvSpPr>
            <p:spPr>
              <a:xfrm>
                <a:off x="448467" y="4140826"/>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9" name="TextBox 58"/>
              <p:cNvSpPr txBox="1"/>
              <p:nvPr/>
            </p:nvSpPr>
            <p:spPr>
              <a:xfrm>
                <a:off x="472550" y="4182297"/>
                <a:ext cx="417209"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7</a:t>
                </a:r>
              </a:p>
            </p:txBody>
          </p:sp>
        </p:grpSp>
      </p:grpSp>
    </p:spTree>
    <p:extLst>
      <p:ext uri="{BB962C8B-B14F-4D97-AF65-F5344CB8AC3E}">
        <p14:creationId xmlns:p14="http://schemas.microsoft.com/office/powerpoint/2010/main" val="2453006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ext Placeholder 5"/>
          <p:cNvSpPr txBox="1">
            <a:spLocks/>
          </p:cNvSpPr>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lgn="l" defTabSz="342900" rtl="0" eaLnBrk="1" latinLnBrk="0" hangingPunct="1">
              <a:spcBef>
                <a:spcPct val="20000"/>
              </a:spcBef>
              <a:buFont typeface="Arial"/>
              <a:buNone/>
              <a:defRPr sz="2000" kern="1200" baseline="0">
                <a:solidFill>
                  <a:schemeClr val="tx1"/>
                </a:solidFill>
                <a:latin typeface="Arial Black"/>
                <a:ea typeface="+mn-ea"/>
                <a:cs typeface="Arial Black"/>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dirty="0"/>
              <a:t>UNIT TESTING STAGES (EXECUTION WORKFLOW)</a:t>
            </a:r>
          </a:p>
        </p:txBody>
      </p:sp>
      <p:sp>
        <p:nvSpPr>
          <p:cNvPr id="4" name="Rectangle 3"/>
          <p:cNvSpPr/>
          <p:nvPr/>
        </p:nvSpPr>
        <p:spPr>
          <a:xfrm>
            <a:off x="0" y="967106"/>
            <a:ext cx="9144000" cy="37116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5" name="Group 4"/>
          <p:cNvGrpSpPr/>
          <p:nvPr/>
        </p:nvGrpSpPr>
        <p:grpSpPr>
          <a:xfrm>
            <a:off x="2286000" y="939800"/>
            <a:ext cx="2618" cy="5555818"/>
            <a:chOff x="2286000" y="939800"/>
            <a:chExt cx="2618" cy="5555818"/>
          </a:xfrm>
        </p:grpSpPr>
        <p:cxnSp>
          <p:nvCxnSpPr>
            <p:cNvPr id="6" name="Straight Connector 5"/>
            <p:cNvCxnSpPr/>
            <p:nvPr/>
          </p:nvCxnSpPr>
          <p:spPr>
            <a:xfrm flipV="1">
              <a:off x="2286000" y="939800"/>
              <a:ext cx="0" cy="371169"/>
            </a:xfrm>
            <a:prstGeom prst="line">
              <a:avLst/>
            </a:prstGeom>
            <a:ln w="12700">
              <a:solidFill>
                <a:schemeClr val="bg1">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flipV="1">
              <a:off x="2286429" y="1310970"/>
              <a:ext cx="2189" cy="5184648"/>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grpSp>
      <p:sp>
        <p:nvSpPr>
          <p:cNvPr id="8" name="Oval 7"/>
          <p:cNvSpPr/>
          <p:nvPr/>
        </p:nvSpPr>
        <p:spPr>
          <a:xfrm>
            <a:off x="910709" y="1214873"/>
            <a:ext cx="464582" cy="464582"/>
          </a:xfrm>
          <a:prstGeom prst="ellipse">
            <a:avLst/>
          </a:prstGeom>
          <a:solidFill>
            <a:schemeClr val="accent4"/>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b="1" dirty="0">
                <a:solidFill>
                  <a:schemeClr val="bg1"/>
                </a:solidFill>
                <a:latin typeface="Arial Black"/>
                <a:cs typeface="Arial Black"/>
              </a:rPr>
              <a:t>1</a:t>
            </a:r>
          </a:p>
        </p:txBody>
      </p:sp>
      <p:sp>
        <p:nvSpPr>
          <p:cNvPr id="9" name="TextBox 8"/>
          <p:cNvSpPr txBox="1"/>
          <p:nvPr/>
        </p:nvSpPr>
        <p:spPr>
          <a:xfrm>
            <a:off x="178411" y="1803821"/>
            <a:ext cx="1938256" cy="323165"/>
          </a:xfrm>
          <a:prstGeom prst="rect">
            <a:avLst/>
          </a:prstGeom>
          <a:noFill/>
        </p:spPr>
        <p:txBody>
          <a:bodyPr wrap="square" rtlCol="0">
            <a:spAutoFit/>
          </a:bodyPr>
          <a:lstStyle/>
          <a:p>
            <a:pPr algn="ctr">
              <a:lnSpc>
                <a:spcPts val="1800"/>
              </a:lnSpc>
            </a:pPr>
            <a:r>
              <a:rPr lang="en-US" sz="1600" cap="all" dirty="0">
                <a:solidFill>
                  <a:srgbClr val="444444"/>
                </a:solidFill>
                <a:latin typeface="Arial Black"/>
                <a:cs typeface="Arial Black"/>
              </a:rPr>
              <a:t>Set up</a:t>
            </a:r>
          </a:p>
        </p:txBody>
      </p:sp>
      <p:sp>
        <p:nvSpPr>
          <p:cNvPr id="10" name="TextBox 9"/>
          <p:cNvSpPr txBox="1"/>
          <p:nvPr/>
        </p:nvSpPr>
        <p:spPr>
          <a:xfrm>
            <a:off x="178411" y="2612618"/>
            <a:ext cx="1938256" cy="1118255"/>
          </a:xfrm>
          <a:prstGeom prst="rect">
            <a:avLst/>
          </a:prstGeom>
          <a:noFill/>
        </p:spPr>
        <p:txBody>
          <a:bodyPr wrap="square" rtlCol="0">
            <a:spAutoFit/>
          </a:bodyPr>
          <a:lstStyle/>
          <a:p>
            <a:pPr>
              <a:lnSpc>
                <a:spcPts val="1600"/>
              </a:lnSpc>
              <a:spcAft>
                <a:spcPts val="1300"/>
              </a:spcAft>
              <a:buClr>
                <a:srgbClr val="2FC2D9"/>
              </a:buClr>
            </a:pPr>
            <a:r>
              <a:rPr lang="en-US" sz="1400" dirty="0">
                <a:solidFill>
                  <a:srgbClr val="444444"/>
                </a:solidFill>
                <a:latin typeface="Trebuchet MS"/>
                <a:cs typeface="Trebuchet MS"/>
              </a:rPr>
              <a:t>Creates an instance of the object to be tested, referred to as SUT (System Under Test)</a:t>
            </a:r>
          </a:p>
        </p:txBody>
      </p:sp>
      <p:grpSp>
        <p:nvGrpSpPr>
          <p:cNvPr id="11" name="Group 10"/>
          <p:cNvGrpSpPr/>
          <p:nvPr/>
        </p:nvGrpSpPr>
        <p:grpSpPr>
          <a:xfrm>
            <a:off x="4572000" y="939800"/>
            <a:ext cx="919" cy="5555816"/>
            <a:chOff x="4572000" y="939800"/>
            <a:chExt cx="919" cy="5555816"/>
          </a:xfrm>
        </p:grpSpPr>
        <p:cxnSp>
          <p:nvCxnSpPr>
            <p:cNvPr id="12" name="Straight Connector 11"/>
            <p:cNvCxnSpPr/>
            <p:nvPr/>
          </p:nvCxnSpPr>
          <p:spPr>
            <a:xfrm flipV="1">
              <a:off x="4572000" y="939800"/>
              <a:ext cx="0" cy="371169"/>
            </a:xfrm>
            <a:prstGeom prst="line">
              <a:avLst/>
            </a:prstGeom>
            <a:ln w="12700">
              <a:solidFill>
                <a:schemeClr val="bg1">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4572919" y="1310968"/>
              <a:ext cx="0" cy="5184648"/>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grpSp>
      <p:sp>
        <p:nvSpPr>
          <p:cNvPr id="14" name="Oval 13"/>
          <p:cNvSpPr/>
          <p:nvPr/>
        </p:nvSpPr>
        <p:spPr>
          <a:xfrm>
            <a:off x="3196709" y="1214873"/>
            <a:ext cx="464582" cy="464582"/>
          </a:xfrm>
          <a:prstGeom prst="ellipse">
            <a:avLst/>
          </a:prstGeom>
          <a:solidFill>
            <a:schemeClr val="accent4"/>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dirty="0">
                <a:solidFill>
                  <a:schemeClr val="bg1"/>
                </a:solidFill>
                <a:latin typeface="Arial Black"/>
                <a:cs typeface="Arial Black"/>
              </a:rPr>
              <a:t>2</a:t>
            </a:r>
          </a:p>
        </p:txBody>
      </p:sp>
      <p:grpSp>
        <p:nvGrpSpPr>
          <p:cNvPr id="15" name="Group 14"/>
          <p:cNvGrpSpPr/>
          <p:nvPr/>
        </p:nvGrpSpPr>
        <p:grpSpPr>
          <a:xfrm>
            <a:off x="2464411" y="1803821"/>
            <a:ext cx="1938256" cy="1721867"/>
            <a:chOff x="444507" y="1803821"/>
            <a:chExt cx="2476500" cy="1721867"/>
          </a:xfrm>
        </p:grpSpPr>
        <p:sp>
          <p:nvSpPr>
            <p:cNvPr id="16" name="TextBox 15"/>
            <p:cNvSpPr txBox="1"/>
            <p:nvPr/>
          </p:nvSpPr>
          <p:spPr>
            <a:xfrm>
              <a:off x="444507" y="1803821"/>
              <a:ext cx="2476500" cy="323165"/>
            </a:xfrm>
            <a:prstGeom prst="rect">
              <a:avLst/>
            </a:prstGeom>
            <a:noFill/>
          </p:spPr>
          <p:txBody>
            <a:bodyPr wrap="square" rtlCol="0">
              <a:spAutoFit/>
            </a:bodyPr>
            <a:lstStyle/>
            <a:p>
              <a:pPr algn="ctr">
                <a:lnSpc>
                  <a:spcPts val="1800"/>
                </a:lnSpc>
              </a:pPr>
              <a:r>
                <a:rPr lang="en-US" sz="1600" cap="all" dirty="0">
                  <a:solidFill>
                    <a:srgbClr val="444444"/>
                  </a:solidFill>
                  <a:latin typeface="Arial Black"/>
                  <a:cs typeface="Arial Black"/>
                </a:rPr>
                <a:t>Execution</a:t>
              </a:r>
            </a:p>
          </p:txBody>
        </p:sp>
        <p:sp>
          <p:nvSpPr>
            <p:cNvPr id="17" name="TextBox 16"/>
            <p:cNvSpPr txBox="1"/>
            <p:nvPr/>
          </p:nvSpPr>
          <p:spPr>
            <a:xfrm>
              <a:off x="444507" y="2612618"/>
              <a:ext cx="2476500" cy="913070"/>
            </a:xfrm>
            <a:prstGeom prst="rect">
              <a:avLst/>
            </a:prstGeom>
            <a:noFill/>
          </p:spPr>
          <p:txBody>
            <a:bodyPr wrap="square" rtlCol="0">
              <a:spAutoFit/>
            </a:bodyPr>
            <a:lstStyle/>
            <a:p>
              <a:pPr>
                <a:lnSpc>
                  <a:spcPts val="1600"/>
                </a:lnSpc>
                <a:spcAft>
                  <a:spcPts val="1300"/>
                </a:spcAft>
                <a:buClr>
                  <a:srgbClr val="2FC2D9"/>
                </a:buClr>
              </a:pPr>
              <a:r>
                <a:rPr lang="en-US" sz="1400" dirty="0">
                  <a:solidFill>
                    <a:srgbClr val="444444"/>
                  </a:solidFill>
                  <a:latin typeface="Trebuchet MS"/>
                  <a:cs typeface="Trebuchet MS"/>
                </a:rPr>
                <a:t>Invoking SUT methods. Saving outcome results to local variable</a:t>
              </a:r>
            </a:p>
          </p:txBody>
        </p:sp>
      </p:grpSp>
      <p:sp>
        <p:nvSpPr>
          <p:cNvPr id="18" name="Oval 17"/>
          <p:cNvSpPr/>
          <p:nvPr/>
        </p:nvSpPr>
        <p:spPr>
          <a:xfrm>
            <a:off x="7768709" y="1214873"/>
            <a:ext cx="464582" cy="464582"/>
          </a:xfrm>
          <a:prstGeom prst="ellipse">
            <a:avLst/>
          </a:prstGeom>
          <a:solidFill>
            <a:schemeClr val="accent4"/>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b="1" dirty="0">
                <a:solidFill>
                  <a:schemeClr val="bg1"/>
                </a:solidFill>
                <a:latin typeface="Arial Black"/>
                <a:cs typeface="Arial Black"/>
              </a:rPr>
              <a:t>4</a:t>
            </a:r>
          </a:p>
        </p:txBody>
      </p:sp>
      <p:grpSp>
        <p:nvGrpSpPr>
          <p:cNvPr id="19" name="Group 18"/>
          <p:cNvGrpSpPr/>
          <p:nvPr/>
        </p:nvGrpSpPr>
        <p:grpSpPr>
          <a:xfrm>
            <a:off x="7048507" y="1803821"/>
            <a:ext cx="1938256" cy="1721867"/>
            <a:chOff x="444507" y="1803821"/>
            <a:chExt cx="2476500" cy="1721867"/>
          </a:xfrm>
        </p:grpSpPr>
        <p:sp>
          <p:nvSpPr>
            <p:cNvPr id="20" name="TextBox 19"/>
            <p:cNvSpPr txBox="1"/>
            <p:nvPr/>
          </p:nvSpPr>
          <p:spPr>
            <a:xfrm>
              <a:off x="444507" y="1803821"/>
              <a:ext cx="2476500" cy="323165"/>
            </a:xfrm>
            <a:prstGeom prst="rect">
              <a:avLst/>
            </a:prstGeom>
            <a:noFill/>
          </p:spPr>
          <p:txBody>
            <a:bodyPr wrap="square" rtlCol="0">
              <a:spAutoFit/>
            </a:bodyPr>
            <a:lstStyle/>
            <a:p>
              <a:pPr algn="ctr">
                <a:lnSpc>
                  <a:spcPts val="1800"/>
                </a:lnSpc>
              </a:pPr>
              <a:r>
                <a:rPr lang="en-US" sz="1600" cap="all" dirty="0">
                  <a:solidFill>
                    <a:srgbClr val="444444"/>
                  </a:solidFill>
                  <a:latin typeface="Arial Black"/>
                  <a:cs typeface="Arial Black"/>
                </a:rPr>
                <a:t>TEAR DOWN</a:t>
              </a:r>
            </a:p>
          </p:txBody>
        </p:sp>
        <p:sp>
          <p:nvSpPr>
            <p:cNvPr id="21" name="TextBox 20"/>
            <p:cNvSpPr txBox="1"/>
            <p:nvPr/>
          </p:nvSpPr>
          <p:spPr>
            <a:xfrm>
              <a:off x="444507" y="2612618"/>
              <a:ext cx="2476500" cy="913070"/>
            </a:xfrm>
            <a:prstGeom prst="rect">
              <a:avLst/>
            </a:prstGeom>
            <a:noFill/>
          </p:spPr>
          <p:txBody>
            <a:bodyPr wrap="square" rtlCol="0">
              <a:spAutoFit/>
            </a:bodyPr>
            <a:lstStyle/>
            <a:p>
              <a:pPr>
                <a:lnSpc>
                  <a:spcPts val="1600"/>
                </a:lnSpc>
                <a:spcAft>
                  <a:spcPts val="1300"/>
                </a:spcAft>
                <a:buClr>
                  <a:srgbClr val="2FC2D9"/>
                </a:buClr>
              </a:pPr>
              <a:r>
                <a:rPr lang="en-US" sz="1400" dirty="0">
                  <a:solidFill>
                    <a:srgbClr val="444444"/>
                  </a:solidFill>
                  <a:latin typeface="Trebuchet MS"/>
                  <a:cs typeface="Trebuchet MS"/>
                </a:rPr>
                <a:t>Cleanup persistent changes that can affect workflow of following tests</a:t>
              </a:r>
            </a:p>
          </p:txBody>
        </p:sp>
      </p:grpSp>
      <p:sp>
        <p:nvSpPr>
          <p:cNvPr id="22" name="Oval 21"/>
          <p:cNvSpPr/>
          <p:nvPr/>
        </p:nvSpPr>
        <p:spPr>
          <a:xfrm>
            <a:off x="5482709" y="1214873"/>
            <a:ext cx="464582" cy="464582"/>
          </a:xfrm>
          <a:prstGeom prst="ellipse">
            <a:avLst/>
          </a:prstGeom>
          <a:solidFill>
            <a:schemeClr val="accent4"/>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b="1" dirty="0">
                <a:solidFill>
                  <a:schemeClr val="bg1"/>
                </a:solidFill>
                <a:latin typeface="Arial Black"/>
                <a:cs typeface="Arial Black"/>
              </a:rPr>
              <a:t>3</a:t>
            </a:r>
          </a:p>
        </p:txBody>
      </p:sp>
      <p:grpSp>
        <p:nvGrpSpPr>
          <p:cNvPr id="23" name="Group 22"/>
          <p:cNvGrpSpPr/>
          <p:nvPr/>
        </p:nvGrpSpPr>
        <p:grpSpPr>
          <a:xfrm>
            <a:off x="6858000" y="939800"/>
            <a:ext cx="0" cy="5555816"/>
            <a:chOff x="6858000" y="939800"/>
            <a:chExt cx="0" cy="5555816"/>
          </a:xfrm>
        </p:grpSpPr>
        <p:cxnSp>
          <p:nvCxnSpPr>
            <p:cNvPr id="24" name="Straight Connector 23"/>
            <p:cNvCxnSpPr/>
            <p:nvPr/>
          </p:nvCxnSpPr>
          <p:spPr>
            <a:xfrm flipV="1">
              <a:off x="6858000" y="939800"/>
              <a:ext cx="0" cy="371169"/>
            </a:xfrm>
            <a:prstGeom prst="line">
              <a:avLst/>
            </a:prstGeom>
            <a:ln w="12700">
              <a:solidFill>
                <a:schemeClr val="bg1">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6858000" y="1310968"/>
              <a:ext cx="0" cy="5184648"/>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grpSp>
      <p:grpSp>
        <p:nvGrpSpPr>
          <p:cNvPr id="26" name="Group 25"/>
          <p:cNvGrpSpPr/>
          <p:nvPr/>
        </p:nvGrpSpPr>
        <p:grpSpPr>
          <a:xfrm>
            <a:off x="4750411" y="1803821"/>
            <a:ext cx="1938256" cy="2876030"/>
            <a:chOff x="444507" y="1803821"/>
            <a:chExt cx="2476500" cy="2876030"/>
          </a:xfrm>
        </p:grpSpPr>
        <p:sp>
          <p:nvSpPr>
            <p:cNvPr id="27" name="TextBox 26"/>
            <p:cNvSpPr txBox="1"/>
            <p:nvPr/>
          </p:nvSpPr>
          <p:spPr>
            <a:xfrm>
              <a:off x="444507" y="1803821"/>
              <a:ext cx="2476500" cy="323165"/>
            </a:xfrm>
            <a:prstGeom prst="rect">
              <a:avLst/>
            </a:prstGeom>
            <a:noFill/>
          </p:spPr>
          <p:txBody>
            <a:bodyPr wrap="square" rtlCol="0">
              <a:spAutoFit/>
            </a:bodyPr>
            <a:lstStyle/>
            <a:p>
              <a:pPr algn="ctr">
                <a:lnSpc>
                  <a:spcPts val="1800"/>
                </a:lnSpc>
              </a:pPr>
              <a:r>
                <a:rPr lang="en-US" sz="1600" cap="all" dirty="0">
                  <a:solidFill>
                    <a:srgbClr val="444444"/>
                  </a:solidFill>
                  <a:latin typeface="Arial Black"/>
                  <a:cs typeface="Arial Black"/>
                </a:rPr>
                <a:t>VERIFY</a:t>
              </a:r>
            </a:p>
          </p:txBody>
        </p:sp>
        <p:sp>
          <p:nvSpPr>
            <p:cNvPr id="28" name="TextBox 27"/>
            <p:cNvSpPr txBox="1"/>
            <p:nvPr/>
          </p:nvSpPr>
          <p:spPr>
            <a:xfrm>
              <a:off x="444507" y="2612618"/>
              <a:ext cx="2476500" cy="2067233"/>
            </a:xfrm>
            <a:prstGeom prst="rect">
              <a:avLst/>
            </a:prstGeom>
            <a:noFill/>
          </p:spPr>
          <p:txBody>
            <a:bodyPr wrap="square" rtlCol="0">
              <a:spAutoFit/>
            </a:bodyPr>
            <a:lstStyle/>
            <a:p>
              <a:pPr>
                <a:lnSpc>
                  <a:spcPts val="1600"/>
                </a:lnSpc>
                <a:spcAft>
                  <a:spcPts val="1300"/>
                </a:spcAft>
                <a:buClr>
                  <a:srgbClr val="2FC2D9"/>
                </a:buClr>
              </a:pPr>
              <a:r>
                <a:rPr lang="en-US" sz="1400" dirty="0">
                  <a:solidFill>
                    <a:srgbClr val="444444"/>
                  </a:solidFill>
                  <a:latin typeface="Trebuchet MS"/>
                  <a:cs typeface="Trebuchet MS"/>
                </a:rPr>
                <a:t>Verifying outcome results. Comparing actual with expected</a:t>
              </a:r>
            </a:p>
            <a:p>
              <a:pPr>
                <a:lnSpc>
                  <a:spcPts val="1600"/>
                </a:lnSpc>
                <a:spcAft>
                  <a:spcPts val="1300"/>
                </a:spcAft>
                <a:buClr>
                  <a:srgbClr val="2FC2D9"/>
                </a:buClr>
              </a:pPr>
              <a:r>
                <a:rPr lang="en-US" sz="1400" dirty="0">
                  <a:solidFill>
                    <a:srgbClr val="444444"/>
                  </a:solidFill>
                  <a:latin typeface="Trebuchet MS"/>
                  <a:cs typeface="Trebuchet MS"/>
                </a:rPr>
                <a:t>Note there is at least two approaches:</a:t>
              </a:r>
            </a:p>
            <a:p>
              <a:pPr>
                <a:lnSpc>
                  <a:spcPts val="1600"/>
                </a:lnSpc>
                <a:spcAft>
                  <a:spcPts val="1300"/>
                </a:spcAft>
                <a:buClr>
                  <a:srgbClr val="2FC2D9"/>
                </a:buClr>
              </a:pPr>
              <a:r>
                <a:rPr lang="en-US" i="1" dirty="0">
                  <a:solidFill>
                    <a:schemeClr val="accent6"/>
                  </a:solidFill>
                  <a:latin typeface="Trebuchet MS"/>
                  <a:cs typeface="Trebuchet MS"/>
                </a:rPr>
                <a:t>one-assert-per-test</a:t>
              </a:r>
              <a:r>
                <a:rPr lang="en-US" i="1" dirty="0">
                  <a:solidFill>
                    <a:srgbClr val="444444"/>
                  </a:solidFill>
                  <a:latin typeface="Trebuchet MS"/>
                  <a:cs typeface="Trebuchet MS"/>
                </a:rPr>
                <a:t> </a:t>
              </a:r>
              <a:r>
                <a:rPr lang="en-US" dirty="0">
                  <a:solidFill>
                    <a:srgbClr val="444444"/>
                  </a:solidFill>
                  <a:latin typeface="Trebuchet MS"/>
                  <a:cs typeface="Trebuchet MS"/>
                </a:rPr>
                <a:t>and</a:t>
              </a:r>
              <a:r>
                <a:rPr lang="en-US" i="1" dirty="0">
                  <a:solidFill>
                    <a:srgbClr val="444444"/>
                  </a:solidFill>
                  <a:latin typeface="Trebuchet MS"/>
                  <a:cs typeface="Trebuchet MS"/>
                </a:rPr>
                <a:t> </a:t>
              </a:r>
              <a:r>
                <a:rPr lang="en-US" i="1" dirty="0">
                  <a:solidFill>
                    <a:schemeClr val="accent6"/>
                  </a:solidFill>
                  <a:latin typeface="Trebuchet MS"/>
                  <a:cs typeface="Trebuchet MS"/>
                </a:rPr>
                <a:t>single-concept-per-test</a:t>
              </a:r>
              <a:endParaRPr lang="en-US" sz="1400" i="1" dirty="0">
                <a:solidFill>
                  <a:schemeClr val="accent6"/>
                </a:solidFill>
                <a:latin typeface="Trebuchet MS"/>
                <a:cs typeface="Trebuchet MS"/>
              </a:endParaRPr>
            </a:p>
          </p:txBody>
        </p:sp>
      </p:grpSp>
    </p:spTree>
    <p:extLst>
      <p:ext uri="{BB962C8B-B14F-4D97-AF65-F5344CB8AC3E}">
        <p14:creationId xmlns:p14="http://schemas.microsoft.com/office/powerpoint/2010/main" val="1517391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22" grpId="0" animBg="1"/>
    </p:bldLst>
  </p:timing>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5E3C081-4081-47AD-A9A6-9F18F525DA1D}">
  <ds:schemaRefs>
    <ds:schemaRef ds:uri="http://purl.org/dc/elements/1.1/"/>
    <ds:schemaRef ds:uri="http://purl.org/dc/terms/"/>
    <ds:schemaRef ds:uri="http://schemas.microsoft.com/sharepoint/v3"/>
    <ds:schemaRef ds:uri="http://schemas.microsoft.com/office/2006/documentManagement/types"/>
    <ds:schemaRef ds:uri="http://schemas.openxmlformats.org/package/2006/metadata/core-properties"/>
    <ds:schemaRef ds:uri="http://purl.org/dc/dcmitype/"/>
    <ds:schemaRef ds:uri="http://www.w3.org/XML/1998/namespace"/>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4883F0F-DE57-4ECA-B9BB-F22E8C5B5D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25658</TotalTime>
  <Words>4429</Words>
  <Application>Microsoft Office PowerPoint</Application>
  <PresentationFormat>On-screen Show (16:9)</PresentationFormat>
  <Paragraphs>392</Paragraphs>
  <Slides>37</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Arial Black</vt:lpstr>
      <vt:lpstr>Calibri</vt:lpstr>
      <vt:lpstr>Consolas</vt:lpstr>
      <vt:lpstr>Lucida Grande</vt:lpstr>
      <vt:lpstr>Source Sans Pro</vt:lpstr>
      <vt:lpstr>Trebuchet MS</vt:lpstr>
      <vt:lpstr>Cover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Canning</dc:creator>
  <cp:lastModifiedBy>Yauhen Bialetski</cp:lastModifiedBy>
  <cp:revision>1135</cp:revision>
  <cp:lastPrinted>2015-11-19T09:45:05Z</cp:lastPrinted>
  <dcterms:created xsi:type="dcterms:W3CDTF">2014-07-08T13:27:24Z</dcterms:created>
  <dcterms:modified xsi:type="dcterms:W3CDTF">2022-07-05T14:55:14Z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ies>
</file>