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56"/>
  </p:notesMasterIdLst>
  <p:handoutMasterIdLst>
    <p:handoutMasterId r:id="rId57"/>
  </p:handoutMasterIdLst>
  <p:sldIdLst>
    <p:sldId id="448" r:id="rId5"/>
    <p:sldId id="353" r:id="rId6"/>
    <p:sldId id="468" r:id="rId7"/>
    <p:sldId id="470" r:id="rId8"/>
    <p:sldId id="471" r:id="rId9"/>
    <p:sldId id="472" r:id="rId10"/>
    <p:sldId id="474" r:id="rId11"/>
    <p:sldId id="457" r:id="rId12"/>
    <p:sldId id="475" r:id="rId13"/>
    <p:sldId id="477" r:id="rId14"/>
    <p:sldId id="478" r:id="rId15"/>
    <p:sldId id="528" r:id="rId16"/>
    <p:sldId id="479" r:id="rId17"/>
    <p:sldId id="476" r:id="rId18"/>
    <p:sldId id="480" r:id="rId19"/>
    <p:sldId id="481" r:id="rId20"/>
    <p:sldId id="483" r:id="rId21"/>
    <p:sldId id="484" r:id="rId22"/>
    <p:sldId id="485" r:id="rId23"/>
    <p:sldId id="529" r:id="rId24"/>
    <p:sldId id="489" r:id="rId25"/>
    <p:sldId id="492" r:id="rId26"/>
    <p:sldId id="354" r:id="rId27"/>
    <p:sldId id="493" r:id="rId28"/>
    <p:sldId id="514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40" r:id="rId37"/>
    <p:sldId id="541" r:id="rId38"/>
    <p:sldId id="542" r:id="rId39"/>
    <p:sldId id="544" r:id="rId40"/>
    <p:sldId id="545" r:id="rId41"/>
    <p:sldId id="546" r:id="rId42"/>
    <p:sldId id="547" r:id="rId43"/>
    <p:sldId id="548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60" r:id="rId53"/>
    <p:sldId id="561" r:id="rId54"/>
    <p:sldId id="562" r:id="rId5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 autoAdjust="0"/>
    <p:restoredTop sz="86453" autoAdjust="0"/>
  </p:normalViewPr>
  <p:slideViewPr>
    <p:cSldViewPr snapToGrid="0">
      <p:cViewPr varScale="1">
        <p:scale>
          <a:sx n="130" d="100"/>
          <a:sy n="130" d="100"/>
        </p:scale>
        <p:origin x="846" y="11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github.io/selenium/docs/api/javascript/module/selenium-webdriver/index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18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http://seleniumhq.github.io/selenium/docs/api/javascript/module/selenium-webdriver/index.html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41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419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14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99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3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0832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611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212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Оси</a:t>
            </a:r>
            <a:r>
              <a:rPr lang="ru-RU" sz="9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9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277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05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476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216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485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57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http://www.guru99.com/introduction-webdriver-comparison-selenium-rc.html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9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457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76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8608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46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475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078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698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453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05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95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5046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2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079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7" r:id="rId9"/>
    <p:sldLayoutId id="2147483760" r:id="rId10"/>
    <p:sldLayoutId id="2147483762" r:id="rId11"/>
    <p:sldLayoutId id="2147483711" r:id="rId12"/>
    <p:sldLayoutId id="2147483749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xml/xsl_functions.asp" TargetMode="External"/><Relationship Id="rId3" Type="http://schemas.openxmlformats.org/officeDocument/2006/relationships/hyperlink" Target="http://www.w3schools.com/xml/xpath_syntax.asp" TargetMode="External"/><Relationship Id="rId7" Type="http://schemas.openxmlformats.org/officeDocument/2006/relationships/hyperlink" Target="http://www.w3schools.com/xsl/xpath_operators.a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w3schools.com/xml/xpath_operators.asp" TargetMode="External"/><Relationship Id="rId5" Type="http://schemas.openxmlformats.org/officeDocument/2006/relationships/hyperlink" Target="http://www.w3schools.com/xml/xpath_axes.asp" TargetMode="External"/><Relationship Id="rId4" Type="http://schemas.openxmlformats.org/officeDocument/2006/relationships/hyperlink" Target="http://www.w3schools.com/xsl/xpath_syntax.asp" TargetMode="External"/><Relationship Id="rId9" Type="http://schemas.openxmlformats.org/officeDocument/2006/relationships/hyperlink" Target="http://www.w3schools.com/xsl/xsl_functions.as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selectors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w3schools.com/cssref/trysel.asp" TargetMode="External"/><Relationship Id="rId4" Type="http://schemas.openxmlformats.org/officeDocument/2006/relationships/hyperlink" Target="https://developer.mozilla.org/ru/docs/Web/Guide/CSS/Getting_Started/Selectors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colantonio.com/2016/05/31/selenium-3-sneak-pea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583510"/>
          </a:xfrm>
        </p:spPr>
        <p:txBody>
          <a:bodyPr/>
          <a:lstStyle/>
          <a:p>
            <a:r>
              <a:rPr lang="en-US" dirty="0"/>
              <a:t>WebDriver. WebDriver JS. Protractor.</a:t>
            </a:r>
          </a:p>
          <a:p>
            <a:r>
              <a:rPr lang="en-US" dirty="0"/>
              <a:t>Locators.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SUPPORTED BROWSERS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2"/>
            <a:ext cx="6081119" cy="362731"/>
            <a:chOff x="448467" y="1385345"/>
            <a:chExt cx="8108158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75648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Firefox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4"/>
            <a:ext cx="6286859" cy="362731"/>
            <a:chOff x="448467" y="2074215"/>
            <a:chExt cx="8382478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783912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IE (7-11)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41"/>
            <a:ext cx="6195419" cy="593564"/>
            <a:chOff x="448467" y="2763085"/>
            <a:chExt cx="8260558" cy="791417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7717207" cy="75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Edge (not all major features are yet implemented)</a:t>
              </a:r>
            </a:p>
            <a:p>
              <a:pPr>
                <a:buClr>
                  <a:schemeClr val="bg1"/>
                </a:buClr>
                <a:buSzPct val="140000"/>
              </a:pP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89"/>
            <a:ext cx="5455763" cy="362731"/>
            <a:chOff x="448467" y="3451955"/>
            <a:chExt cx="7274350" cy="483641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Safari (5.1+)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2"/>
            <a:ext cx="5455763" cy="362731"/>
            <a:chOff x="448467" y="4140826"/>
            <a:chExt cx="7274350" cy="483641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Opera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6"/>
            <a:ext cx="5455763" cy="362731"/>
            <a:chOff x="448467" y="4140826"/>
            <a:chExt cx="7274350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Chrome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pic>
        <p:nvPicPr>
          <p:cNvPr id="3074" name="Picture 2" descr="Image result for brows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55" y="2665162"/>
            <a:ext cx="3232785" cy="20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SUPPORTED PLATFORMS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3"/>
            <a:ext cx="4122263" cy="362731"/>
            <a:chOff x="448467" y="1385345"/>
            <a:chExt cx="5496350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Windows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4122263" cy="362731"/>
            <a:chOff x="448467" y="2074215"/>
            <a:chExt cx="5496350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Linux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7"/>
            <a:ext cx="5455763" cy="440638"/>
            <a:chOff x="448467" y="2763085"/>
            <a:chExt cx="7274350" cy="587517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55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/>
                <a:t>Mac OS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89"/>
            <a:ext cx="5455763" cy="440638"/>
            <a:chOff x="448467" y="3451955"/>
            <a:chExt cx="7274350" cy="587517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55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/>
                <a:t>OS X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2"/>
            <a:ext cx="5455763" cy="362731"/>
            <a:chOff x="448467" y="4140826"/>
            <a:chExt cx="7274350" cy="483641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Solaris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6"/>
            <a:ext cx="5455763" cy="362731"/>
            <a:chOff x="448467" y="4140826"/>
            <a:chExt cx="7274350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Android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74260" y="4234533"/>
            <a:ext cx="5455763" cy="362731"/>
            <a:chOff x="448467" y="4140826"/>
            <a:chExt cx="7274350" cy="483641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4173062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iOS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  <p:pic>
        <p:nvPicPr>
          <p:cNvPr id="4098" name="Picture 2" descr="Image result for windows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69" y="1127435"/>
            <a:ext cx="789062" cy="8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linux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24" y="2813791"/>
            <a:ext cx="1088449" cy="12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ac os log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71" y="2826281"/>
            <a:ext cx="1100028" cy="128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androi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81" y="741294"/>
            <a:ext cx="1881639" cy="18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6" descr="Image result for io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WHAT IS WEBDRIVER?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PROS AND CONS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50307"/>
              </p:ext>
            </p:extLst>
          </p:nvPr>
        </p:nvGraphicFramePr>
        <p:xfrm>
          <a:off x="0" y="699516"/>
          <a:ext cx="9144002" cy="416639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sz="1100" dirty="0"/>
                        <a:t>Selenium is pure open source,</a:t>
                      </a:r>
                      <a:r>
                        <a:rPr lang="en-US" sz="1100" baseline="0" dirty="0"/>
                        <a:t> freeware and portable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Require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expertise resources, well versed in frameworks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Supports a lot of languages (Java, C#, …)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Difficult to test image based applications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r>
                        <a:rPr lang="en-US" sz="1100" dirty="0"/>
                        <a:t>Supports many OS-s and browsers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Needs outside support for report generation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r>
                        <a:rPr lang="en-US" sz="1100" dirty="0"/>
                        <a:t>Can be integrated with build tools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support built in add-ins support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r>
                        <a:rPr lang="en-US" sz="1100" dirty="0"/>
                        <a:t>Can be integrated into testing frameworks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provide any built in IDE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sz="1100" dirty="0"/>
                        <a:t>Can</a:t>
                      </a:r>
                      <a:r>
                        <a:rPr lang="en-US" sz="1100" baseline="0" dirty="0"/>
                        <a:t> be integrated with Jenkins and other CI tools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support file upload facility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r>
                        <a:rPr lang="en-US" sz="1100" dirty="0"/>
                        <a:t>Low CPU and</a:t>
                      </a:r>
                      <a:r>
                        <a:rPr lang="en-US" sz="1100" baseline="0" dirty="0"/>
                        <a:t> RAM consumption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 creation time is bit high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Faster test execution</a:t>
                      </a:r>
                      <a:r>
                        <a:rPr lang="ru-RU" sz="1100" baseline="0" dirty="0"/>
                        <a:t> (</a:t>
                      </a:r>
                      <a:r>
                        <a:rPr lang="en-US" sz="1100" baseline="0" dirty="0"/>
                        <a:t>in comparison with Selenium RC</a:t>
                      </a:r>
                      <a:r>
                        <a:rPr lang="ru-RU" sz="1100" baseline="0" dirty="0"/>
                        <a:t>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Partially supports for Dialog boxes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3735">
                <a:tc>
                  <a:txBody>
                    <a:bodyPr/>
                    <a:lstStyle/>
                    <a:p>
                      <a:r>
                        <a:rPr lang="en-US" sz="1100" dirty="0"/>
                        <a:t>Doesn’t require Selenium Server (unlike Selenium RC)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1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66628" y="3668323"/>
            <a:ext cx="4751942" cy="647100"/>
          </a:xfrm>
        </p:spPr>
        <p:txBody>
          <a:bodyPr/>
          <a:lstStyle/>
          <a:p>
            <a:r>
              <a:rPr lang="en-US" dirty="0"/>
              <a:t>How it works?</a:t>
            </a:r>
            <a:endParaRPr lang="en-US" sz="4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628" y="3021223"/>
            <a:ext cx="3874137" cy="647100"/>
          </a:xfrm>
        </p:spPr>
        <p:txBody>
          <a:bodyPr/>
          <a:lstStyle/>
          <a:p>
            <a:r>
              <a:rPr lang="en-US" dirty="0"/>
              <a:t>WebDriver.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39782" cy="284693"/>
          </a:xfrm>
        </p:spPr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76038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3735" y="4757"/>
            <a:ext cx="9144000" cy="699516"/>
          </a:xfrm>
        </p:spPr>
        <p:txBody>
          <a:bodyPr/>
          <a:lstStyle/>
          <a:p>
            <a:r>
              <a:rPr lang="en-US" dirty="0"/>
              <a:t>WEBDRIVER. 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531" y="877780"/>
            <a:ext cx="8693467" cy="3572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tIns="91440" bIns="0" rtlCol="0" anchor="t" anchorCtr="0"/>
          <a:lstStyle/>
          <a:p>
            <a:endParaRPr lang="en-US" sz="600" b="1" dirty="0">
              <a:solidFill>
                <a:srgbClr val="666666"/>
              </a:solidFill>
              <a:latin typeface="Arial Black"/>
              <a:cs typeface="Arial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371" y="847300"/>
            <a:ext cx="8693467" cy="3572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tIns="91440" bIns="0" rtlCol="0" anchor="t" anchorCtr="0"/>
          <a:lstStyle/>
          <a:p>
            <a:endParaRPr lang="en-US" sz="600" b="1" dirty="0">
              <a:solidFill>
                <a:srgbClr val="666666"/>
              </a:solidFill>
              <a:latin typeface="Arial Black"/>
              <a:cs typeface="Arial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448" y="1213058"/>
            <a:ext cx="1318637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Trebuchet MS"/>
                <a:cs typeface="Trebuchet MS"/>
              </a:rPr>
              <a:t>WebDriver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9283" y="1944578"/>
            <a:ext cx="1318637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Trebuchet MS"/>
                <a:cs typeface="Trebuchet MS"/>
              </a:rPr>
              <a:t>WebDriver SPI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9118" y="2676098"/>
            <a:ext cx="1318637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Trebuchet MS"/>
                <a:cs typeface="Trebuchet MS"/>
              </a:rPr>
              <a:t>JSON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6638" y="3438098"/>
            <a:ext cx="1318637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Trebuchet MS"/>
                <a:cs typeface="Trebuchet MS"/>
              </a:rPr>
              <a:t>Browser</a:t>
            </a:r>
          </a:p>
        </p:txBody>
      </p:sp>
      <p:cxnSp>
        <p:nvCxnSpPr>
          <p:cNvPr id="13" name="Elbow Connector 12"/>
          <p:cNvCxnSpPr>
            <a:stCxn id="8" idx="2"/>
            <a:endCxn id="9" idx="1"/>
          </p:cNvCxnSpPr>
          <p:nvPr/>
        </p:nvCxnSpPr>
        <p:spPr>
          <a:xfrm rot="16200000" flipH="1">
            <a:off x="1616145" y="1567200"/>
            <a:ext cx="365760" cy="112051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1"/>
          </p:cNvCxnSpPr>
          <p:nvPr/>
        </p:nvCxnSpPr>
        <p:spPr>
          <a:xfrm rot="16200000" flipH="1">
            <a:off x="3395980" y="2298720"/>
            <a:ext cx="365760" cy="112051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</p:cNvCxnSpPr>
          <p:nvPr/>
        </p:nvCxnSpPr>
        <p:spPr>
          <a:xfrm rot="16200000" flipH="1">
            <a:off x="5139337" y="3066717"/>
            <a:ext cx="396242" cy="107804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3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-11992"/>
            <a:ext cx="9144000" cy="569205"/>
          </a:xfrm>
        </p:spPr>
        <p:txBody>
          <a:bodyPr>
            <a:normAutofit/>
          </a:bodyPr>
          <a:lstStyle/>
          <a:p>
            <a:r>
              <a:rPr lang="en-US" dirty="0"/>
              <a:t>WEBDRIVER. FROM TEST TO BROWSER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760" y="676900"/>
            <a:ext cx="4907280" cy="100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 driver =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FirefoxDriver();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WebElement input = driver.findElement(By.name(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input.sendKeys(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"webdriver"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input.getAttribute(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API   		                      Object oriented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760" y="1697943"/>
            <a:ext cx="4460240" cy="100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SPI 			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Procedural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newSession(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findElement(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sendKeysToElement(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'00cbe31e'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'[webdriver]'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getElementAttribute(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'00cbe31e'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'value'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7640" y="1677174"/>
            <a:ext cx="43484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76800" y="2929925"/>
            <a:ext cx="3688080" cy="1831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 -&gt;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command: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"sendKeys"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element: &lt;opaque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value: 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"webdriver"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795520" y="2903290"/>
            <a:ext cx="43484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62214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SPI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981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WEBDRIVER. WIRE PROTOCOL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6160" y="1007293"/>
            <a:ext cx="1259840" cy="56896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Binding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6160" y="1604701"/>
            <a:ext cx="1259840" cy="14076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Ruby</a:t>
            </a:r>
          </a:p>
          <a:p>
            <a:pPr algn="ctr"/>
            <a:r>
              <a:rPr lang="en-US" dirty="0"/>
              <a:t>C#</a:t>
            </a:r>
          </a:p>
          <a:p>
            <a:pPr algn="ctr"/>
            <a:r>
              <a:rPr lang="en-US" dirty="0"/>
              <a:t>JS</a:t>
            </a:r>
          </a:p>
          <a:p>
            <a:pPr algn="ctr"/>
            <a:r>
              <a:rPr lang="en-US" dirty="0"/>
              <a:t>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8880" y="1007293"/>
            <a:ext cx="1259840" cy="56896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8880" y="1604701"/>
            <a:ext cx="1259840" cy="140766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</a:p>
          <a:p>
            <a:pPr algn="ctr"/>
            <a:r>
              <a:rPr lang="en-US" dirty="0"/>
              <a:t>Chrome</a:t>
            </a:r>
          </a:p>
          <a:p>
            <a:pPr algn="ctr"/>
            <a:r>
              <a:rPr lang="en-US" dirty="0"/>
              <a:t>IE</a:t>
            </a:r>
          </a:p>
          <a:p>
            <a:pPr algn="ctr"/>
            <a:r>
              <a:rPr lang="en-US" dirty="0"/>
              <a:t>Opera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6160" y="699516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8880" y="720888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6000" y="2169089"/>
            <a:ext cx="1452880" cy="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920" y="1645869"/>
            <a:ext cx="107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  <a:p>
            <a:r>
              <a:rPr lang="en-US" dirty="0"/>
              <a:t>HTTP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6160" y="3330885"/>
            <a:ext cx="39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SPI commands to </a:t>
            </a:r>
            <a:r>
              <a:rPr lang="en-US" dirty="0" err="1"/>
              <a:t>RESTish</a:t>
            </a:r>
            <a:r>
              <a:rPr lang="en-US" dirty="0"/>
              <a:t> HTTP resources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03200" y="3860927"/>
            <a:ext cx="4480560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newSession(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findElement(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'c688f8e4'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sendKeysToElement(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'00cbe31e'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'[webdriver]'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getElementAttribute(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'00cbe31e'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'value'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683760" y="3999426"/>
            <a:ext cx="42367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/c688f8e4/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/c688f8e4/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cbe31e/value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/c688f8e4/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cbe31e/attribute/value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7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WebdriverJS</a:t>
            </a:r>
            <a:r>
              <a:rPr lang="en-US" b="1" dirty="0"/>
              <a:t> </a:t>
            </a:r>
            <a:r>
              <a:rPr lang="en-US" dirty="0"/>
              <a:t>is full value wrapper over </a:t>
            </a:r>
            <a:r>
              <a:rPr lang="en-US" b="1" dirty="0"/>
              <a:t>JSON Wire Protocol, </a:t>
            </a:r>
            <a:r>
              <a:rPr lang="en-US" dirty="0"/>
              <a:t>it provides high level interface to control different browsers. It is </a:t>
            </a:r>
            <a:r>
              <a:rPr lang="en-US" b="1" dirty="0"/>
              <a:t>JavaScript API</a:t>
            </a:r>
            <a:r>
              <a:rPr lang="en-US" dirty="0"/>
              <a:t> of the popular tool Webdriver. It based on </a:t>
            </a:r>
            <a:r>
              <a:rPr lang="en-US" b="1" dirty="0"/>
              <a:t>Node JS</a:t>
            </a:r>
            <a:r>
              <a:rPr lang="en-US" dirty="0"/>
              <a:t> platform and can be installed as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dirty="0"/>
              <a:t>package. 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WEBDRIVER 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05" y="2235986"/>
            <a:ext cx="2227190" cy="22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WebDriver JavaScript API is entirely asynchronous and every command results in a promise.</a:t>
            </a:r>
            <a:br>
              <a:rPr lang="en-US" dirty="0"/>
            </a:b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-10160"/>
            <a:ext cx="9144000" cy="699516"/>
          </a:xfrm>
        </p:spPr>
        <p:txBody>
          <a:bodyPr/>
          <a:lstStyle/>
          <a:p>
            <a:r>
              <a:rPr lang="en-US" dirty="0"/>
              <a:t>WEBDRIVER 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83" y="2235993"/>
            <a:ext cx="2053275" cy="205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88" y="1893458"/>
            <a:ext cx="2270984" cy="2270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0960" y="1626373"/>
            <a:ext cx="1767840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Synchronous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1626373"/>
            <a:ext cx="1767840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32417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WEBDRIVER JS. ASYNCRONOUS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58891"/>
              </p:ext>
            </p:extLst>
          </p:nvPr>
        </p:nvGraphicFramePr>
        <p:xfrm>
          <a:off x="585783" y="990025"/>
          <a:ext cx="3364711" cy="351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43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150" dirty="0">
                          <a:ln w="11430"/>
                          <a:solidFill>
                            <a:schemeClr val="tx1"/>
                          </a:solidFill>
                          <a:effectLst>
                            <a:outerShdw blurRad="254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cs typeface="Calibri (Body)"/>
                        </a:rPr>
                        <a:t>Synchronous</a:t>
                      </a:r>
                    </a:p>
                  </a:txBody>
                  <a:tcPr marL="85422" marR="85422" marT="42711" marB="42711" anchor="ctr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quickCall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timeConsumingCall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iHaveToWait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endParaRPr lang="en-US" sz="1200" dirty="0"/>
                    </a:p>
                    <a:p>
                      <a:endParaRPr lang="en-US" sz="1300" dirty="0"/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WAITS</a:t>
                      </a:r>
                      <a:r>
                        <a:rPr lang="en-US" sz="1300" baseline="0" dirty="0"/>
                        <a:t> for </a:t>
                      </a:r>
                      <a:r>
                        <a:rPr lang="en-US" sz="1300" dirty="0" err="1"/>
                        <a:t>timeConsumingCall</a:t>
                      </a:r>
                      <a:r>
                        <a:rPr lang="en-US" sz="1300" dirty="0"/>
                        <a:t>() to complete</a:t>
                      </a:r>
                    </a:p>
                    <a:p>
                      <a:endParaRPr lang="en-US" sz="1300" dirty="0"/>
                    </a:p>
                  </a:txBody>
                  <a:tcPr marL="85422" marR="85422" marT="42711" marB="42711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42414"/>
              </p:ext>
            </p:extLst>
          </p:nvPr>
        </p:nvGraphicFramePr>
        <p:xfrm>
          <a:off x="5043483" y="990025"/>
          <a:ext cx="3421861" cy="346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150" dirty="0">
                          <a:ln w="11430"/>
                          <a:solidFill>
                            <a:schemeClr val="tx1"/>
                          </a:solidFill>
                          <a:effectLst>
                            <a:outerShdw blurRad="254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cs typeface="Calibri (Body)"/>
                        </a:rPr>
                        <a:t>Asynchronous</a:t>
                      </a:r>
                    </a:p>
                  </a:txBody>
                  <a:tcPr marL="85422" marR="85422" marT="42711" marB="42711" anchor="ctr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6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quickCall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timeConsumingCall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iWontWait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endParaRPr lang="en-US" sz="1200" dirty="0"/>
                    </a:p>
                    <a:p>
                      <a:endParaRPr lang="en-US" sz="1300" dirty="0"/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DOES NOT WAIT</a:t>
                      </a:r>
                      <a:r>
                        <a:rPr lang="en-US" sz="1300" baseline="0" dirty="0"/>
                        <a:t> for </a:t>
                      </a:r>
                      <a:r>
                        <a:rPr lang="en-US" sz="1300" dirty="0" err="1"/>
                        <a:t>timeConsumingCall</a:t>
                      </a:r>
                      <a:r>
                        <a:rPr lang="en-US" sz="1300" dirty="0"/>
                        <a:t>() to complete</a:t>
                      </a:r>
                    </a:p>
                    <a:p>
                      <a:endParaRPr lang="en-US" sz="1300" dirty="0"/>
                    </a:p>
                  </a:txBody>
                  <a:tcPr marL="85422" marR="85422" marT="42711" marB="42711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9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6476156" cy="362731"/>
            <a:chOff x="448467" y="1385345"/>
            <a:chExt cx="8634873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0"/>
              <a:ext cx="8091522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Selenium </a:t>
              </a:r>
              <a:r>
                <a:rPr lang="en-US" sz="1600" dirty="0" err="1"/>
                <a:t>Webdriver</a:t>
              </a:r>
              <a:r>
                <a:rPr lang="en-US" sz="1600" dirty="0"/>
                <a:t> Overview.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34458"/>
            <a:ext cx="4122263" cy="362731"/>
            <a:chOff x="448467" y="2074215"/>
            <a:chExt cx="5496350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WebDriver. How it works?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099823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2573976"/>
            <a:ext cx="5439282" cy="351190"/>
            <a:chOff x="448467" y="4140826"/>
            <a:chExt cx="7252376" cy="468252"/>
          </a:xfrm>
        </p:grpSpPr>
        <p:sp>
          <p:nvSpPr>
            <p:cNvPr id="30" name="TextBox 29"/>
            <p:cNvSpPr txBox="1"/>
            <p:nvPr/>
          </p:nvSpPr>
          <p:spPr>
            <a:xfrm>
              <a:off x="969844" y="4157673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Locators.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418229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781773" y="2099091"/>
            <a:ext cx="1814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dirty="0" err="1"/>
              <a:t>WebDriverJS</a:t>
            </a:r>
            <a:r>
              <a:rPr lang="en-US" sz="1600" dirty="0"/>
              <a:t>  API.</a:t>
            </a:r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-1678214" y="172357"/>
            <a:ext cx="138600" cy="31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179300" y="1134700"/>
            <a:ext cx="1585800" cy="224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012050" y="3946200"/>
            <a:ext cx="2302200" cy="41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953450" y="1134575"/>
            <a:ext cx="1585800" cy="224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535571" y="1209500"/>
            <a:ext cx="6996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Stack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099538" y="1884443"/>
            <a:ext cx="12147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webapis/IO</a:t>
            </a:r>
          </a:p>
        </p:txBody>
      </p:sp>
      <p:sp>
        <p:nvSpPr>
          <p:cNvPr id="121" name="Shape 121"/>
          <p:cNvSpPr/>
          <p:nvPr/>
        </p:nvSpPr>
        <p:spPr>
          <a:xfrm rot="8041073">
            <a:off x="6148912" y="3475274"/>
            <a:ext cx="297028" cy="442573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612200" y="3533150"/>
            <a:ext cx="11019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event loop</a:t>
            </a:r>
          </a:p>
        </p:txBody>
      </p:sp>
      <p:sp>
        <p:nvSpPr>
          <p:cNvPr id="123" name="Shape 123"/>
          <p:cNvSpPr/>
          <p:nvPr/>
        </p:nvSpPr>
        <p:spPr>
          <a:xfrm>
            <a:off x="6035075" y="3993600"/>
            <a:ext cx="4257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cb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96475" y="1152900"/>
            <a:ext cx="4269000" cy="14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"start"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fs.readFile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('/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passwd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', (err, data) =&gt;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dirty="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(err) </a:t>
            </a:r>
            <a:r>
              <a:rPr lang="en-US" sz="12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throw 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err;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"done"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"end"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197750" y="3015945"/>
            <a:ext cx="15489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 main()</a:t>
            </a:r>
          </a:p>
        </p:txBody>
      </p:sp>
      <p:sp>
        <p:nvSpPr>
          <p:cNvPr id="126" name="Shape 126"/>
          <p:cNvSpPr/>
          <p:nvPr/>
        </p:nvSpPr>
        <p:spPr>
          <a:xfrm>
            <a:off x="7424975" y="2412450"/>
            <a:ext cx="4914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cb</a:t>
            </a:r>
          </a:p>
        </p:txBody>
      </p:sp>
      <p:sp>
        <p:nvSpPr>
          <p:cNvPr id="127" name="Shape 127"/>
          <p:cNvSpPr/>
          <p:nvPr/>
        </p:nvSpPr>
        <p:spPr>
          <a:xfrm>
            <a:off x="5197750" y="2595900"/>
            <a:ext cx="15489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console.log(</a:t>
            </a:r>
            <a:r>
              <a:rPr lang="en-US" sz="110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"end"</a:t>
            </a:r>
            <a:r>
              <a:rPr lang="en-US" sz="1100"/>
              <a:t>)</a:t>
            </a:r>
          </a:p>
        </p:txBody>
      </p:sp>
      <p:sp>
        <p:nvSpPr>
          <p:cNvPr id="128" name="Shape 128"/>
          <p:cNvSpPr/>
          <p:nvPr/>
        </p:nvSpPr>
        <p:spPr>
          <a:xfrm>
            <a:off x="5197750" y="2595900"/>
            <a:ext cx="15489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console.log(</a:t>
            </a:r>
            <a:r>
              <a:rPr lang="en-US" sz="110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"done"</a:t>
            </a:r>
            <a:r>
              <a:rPr lang="en-US" sz="1100"/>
              <a:t>)</a:t>
            </a:r>
          </a:p>
        </p:txBody>
      </p:sp>
      <p:sp>
        <p:nvSpPr>
          <p:cNvPr id="129" name="Shape 129"/>
          <p:cNvSpPr/>
          <p:nvPr/>
        </p:nvSpPr>
        <p:spPr>
          <a:xfrm>
            <a:off x="5197750" y="2617250"/>
            <a:ext cx="15489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console.log(</a:t>
            </a:r>
            <a:r>
              <a:rPr lang="en-US" sz="110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"start"</a:t>
            </a:r>
            <a:r>
              <a:rPr lang="en-US" sz="1100"/>
              <a:t>)</a:t>
            </a:r>
          </a:p>
        </p:txBody>
      </p:sp>
      <p:sp>
        <p:nvSpPr>
          <p:cNvPr id="130" name="Shape 130"/>
          <p:cNvSpPr/>
          <p:nvPr/>
        </p:nvSpPr>
        <p:spPr>
          <a:xfrm>
            <a:off x="5197750" y="2595900"/>
            <a:ext cx="1548900" cy="3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fs.readFile(cb)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7300" y="3444800"/>
            <a:ext cx="5433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87300" y="3687200"/>
            <a:ext cx="5433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7300" y="3915800"/>
            <a:ext cx="5433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970700" y="13874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559775" y="4402100"/>
            <a:ext cx="11019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task queue</a:t>
            </a:r>
          </a:p>
        </p:txBody>
      </p:sp>
      <p:sp>
        <p:nvSpPr>
          <p:cNvPr id="136" name="Shape 136"/>
          <p:cNvSpPr/>
          <p:nvPr/>
        </p:nvSpPr>
        <p:spPr>
          <a:xfrm>
            <a:off x="196475" y="3409550"/>
            <a:ext cx="2302200" cy="8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96475" y="3055000"/>
            <a:ext cx="1101900" cy="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console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dirty="0"/>
              <a:t>WEBDRIVER JS. ASYNCHRONOUS JAVASCRIPT</a:t>
            </a:r>
          </a:p>
        </p:txBody>
      </p:sp>
    </p:spTree>
    <p:extLst>
      <p:ext uri="{BB962C8B-B14F-4D97-AF65-F5344CB8AC3E}">
        <p14:creationId xmlns:p14="http://schemas.microsoft.com/office/powerpoint/2010/main" val="21648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628" y="2923316"/>
            <a:ext cx="5472332" cy="647100"/>
          </a:xfrm>
        </p:spPr>
        <p:txBody>
          <a:bodyPr/>
          <a:lstStyle/>
          <a:p>
            <a:r>
              <a:rPr lang="en-US" dirty="0"/>
              <a:t>WEBDRIVERJS API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39782" cy="284693"/>
          </a:xfrm>
        </p:spPr>
        <p:txBody>
          <a:bodyPr/>
          <a:lstStyle/>
          <a:p>
            <a:r>
              <a:rPr lang="en-US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54789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WEBDRIVERJS API. CLASS WEBDRIVER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99516"/>
            <a:ext cx="8714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+mj-lt"/>
              </a:rPr>
              <a:t>Each WebDriver instance provides automated control over a browser session.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69296"/>
              </p:ext>
            </p:extLst>
          </p:nvPr>
        </p:nvGraphicFramePr>
        <p:xfrm>
          <a:off x="0" y="1007293"/>
          <a:ext cx="9144000" cy="3843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153">
                  <a:extLst>
                    <a:ext uri="{9D8B030D-6E8A-4147-A177-3AD203B41FA5}">
                      <a16:colId xmlns:a16="http://schemas.microsoft.com/office/drawing/2014/main" val="3042786791"/>
                    </a:ext>
                  </a:extLst>
                </a:gridCol>
                <a:gridCol w="3913265">
                  <a:extLst>
                    <a:ext uri="{9D8B030D-6E8A-4147-A177-3AD203B41FA5}">
                      <a16:colId xmlns:a16="http://schemas.microsoft.com/office/drawing/2014/main" val="832667973"/>
                    </a:ext>
                  </a:extLst>
                </a:gridCol>
                <a:gridCol w="3373582">
                  <a:extLst>
                    <a:ext uri="{9D8B030D-6E8A-4147-A177-3AD203B41FA5}">
                      <a16:colId xmlns:a16="http://schemas.microsoft.com/office/drawing/2014/main" val="585171550"/>
                    </a:ext>
                  </a:extLst>
                </a:gridCol>
              </a:tblGrid>
              <a:tr h="31146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89335"/>
                  </a:ext>
                </a:extLst>
              </a:tr>
              <a:tr h="361086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close() 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close the current window.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driver.close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  <a:b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72816"/>
                  </a:ext>
                </a:extLst>
              </a:tr>
              <a:tr h="31146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quit()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Terminates the browser session.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driver.quit</a:t>
                      </a:r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137211"/>
                  </a:ext>
                </a:extLst>
              </a:tr>
              <a:tr h="31146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findElement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a command to find an element on the page.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el =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(By.id('foo'));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658958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findElements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a command to search for multiple elements on the page.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By.className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('foo'));</a:t>
                      </a:r>
                    </a:p>
                    <a:p>
                      <a:pPr algn="l"/>
                      <a:endParaRPr lang="en-US" sz="9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671408"/>
                  </a:ext>
                </a:extLst>
              </a:tr>
              <a:tr h="31146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navigate to the given URL.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driver.get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('http://www.google.com/');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28826"/>
                  </a:ext>
                </a:extLst>
              </a:tr>
              <a:tr h="451357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getCurrentUrl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retrieve the URL of the current page.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driver.getCurrentUrl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7514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 condition,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opt_timeout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opt_message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wait for a condition to hold.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el =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driver.wait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until.elementLocated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(By.id('foo')), 10000);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47597"/>
                  </a:ext>
                </a:extLst>
              </a:tr>
              <a:tr h="31146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Navigate backward and forward (History)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driver.navigate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().refresh();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63698"/>
                  </a:ext>
                </a:extLst>
              </a:tr>
              <a:tr h="451357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Schedules a command to make the driver sleep for the given amount of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driver.sleep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(1000);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29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56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WEBDRIVERJS API. CLASS BY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51852"/>
            <a:ext cx="8814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+mj-lt"/>
              </a:rPr>
              <a:t>Describes a mechanism for locating an element on the page.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12292"/>
              </p:ext>
            </p:extLst>
          </p:nvPr>
        </p:nvGraphicFramePr>
        <p:xfrm>
          <a:off x="0" y="1070158"/>
          <a:ext cx="9144000" cy="3778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153">
                  <a:extLst>
                    <a:ext uri="{9D8B030D-6E8A-4147-A177-3AD203B41FA5}">
                      <a16:colId xmlns:a16="http://schemas.microsoft.com/office/drawing/2014/main" val="3042786791"/>
                    </a:ext>
                  </a:extLst>
                </a:gridCol>
                <a:gridCol w="3227465">
                  <a:extLst>
                    <a:ext uri="{9D8B030D-6E8A-4147-A177-3AD203B41FA5}">
                      <a16:colId xmlns:a16="http://schemas.microsoft.com/office/drawing/2014/main" val="832667973"/>
                    </a:ext>
                  </a:extLst>
                </a:gridCol>
                <a:gridCol w="4059382">
                  <a:extLst>
                    <a:ext uri="{9D8B030D-6E8A-4147-A177-3AD203B41FA5}">
                      <a16:colId xmlns:a16="http://schemas.microsoft.com/office/drawing/2014/main" val="585171550"/>
                    </a:ext>
                  </a:extLst>
                </a:gridCol>
              </a:tblGrid>
              <a:tr h="3215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89335"/>
                  </a:ext>
                </a:extLst>
              </a:tr>
              <a:tr h="48227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By.className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elements that have a specific class name.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driver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findElement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i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webdriver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.By.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className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"header"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00830"/>
                  </a:ext>
                </a:extLst>
              </a:tr>
              <a:tr h="48227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By.css(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elements using a CSS selector.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driver</a:t>
                      </a:r>
                      <a:r>
                        <a:rPr lang="en-US" sz="9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findElement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i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webdriver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.By.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css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".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box.header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9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321404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By.id(id)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elements by the ID attribute.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(webdriver.By.id(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44673"/>
                  </a:ext>
                </a:extLst>
              </a:tr>
              <a:tr h="48227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By.linkText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link elements whose visible text matches the given string.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webdriver.By.linkText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("Log Out"));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118654"/>
                  </a:ext>
                </a:extLst>
              </a:tr>
              <a:tr h="67517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By.name(name)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elements whose name attribute has the given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webdriver.By.linkText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("mail"));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98275"/>
                  </a:ext>
                </a:extLst>
              </a:tr>
              <a:tr h="51442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By.partialLinkText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(text)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link elements whose visible text contains the given substring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webdriver.By.partialLinkText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("Log"));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731001"/>
                  </a:ext>
                </a:extLst>
              </a:tr>
              <a:tr h="50550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By.xpath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elements matching a XPath selector.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driver.findElement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webdriver.By.xpath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("//input[@id=‘date’]"));</a:t>
                      </a:r>
                    </a:p>
                    <a:p>
                      <a:pPr algn="l"/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10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WEBDRIVERJS API. CLASS WEBELEMENT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01243"/>
              </p:ext>
            </p:extLst>
          </p:nvPr>
        </p:nvGraphicFramePr>
        <p:xfrm>
          <a:off x="2" y="976515"/>
          <a:ext cx="9143998" cy="39380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4725">
                  <a:extLst>
                    <a:ext uri="{9D8B030D-6E8A-4147-A177-3AD203B41FA5}">
                      <a16:colId xmlns:a16="http://schemas.microsoft.com/office/drawing/2014/main" val="3042786791"/>
                    </a:ext>
                  </a:extLst>
                </a:gridCol>
                <a:gridCol w="5437909">
                  <a:extLst>
                    <a:ext uri="{9D8B030D-6E8A-4147-A177-3AD203B41FA5}">
                      <a16:colId xmlns:a16="http://schemas.microsoft.com/office/drawing/2014/main" val="832667973"/>
                    </a:ext>
                  </a:extLst>
                </a:gridCol>
                <a:gridCol w="2251364">
                  <a:extLst>
                    <a:ext uri="{9D8B030D-6E8A-4147-A177-3AD203B41FA5}">
                      <a16:colId xmlns:a16="http://schemas.microsoft.com/office/drawing/2014/main" val="585171550"/>
                    </a:ext>
                  </a:extLst>
                </a:gridCol>
              </a:tblGrid>
              <a:tr h="303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89335"/>
                  </a:ext>
                </a:extLst>
              </a:tr>
              <a:tr h="25774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clear the value of this element.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element.clear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836172"/>
                  </a:ext>
                </a:extLst>
              </a:tr>
              <a:tr h="25774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click()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click on this element.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element.click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394765"/>
                  </a:ext>
                </a:extLst>
              </a:tr>
              <a:tr h="400505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compute the size of element's bounding box (in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searchForm.getSize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896606"/>
                  </a:ext>
                </a:extLst>
              </a:tr>
              <a:tr h="424513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getText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visible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innerText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this element, including sub-elements, without any leading or trailing whitespace.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searchForm.getText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243460"/>
                  </a:ext>
                </a:extLst>
              </a:tr>
              <a:tr h="424513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sendKeys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var_args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type a sequence on the DOM element represented by this instance.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element.sendKeys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(“text”);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743047"/>
                  </a:ext>
                </a:extLst>
              </a:tr>
              <a:tr h="25774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isSelected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query whether this element is selected.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element.isSelected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743784"/>
                  </a:ext>
                </a:extLst>
              </a:tr>
              <a:tr h="560707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isEnabled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query whether the DOM element represented by this instance is enabled.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element.isEnabled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algn="l"/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710928"/>
                  </a:ext>
                </a:extLst>
              </a:tr>
              <a:tr h="320404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isDisplayed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test whether element is currently displayed.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element.isDisplayed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66946"/>
                  </a:ext>
                </a:extLst>
              </a:tr>
              <a:tr h="320404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getLocation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compute the location of element in page space.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element.getLocation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664189"/>
                  </a:ext>
                </a:extLst>
              </a:tr>
              <a:tr h="400505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 a command to query for the value of the given attribute of the element.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element.getAttribute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(“value”);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1384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99516"/>
            <a:ext cx="8977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Represents a DOM element. </a:t>
            </a:r>
            <a:r>
              <a:rPr lang="en-US" sz="1200" dirty="0" err="1"/>
              <a:t>WebElements</a:t>
            </a:r>
            <a:r>
              <a:rPr lang="en-US" sz="1200" dirty="0"/>
              <a:t> can be found by searching from the document root using a WebDriver instance.</a:t>
            </a:r>
          </a:p>
        </p:txBody>
      </p:sp>
    </p:spTree>
    <p:extLst>
      <p:ext uri="{BB962C8B-B14F-4D97-AF65-F5344CB8AC3E}">
        <p14:creationId xmlns:p14="http://schemas.microsoft.com/office/powerpoint/2010/main" val="215605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628" y="2923316"/>
            <a:ext cx="3195234" cy="647100"/>
          </a:xfrm>
        </p:spPr>
        <p:txBody>
          <a:bodyPr/>
          <a:lstStyle/>
          <a:p>
            <a:r>
              <a:rPr lang="en-US" dirty="0"/>
              <a:t>LOCATORS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99092" cy="284693"/>
          </a:xfrm>
        </p:spPr>
        <p:txBody>
          <a:bodyPr/>
          <a:lstStyle/>
          <a:p>
            <a:r>
              <a:rPr lang="en-US" dirty="0"/>
              <a:t>PART 5 </a:t>
            </a:r>
          </a:p>
        </p:txBody>
      </p:sp>
    </p:spTree>
    <p:extLst>
      <p:ext uri="{BB962C8B-B14F-4D97-AF65-F5344CB8AC3E}">
        <p14:creationId xmlns:p14="http://schemas.microsoft.com/office/powerpoint/2010/main" val="282019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91374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DOM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DOM </a:t>
            </a: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(Document Object Model) is a platform and language-neutral interface that allows programs and scripts to dynamically access and update the content, structure, and style of a document.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is declared by W3C (World Wide Web Consortium).</a:t>
            </a:r>
          </a:p>
        </p:txBody>
      </p:sp>
    </p:spTree>
    <p:extLst>
      <p:ext uri="{BB962C8B-B14F-4D97-AF65-F5344CB8AC3E}">
        <p14:creationId xmlns:p14="http://schemas.microsoft.com/office/powerpoint/2010/main" val="56003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057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HTML DOM</a:t>
            </a:r>
          </a:p>
        </p:txBody>
      </p:sp>
      <p:pic>
        <p:nvPicPr>
          <p:cNvPr id="187" name="Shape 187" descr="pic_htmltre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1564276"/>
            <a:ext cx="46291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191100" y="972907"/>
            <a:ext cx="3999900" cy="3703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HTML DOM is a standard object model for HTML. It defines: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HTML elements as objects (nodes)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properties of all HTML elements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methods to access all HTML elements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events for all HTML elements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 other words: HTML DOM is a standard for how to get, change, add, or delete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414278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6768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HOW CAN WE SEE THE PAGE DOM?</a:t>
            </a:r>
          </a:p>
        </p:txBody>
      </p:sp>
      <p:pic>
        <p:nvPicPr>
          <p:cNvPr id="203" name="Shape 203" descr="https://lh4.googleusercontent.com/KPGtINmxmtynYPFxi0spdmInUl8maMPn3GzA3SULDMNarwkzdStyHEbLIN9SqDAO5z2RTGcq1vx_XG7iT6lCHFcpOWqrmfUxqf1cRnap4qAdCRLzWthAD7nFeutF92kmYn_HS7hHr5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159236"/>
            <a:ext cx="8686800" cy="255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1143000" y="2503941"/>
            <a:ext cx="190499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Here is how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chrome DevTools look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br>
              <a:rPr lang="en-US"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3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60950" y="1399600"/>
            <a:ext cx="8222100" cy="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b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DevTools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 web analyzing and debugging tools that are built into browser.</a:t>
            </a:r>
          </a:p>
        </p:txBody>
      </p:sp>
    </p:spTree>
    <p:extLst>
      <p:ext uri="{BB962C8B-B14F-4D97-AF65-F5344CB8AC3E}">
        <p14:creationId xmlns:p14="http://schemas.microsoft.com/office/powerpoint/2010/main" val="2802126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9088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HOW CAN WE SEE THE PAGE DOM?</a:t>
            </a:r>
          </a:p>
        </p:txBody>
      </p:sp>
      <p:pic>
        <p:nvPicPr>
          <p:cNvPr id="212" name="Shape 212" descr="https://lh4.googleusercontent.com/Up_ZLVNaXTU1uZT4eI4713fUg0FTbwsoBsUzmxgkTph7pKJ6BgKJE0tGdTGnHnSccbr7ggV-AI0Kog9VZu5R6MILVMCLvQX4fvms3MYMpmax2FcW7huuF5CRBv1-Xrzp91TG-7P6n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84" y="1162050"/>
            <a:ext cx="8933828" cy="341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-914400" y="2038350"/>
            <a:ext cx="4572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Here is how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FireFox DevTools look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br>
              <a:rPr lang="en-US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16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66628" y="3683712"/>
            <a:ext cx="3325526" cy="677878"/>
          </a:xfrm>
        </p:spPr>
        <p:txBody>
          <a:bodyPr/>
          <a:lstStyle/>
          <a:p>
            <a:r>
              <a:rPr lang="en-US" sz="4000" dirty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66628" y="3005834"/>
            <a:ext cx="7658443" cy="677878"/>
          </a:xfrm>
        </p:spPr>
        <p:txBody>
          <a:bodyPr/>
          <a:lstStyle/>
          <a:p>
            <a:r>
              <a:rPr lang="en-US" sz="4000" dirty="0"/>
              <a:t>Selenium Webdriver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39782" cy="284693"/>
          </a:xfrm>
        </p:spPr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575161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5024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HOW CAN WE SEARCH ELEMENTS USING LOCATORS?</a:t>
            </a:r>
          </a:p>
        </p:txBody>
      </p:sp>
      <p:pic>
        <p:nvPicPr>
          <p:cNvPr id="220" name="Shape 220" descr="https://lh3.googleusercontent.com/TZXSLQ3AVGXwT7u-H7rI6FsvYuKzLNDyJsF5wfOEggqxOtRU5V9FCJHEWu1lbxUwCnSyBCIV63lpFKsFgn7CQNvIqQFT2fn_uRgxzHsLDT1me_ZP_RLDqV_TKh0GKDAh8bU_YzfIK1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52550"/>
            <a:ext cx="8839199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-685800" y="2419350"/>
            <a:ext cx="4572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Here is how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FirePath  looks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br>
              <a:rPr lang="en-US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868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9327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HOW DOES WEBDRIVER LOCATE </a:t>
            </a:r>
          </a:p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WEB ELEMENTS IN DOM?</a:t>
            </a:r>
          </a:p>
        </p:txBody>
      </p:sp>
      <p:pic>
        <p:nvPicPr>
          <p:cNvPr id="195" name="Shape 195" descr="https://lh3.googleusercontent.com/8Kc9HpKu6SgLryry_uUQundsks_QJfnK6vNqLqjvwaDpmjalA5l5Muhp79g2-QA54-H3m374eBFAsITUDIRTzeAUNDNuCDfgMmuImtL5IjYhoncJ9qcKqFo_borXD00mL3NPIto3-t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431470"/>
            <a:ext cx="504824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414875" y="1008528"/>
            <a:ext cx="8222100" cy="3824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can find elements by: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CSS Selector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other ways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282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4375"/>
            </a:pPr>
            <a:r>
              <a:rPr lang="en-US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</a:rPr>
              <a:t> LOCATOR STRATEGIES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316176"/>
              </p:ext>
            </p:extLst>
          </p:nvPr>
        </p:nvGraphicFramePr>
        <p:xfrm>
          <a:off x="857250" y="868676"/>
          <a:ext cx="7543801" cy="377190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Strategy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HTML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Selenium Locator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09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&lt;form id="login"&gt;</a:t>
                      </a:r>
                      <a:endParaRPr lang="ru-RU" sz="1100" dirty="0"/>
                    </a:p>
                    <a:p>
                      <a:r>
                        <a:rPr lang="ru-RU" sz="1100" dirty="0"/>
                        <a:t>   </a:t>
                      </a:r>
                      <a:r>
                        <a:rPr lang="en-US" sz="1100" dirty="0"/>
                        <a:t>&lt;input name="username" type="text"/&gt;</a:t>
                      </a:r>
                      <a:endParaRPr lang="ru-RU" sz="1100" dirty="0"/>
                    </a:p>
                    <a:p>
                      <a:r>
                        <a:rPr lang="en-US" sz="1100" dirty="0"/>
                        <a:t>&lt;/form&gt;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identifier=login</a:t>
                      </a:r>
                    </a:p>
                    <a:p>
                      <a:r>
                        <a:rPr lang="en-US" sz="1100" dirty="0"/>
                        <a:t>identifier=username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&lt;form id="login"&gt;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id=login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&lt;input name="username" type="text"/&gt;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name=username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&lt;form id="login"&gt;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xpath</a:t>
                      </a:r>
                      <a:r>
                        <a:rPr lang="en-US" sz="1100" dirty="0"/>
                        <a:t>=//form[@id=‘login’]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Text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&lt;a </a:t>
                      </a:r>
                      <a:r>
                        <a:rPr lang="en-US" sz="1100" dirty="0" err="1"/>
                        <a:t>href</a:t>
                      </a:r>
                      <a:r>
                        <a:rPr lang="en-US" sz="1100" dirty="0"/>
                        <a:t>=“cancel.html”&gt;Cancel&lt;/a&gt;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link=Cancel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&lt;form id="login"&gt;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dom</a:t>
                      </a:r>
                      <a:r>
                        <a:rPr lang="en-US" sz="1100" dirty="0"/>
                        <a:t>=</a:t>
                      </a:r>
                      <a:r>
                        <a:rPr lang="en-US" sz="1100" dirty="0" err="1"/>
                        <a:t>document.forms</a:t>
                      </a:r>
                      <a:r>
                        <a:rPr lang="en-US" sz="1100" dirty="0"/>
                        <a:t>[‘</a:t>
                      </a:r>
                      <a:r>
                        <a:rPr lang="en-US" sz="1100" dirty="0" err="1"/>
                        <a:t>loginForm</a:t>
                      </a:r>
                      <a:r>
                        <a:rPr lang="en-US" sz="1100" dirty="0"/>
                        <a:t>’]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&lt;form id="login"&gt;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Css</a:t>
                      </a:r>
                      <a:r>
                        <a:rPr lang="en-US" sz="1100" dirty="0"/>
                        <a:t>=</a:t>
                      </a:r>
                      <a:r>
                        <a:rPr lang="en-US" sz="1100" dirty="0" err="1"/>
                        <a:t>form#login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227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&lt;form id="login"&gt;</a:t>
                      </a:r>
                      <a:endParaRPr lang="ru-RU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tagName</a:t>
                      </a:r>
                      <a:r>
                        <a:rPr lang="en-US" sz="1100" dirty="0"/>
                        <a:t>=form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1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73267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lIns="274300" tIns="34275" rIns="68575" bIns="34275" anchor="ctr" anchorCtr="0">
            <a:noAutofit/>
          </a:bodyPr>
          <a:lstStyle/>
          <a:p>
            <a:pPr lvl="0" indent="38735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TERMS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60950" y="1471334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is ...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syntax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pattern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language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... for defining parts of an XML document.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361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https://lh6.googleusercontent.com/GVIDNRieiDShH-4jR64dkzL2GKK9y1nOFHeFJ68cLBOGj8UuP4kg4EpAKFJcgGEIn1h5ETRLgmzNsJHH14UG6iK4A6DNSOalB3iCgtfnHxnOK-ynDHRRv4ldVPgecR7lkH3wlwoTbe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7150"/>
            <a:ext cx="761999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63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184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AXES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609600" y="1200150"/>
          <a:ext cx="8305800" cy="3446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/>
                        <a:t>AxisName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/>
                        <a:t>Result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ancestor::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ancestors (parent, grandparent, etc.)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ancestor-or-self::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ancestors (parent, grandparent, etc.) of the current node and the current node itself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attribute::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all attributes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child::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children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descendant::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descendants (children, grandchildren, etc.)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descendant-or-self::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descendants (children, grandchildren, etc.) of the current node and the current node itself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following::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everything in the document after the closing tag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following-sibling::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siblings after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namespace::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namespace nodes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parent::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the parent of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preceding::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nodes that appear before the current node in the document, except ancestors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preceding-sibling::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siblings before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self::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the current node</a:t>
                      </a:r>
                    </a:p>
                  </a:txBody>
                  <a:tcPr marL="37600" marR="37600" marT="37600" marB="37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35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1008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AXES SHORT SYNTAX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74450" y="17481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attribute::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child::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descendant::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parent::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self::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796800" y="17481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   			(becomes /)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   			(becomes //)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4674550" y="1789810"/>
            <a:ext cx="6900" cy="247860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54466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9327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“TRADITIONAL” XPATH LOCATOR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5" y="1388622"/>
            <a:ext cx="8037645" cy="2002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579" y="3596640"/>
            <a:ext cx="4402836" cy="9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1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0" y="650"/>
            <a:ext cx="9144000" cy="735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OPERATORS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1383025" y="863100"/>
          <a:ext cx="6019800" cy="3873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/>
                        <a:t>Operator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/>
                        <a:t>Description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/>
                        <a:t>Example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|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Computes two node-sets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//book | //cd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+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Addition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6 + 4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-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Subtraction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6 - 4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*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Multiplication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6 * 4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div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Division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8 div 4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=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Equal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price=9.80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!=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Not equal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price!=9.80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&lt;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Less than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price&lt;9.80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&lt;=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Less than or equal to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price&lt;=9.80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&gt;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Greater than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price&gt;9.80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&gt;=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Greater than or equal to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price&gt;=9.80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or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or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price=9.80 or price=9.70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and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and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price&gt;9.00 and price&lt;9.90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mod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Modulus (division remainder)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5 mod 2</a:t>
                      </a:r>
                    </a:p>
                  </a:txBody>
                  <a:tcPr marL="45300" marR="45300" marT="45300" marB="453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99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7676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EXAMPLE – SOURCE XML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5550" y="1233607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SELENIUM – is a set of different software tools each with a different approach to supporting test automation.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00267" y="1949494"/>
            <a:ext cx="1130759" cy="264688"/>
          </a:xfrm>
        </p:spPr>
        <p:txBody>
          <a:bodyPr/>
          <a:lstStyle/>
          <a:p>
            <a:r>
              <a:rPr lang="en-US" dirty="0"/>
              <a:t>SELENIUM RC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A collection of language specific bindings to drive a browser.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8059" y="1951586"/>
            <a:ext cx="1174039" cy="264688"/>
          </a:xfrm>
        </p:spPr>
        <p:txBody>
          <a:bodyPr/>
          <a:lstStyle/>
          <a:p>
            <a:r>
              <a:rPr lang="en-US" dirty="0"/>
              <a:t>SELENIUM IDE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dirty="0"/>
              <a:t>Firefox add-on that does simple record-and-playback of interactions with the browser.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7000306" y="1949494"/>
            <a:ext cx="2036455" cy="264688"/>
          </a:xfrm>
        </p:spPr>
        <p:txBody>
          <a:bodyPr/>
          <a:lstStyle/>
          <a:p>
            <a:r>
              <a:rPr lang="en-US" b="1" dirty="0"/>
              <a:t>SELENIUM SERVER + GRID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 algn="just"/>
            <a:r>
              <a:rPr lang="en-US" dirty="0"/>
              <a:t>The previous version of the library for browser management (deprecated)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528455" y="1951468"/>
            <a:ext cx="1792799" cy="264688"/>
          </a:xfrm>
        </p:spPr>
        <p:txBody>
          <a:bodyPr/>
          <a:lstStyle/>
          <a:p>
            <a:r>
              <a:rPr lang="en-US" b="1" dirty="0"/>
              <a:t>SELENIUM WEBDRIVER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US" b="1" dirty="0"/>
              <a:t>Selenium Server </a:t>
            </a:r>
            <a:r>
              <a:rPr lang="en-US" dirty="0"/>
              <a:t>lets you control the browser from a remote machine over the network.</a:t>
            </a:r>
          </a:p>
          <a:p>
            <a:pPr lvl="0"/>
            <a:r>
              <a:rPr lang="en-US" dirty="0"/>
              <a:t>Selenium Grid – cluster consisting of several Selenium Servers.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42" y="843979"/>
            <a:ext cx="1478732" cy="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lenium ide ic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4" y="939942"/>
            <a:ext cx="892635" cy="8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lenium gr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04" y="985700"/>
            <a:ext cx="820951" cy="79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18" descr="http://www.seleniumhq.org/images/selenium-grid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http://www.seleniumhq.org/images/selenium-grid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83" y="913382"/>
            <a:ext cx="937853" cy="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44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0" y="650"/>
            <a:ext cx="9144000" cy="783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EXAMPLE</a:t>
            </a: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 – PREDICATES</a:t>
            </a:r>
          </a:p>
        </p:txBody>
      </p:sp>
      <p:graphicFrame>
        <p:nvGraphicFramePr>
          <p:cNvPr id="264" name="Shape 264"/>
          <p:cNvGraphicFramePr/>
          <p:nvPr/>
        </p:nvGraphicFramePr>
        <p:xfrm>
          <a:off x="352425" y="1287804"/>
          <a:ext cx="8337550" cy="2769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/>
                        <a:t>Path Expression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/>
                        <a:t>Result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/bookstore/book[1]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the first book element that is the child of the bookstore element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/bookstore/book[last()]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the last book element that is the child of the bookstore element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/bookstore/book[last()-1]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the last but one book element that is the child of the bookstore element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/bookstore/book[position()&lt;3]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the first two book elements that are children of the bookstore element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//title[@</a:t>
                      </a:r>
                      <a:r>
                        <a:rPr lang="en-US" sz="1100" u="none" strike="noStrike" cap="none" dirty="0" err="1"/>
                        <a:t>lang</a:t>
                      </a:r>
                      <a:r>
                        <a:rPr lang="en-US" sz="1100" u="none" strike="noStrike" cap="none" dirty="0"/>
                        <a:t>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the title elements that have an attribute named lang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//title[@lang='en']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the title elements that have a "lang" attribute with a value of "en"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/bookstore/book[price&gt;35.00]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Selects all the book elements of the bookstore element that have a price element with a value greater than 35.00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/>
                        <a:t>/bookstore/book[price&gt;35.00]/title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51425" marR="51425" marT="51425" marB="5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06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56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MORE REALISTIC XPATH LOCATORS EXAMPLES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956750" y="1146345"/>
            <a:ext cx="6609600" cy="3734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//button[@id=’submit’]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//div[not(@style=’</a:t>
            </a: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display:none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’)]/a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//*[text()='the visible text' and @class = ‘class1’]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//li[contains(@value, ’choice1’)]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//span[count(div)&gt;=3]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//*[@class='search-result'])/descendant-or-self::*[@id=’banana’]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//a[ends-with(@</a:t>
            </a: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href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’.pdf’)]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7287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653"/>
            <a:ext cx="9144000" cy="87564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- USEFUL LINKS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94723" y="1343176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XPath syntax</a:t>
            </a:r>
            <a:endParaRPr lang="en-US" sz="1800" b="1" u="sng" dirty="0">
              <a:solidFill>
                <a:srgbClr val="4FC3F7"/>
              </a:solidFill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XPath axes</a:t>
            </a:r>
            <a:r>
              <a:rPr lang="en-US" sz="1800" b="1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XPath operators</a:t>
            </a:r>
            <a:endParaRPr lang="en-US" sz="1800" b="1" u="sng" dirty="0">
              <a:solidFill>
                <a:srgbClr val="4FC3F7"/>
              </a:solidFill>
              <a:latin typeface="Roboto"/>
              <a:ea typeface="Roboto"/>
              <a:cs typeface="Roboto"/>
              <a:sym typeface="Roboto"/>
              <a:hlinkClick r:id="rId7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XPath functions</a:t>
            </a:r>
            <a:endParaRPr lang="en-US" sz="1800" b="1" u="sng" dirty="0">
              <a:solidFill>
                <a:srgbClr val="4FC3F7"/>
              </a:solidFill>
              <a:latin typeface="Roboto"/>
              <a:ea typeface="Roboto"/>
              <a:cs typeface="Roboto"/>
              <a:sym typeface="Roboto"/>
              <a:hlinkClick r:id="rId9"/>
            </a:endParaRPr>
          </a:p>
        </p:txBody>
      </p:sp>
    </p:spTree>
    <p:extLst>
      <p:ext uri="{BB962C8B-B14F-4D97-AF65-F5344CB8AC3E}">
        <p14:creationId xmlns:p14="http://schemas.microsoft.com/office/powerpoint/2010/main" val="3946392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97089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CSS SELECTORS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91525" y="16684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CSS Selectors work almost the same way, but use style attributes of elements.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They have more specific function and different syntax.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12" y="2494100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17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97089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CSS SELECTOR - HOW DOES IT LOOK?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463550" y="4271400"/>
            <a:ext cx="2459700" cy="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B7B7B7"/>
                </a:solidFill>
              </a:rPr>
              <a:t>it is pretty hard example :)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1376"/>
            <a:ext cx="9143997" cy="2564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082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792670"/>
          </a:xfr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CSS SELECTOR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0683" y="2757829"/>
            <a:ext cx="5994515" cy="1768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</a:rPr>
              <a:t>form#loginForm</a:t>
            </a:r>
            <a:r>
              <a:rPr lang="en-US" dirty="0">
                <a:latin typeface="Calibri" panose="020F0502020204030204" pitchFamily="34" charset="0"/>
              </a:rPr>
              <a:t>    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(line number 3)</a:t>
            </a:r>
          </a:p>
          <a:p>
            <a:r>
              <a:rPr lang="en-US" dirty="0">
                <a:latin typeface="Calibri" panose="020F0502020204030204" pitchFamily="34" charset="0"/>
              </a:rPr>
              <a:t>input[name="username"]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    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(line number 4)</a:t>
            </a:r>
          </a:p>
          <a:p>
            <a:r>
              <a:rPr lang="en-US" dirty="0" err="1">
                <a:latin typeface="Calibri" panose="020F0502020204030204" pitchFamily="34" charset="0"/>
              </a:rPr>
              <a:t>input.required</a:t>
            </a:r>
            <a:r>
              <a:rPr lang="en-US" dirty="0">
                <a:latin typeface="Calibri" panose="020F0502020204030204" pitchFamily="34" charset="0"/>
              </a:rPr>
              <a:t>[type="text"]    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(line number 4)</a:t>
            </a:r>
          </a:p>
          <a:p>
            <a:r>
              <a:rPr lang="en-US" dirty="0" err="1">
                <a:latin typeface="Calibri" panose="020F0502020204030204" pitchFamily="34" charset="0"/>
              </a:rPr>
              <a:t>input.passfield</a:t>
            </a:r>
            <a:r>
              <a:rPr lang="en-US" dirty="0">
                <a:latin typeface="Calibri" panose="020F0502020204030204" pitchFamily="34" charset="0"/>
              </a:rPr>
              <a:t>    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(line number 5)</a:t>
            </a:r>
          </a:p>
          <a:p>
            <a:r>
              <a:rPr lang="en-US" dirty="0">
                <a:latin typeface="Calibri" panose="020F0502020204030204" pitchFamily="34" charset="0"/>
              </a:rPr>
              <a:t>#</a:t>
            </a:r>
            <a:r>
              <a:rPr lang="en-US" dirty="0" err="1">
                <a:latin typeface="Calibri" panose="020F0502020204030204" pitchFamily="34" charset="0"/>
              </a:rPr>
              <a:t>loginForm</a:t>
            </a:r>
            <a:r>
              <a:rPr lang="en-US" dirty="0">
                <a:latin typeface="Calibri" panose="020F0502020204030204" pitchFamily="34" charset="0"/>
              </a:rPr>
              <a:t> input[type="button"]    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(line number </a:t>
            </a:r>
            <a:r>
              <a:rPr lang="ru-RU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7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</a:rPr>
              <a:t>#</a:t>
            </a:r>
            <a:r>
              <a:rPr lang="en-US" dirty="0" err="1">
                <a:latin typeface="Calibri" panose="020F0502020204030204" pitchFamily="34" charset="0"/>
              </a:rPr>
              <a:t>loginForm</a:t>
            </a:r>
            <a:r>
              <a:rPr lang="en-US" dirty="0">
                <a:latin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</a:rPr>
              <a:t>input:nth-child</a:t>
            </a:r>
            <a:r>
              <a:rPr lang="en-US" dirty="0">
                <a:latin typeface="Calibri" panose="020F0502020204030204" pitchFamily="34" charset="0"/>
              </a:rPr>
              <a:t>(2)    </a:t>
            </a:r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(line number 5)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83" y="945070"/>
            <a:ext cx="4840016" cy="167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96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8146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CSS SELECTOR EXAMPLES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981725" y="1203315"/>
            <a:ext cx="4989000" cy="3753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div.tagline</a:t>
            </a:r>
            <a:endParaRPr lang="en-US" sz="17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li#intro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div.result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&gt;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 ~ </a:t>
            </a: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ul</a:t>
            </a:r>
            <a:endParaRPr lang="en-US" sz="17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a[</a:t>
            </a: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href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$=".pdf"]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span.alpha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b="1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div#id</a:t>
            </a:r>
            <a:r>
              <a:rPr lang="en-US" sz="17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&gt; a:visited</a:t>
            </a:r>
          </a:p>
        </p:txBody>
      </p:sp>
    </p:spTree>
    <p:extLst>
      <p:ext uri="{BB962C8B-B14F-4D97-AF65-F5344CB8AC3E}">
        <p14:creationId xmlns:p14="http://schemas.microsoft.com/office/powerpoint/2010/main" val="1846593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9137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CSS SELECTORS - USEFUL LINKS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460950" y="14936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CSS Selectors syntax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CSS Selectors examples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CSS Selectors online tester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7800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9137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XPATH - CSS SELECTORS INTERCHANGEABILITY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78713" y="1754922"/>
            <a:ext cx="598657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div.ch #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pnnext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span:nth-child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(3)</a:t>
            </a:r>
          </a:p>
          <a:p>
            <a:pPr algn="ctr"/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//div[@class=‘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ch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’]//*[@id=‘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pnnext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’]/span[3]</a:t>
            </a:r>
          </a:p>
        </p:txBody>
      </p:sp>
    </p:spTree>
    <p:extLst>
      <p:ext uri="{BB962C8B-B14F-4D97-AF65-F5344CB8AC3E}">
        <p14:creationId xmlns:p14="http://schemas.microsoft.com/office/powerpoint/2010/main" val="890115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84389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WHAT IS BETTER TO USE IN TEST AUTOMATION?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0450" y="1744290"/>
            <a:ext cx="343535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b="1" dirty="0">
                <a:solidFill>
                  <a:srgbClr val="737373"/>
                </a:solidFill>
                <a:latin typeface="Roboto" panose="02000000000000000000" pitchFamily="2" charset="0"/>
              </a:rPr>
              <a:t>CSS Selector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works faster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looks laconic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has some unique features (like :visited)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A9999"/>
                </a:solidFill>
                <a:latin typeface="Roboto" panose="02000000000000000000" pitchFamily="2" charset="0"/>
              </a:rPr>
              <a:t>harder to use, read and understand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A9999"/>
                </a:solidFill>
                <a:latin typeface="Roboto" panose="02000000000000000000" pitchFamily="2" charset="0"/>
              </a:rPr>
              <a:t>can walk on DOM only down direction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A9999"/>
                </a:solidFill>
                <a:latin typeface="Roboto" panose="02000000000000000000" pitchFamily="2" charset="0"/>
              </a:rPr>
              <a:t>can not search by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16500" y="1559773"/>
            <a:ext cx="30353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br>
              <a:rPr lang="en-US" dirty="0"/>
            </a:br>
            <a:r>
              <a:rPr lang="en-US" b="1" dirty="0">
                <a:solidFill>
                  <a:srgbClr val="737373"/>
                </a:solidFill>
                <a:latin typeface="Roboto" panose="02000000000000000000" pitchFamily="2" charset="0"/>
              </a:rPr>
              <a:t>XPath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the most frequently used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easier to use, read and understand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more powerful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can walk on DOM in any directions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D148"/>
                </a:solidFill>
                <a:latin typeface="Roboto" panose="02000000000000000000" pitchFamily="2" charset="0"/>
              </a:rPr>
              <a:t>has functions and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2150" y="41893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But it is better to know the both :)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4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FUTURE – 3.0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Selenium 3.0 </a:t>
            </a:r>
            <a:r>
              <a:rPr lang="en-US" dirty="0"/>
              <a:t>– was released in 2016.</a:t>
            </a:r>
          </a:p>
          <a:p>
            <a:br>
              <a:rPr lang="en-US" dirty="0">
                <a:latin typeface="Trebuchet MS"/>
                <a:cs typeface="Trebuchet MS"/>
              </a:rPr>
            </a:br>
            <a:r>
              <a:rPr lang="en-US" dirty="0"/>
              <a:t>https://seleniumhq.wordpress.com/2016/10/13/selenium-3-0-out-now/</a:t>
            </a:r>
          </a:p>
          <a:p>
            <a:r>
              <a:rPr lang="en-US" dirty="0">
                <a:hlinkClick r:id="rId3"/>
              </a:rPr>
              <a:t>https://www.joecolantonio.com/2016/05/31/selenium-3-sneak-peak/</a:t>
            </a:r>
            <a:r>
              <a:rPr lang="en-US" dirty="0"/>
              <a:t> </a:t>
            </a:r>
          </a:p>
          <a:p>
            <a:r>
              <a:rPr lang="en-US" dirty="0"/>
              <a:t>https://github.com/SeleniumHQ/selenium/wiki/Shipping-Selenium-3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225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0" y="652"/>
            <a:ext cx="9144000" cy="84389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vert="horz" lIns="274300" tIns="34275" rIns="68575" bIns="34275" rtlCol="0" anchor="ctr" anchorCtr="0">
            <a:noAutofit/>
          </a:bodyPr>
          <a:lstStyle/>
          <a:p>
            <a:pPr indent="387350">
              <a:buClr>
                <a:srgbClr val="000000"/>
              </a:buClr>
              <a:buSzPct val="34375"/>
            </a:pPr>
            <a:r>
              <a:rPr lang="en-US" sz="2000" dirty="0">
                <a:solidFill>
                  <a:schemeClr val="lt1"/>
                </a:solidFill>
                <a:latin typeface="Arial Black" panose="020B0A04020102020204" pitchFamily="34" charset="0"/>
                <a:ea typeface="Roboto"/>
                <a:cs typeface="Roboto"/>
                <a:sym typeface="Roboto"/>
              </a:rPr>
              <a:t>LOCATORS: FREQUENTLY MADE MISTAKES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47450" y="979250"/>
            <a:ext cx="5664600" cy="381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absolute, generated or too long path 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non-static properties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creating locators that return non-definite results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ignoring the frames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difficult dependencies when simple location (id) could be used 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being sure that locator will never change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40675" y="1090225"/>
            <a:ext cx="3111000" cy="2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//span[@id=’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tsf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’]/div[2]/div[3]/center/input[2]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678975" y="1544375"/>
            <a:ext cx="3052200" cy="2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[@class=’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jfk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-bubble 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chw-oc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stv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-enabled’]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226500" y="2000762"/>
            <a:ext cx="1797300" cy="2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//a[contains(text(),’hello’)]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346487" y="2527512"/>
            <a:ext cx="1883400" cy="2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//input[@id=’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pass_input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’]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226500" y="2930271"/>
            <a:ext cx="2442900" cy="2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[contains(@class, ‘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jfk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-bubble’)]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226500" y="3683965"/>
            <a:ext cx="2591100" cy="3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//popup[@id=’</a:t>
            </a:r>
            <a:r>
              <a:rPr lang="en-US" sz="1100" dirty="0" err="1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first_run_popup</a:t>
            </a:r>
            <a:r>
              <a:rPr lang="en-US" sz="1100" dirty="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’]/a</a:t>
            </a:r>
          </a:p>
        </p:txBody>
      </p:sp>
    </p:spTree>
    <p:extLst>
      <p:ext uri="{BB962C8B-B14F-4D97-AF65-F5344CB8AC3E}">
        <p14:creationId xmlns:p14="http://schemas.microsoft.com/office/powerpoint/2010/main" val="2174554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2190750"/>
            <a:ext cx="7574493" cy="21914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96945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0182" y="794148"/>
            <a:ext cx="4777581" cy="38564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Selenium IDE </a:t>
            </a:r>
            <a:r>
              <a:rPr lang="en-US" dirty="0"/>
              <a:t>– Mozilla Firefox extension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http://www.seleniumhq.org/download/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u="sng" dirty="0"/>
              <a:t>Capabilities:</a:t>
            </a:r>
          </a:p>
          <a:p>
            <a:pPr marL="214313" indent="-214313">
              <a:lnSpc>
                <a:spcPct val="100000"/>
              </a:lnSpc>
              <a:buFontTx/>
              <a:buChar char="-"/>
            </a:pPr>
            <a:r>
              <a:rPr lang="en-US" dirty="0"/>
              <a:t>record and playback simple tests</a:t>
            </a:r>
          </a:p>
          <a:p>
            <a:pPr marL="214313" indent="-214313">
              <a:lnSpc>
                <a:spcPct val="100000"/>
              </a:lnSpc>
              <a:buFontTx/>
              <a:buChar char="-"/>
            </a:pPr>
            <a:r>
              <a:rPr lang="en-US" dirty="0"/>
              <a:t>simple assertions</a:t>
            </a:r>
          </a:p>
          <a:p>
            <a:pPr marL="214313" indent="-214313">
              <a:lnSpc>
                <a:spcPct val="100000"/>
              </a:lnSpc>
              <a:buFontTx/>
              <a:buChar char="-"/>
            </a:pPr>
            <a:r>
              <a:rPr lang="en-US" dirty="0"/>
              <a:t>export generated code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Usually is used for</a:t>
            </a:r>
          </a:p>
          <a:p>
            <a:pPr marL="214313" indent="-214313">
              <a:lnSpc>
                <a:spcPct val="100000"/>
              </a:lnSpc>
              <a:buFontTx/>
              <a:buChar char="-"/>
            </a:pPr>
            <a:r>
              <a:rPr lang="en-US" dirty="0"/>
              <a:t>Selenium automation get stared</a:t>
            </a:r>
          </a:p>
          <a:p>
            <a:pPr marL="214313" indent="-214313">
              <a:lnSpc>
                <a:spcPct val="100000"/>
              </a:lnSpc>
              <a:buFontTx/>
              <a:buChar char="-"/>
            </a:pPr>
            <a:r>
              <a:rPr lang="en-US" dirty="0"/>
              <a:t>Create a small scenario for quick bug replication</a:t>
            </a:r>
          </a:p>
          <a:p>
            <a:pPr marL="214313" indent="-214313">
              <a:lnSpc>
                <a:spcPct val="100000"/>
              </a:lnSpc>
              <a:buFontTx/>
              <a:buChar char="-"/>
            </a:pPr>
            <a:r>
              <a:rPr lang="en-US" dirty="0"/>
              <a:t>Auxiliary</a:t>
            </a:r>
            <a:r>
              <a:rPr lang="ru-RU" dirty="0"/>
              <a:t> </a:t>
            </a:r>
            <a:r>
              <a:rPr lang="en-US" dirty="0"/>
              <a:t>script to avoid routine during manual testing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Doesn’t require any programming skills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Has a lot of plugins, that may significantly extend Selenium IDE capabilities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4288"/>
          <a:stretch/>
        </p:blipFill>
        <p:spPr>
          <a:xfrm>
            <a:off x="5029749" y="910067"/>
            <a:ext cx="3542752" cy="34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you to </a:t>
            </a:r>
            <a:r>
              <a:rPr lang="en-US" b="1" dirty="0"/>
              <a:t>use a programming language</a:t>
            </a:r>
            <a:r>
              <a:rPr lang="en-US" dirty="0"/>
              <a:t> in designing your test scripts.</a:t>
            </a:r>
          </a:p>
          <a:p>
            <a:r>
              <a:rPr lang="en-US" dirty="0"/>
              <a:t>Allow you to </a:t>
            </a:r>
            <a:r>
              <a:rPr lang="en-US" b="1" dirty="0"/>
              <a:t>run your tests against different browsers.</a:t>
            </a:r>
            <a:endParaRPr lang="en-US" dirty="0"/>
          </a:p>
          <a:p>
            <a:pPr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Architecture</a:t>
            </a:r>
          </a:p>
          <a:p>
            <a:r>
              <a:rPr lang="en-US" dirty="0"/>
              <a:t>Speed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/>
              <a:t>Real-life Interaction</a:t>
            </a:r>
          </a:p>
          <a:p>
            <a:r>
              <a:rPr lang="en-US" dirty="0"/>
              <a:t>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SELENIUM WEBDRIVER VS. SELENIUM RC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065035" cy="264688"/>
          </a:xfrm>
        </p:spPr>
        <p:txBody>
          <a:bodyPr/>
          <a:lstStyle/>
          <a:p>
            <a:r>
              <a:rPr lang="en-US" dirty="0"/>
              <a:t>SIMILARITY: 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8148" y="2302154"/>
            <a:ext cx="112915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DIFFERENCE: </a:t>
            </a:r>
          </a:p>
        </p:txBody>
      </p:sp>
    </p:spTree>
    <p:extLst>
      <p:ext uri="{BB962C8B-B14F-4D97-AF65-F5344CB8AC3E}">
        <p14:creationId xmlns:p14="http://schemas.microsoft.com/office/powerpoint/2010/main" val="362655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0364" y="1079898"/>
            <a:ext cx="2854366" cy="3476862"/>
          </a:xfrm>
        </p:spPr>
        <p:txBody>
          <a:bodyPr>
            <a:noAutofit/>
          </a:bodyPr>
          <a:lstStyle/>
          <a:p>
            <a:r>
              <a:rPr lang="en-US" sz="1400" dirty="0"/>
              <a:t>Language level bindings</a:t>
            </a:r>
          </a:p>
          <a:p>
            <a:r>
              <a:rPr lang="en-US" sz="1400" dirty="0"/>
              <a:t>Selenium Webdriver API</a:t>
            </a:r>
          </a:p>
          <a:p>
            <a:r>
              <a:rPr lang="en-US" sz="1400" dirty="0"/>
              <a:t>Drivers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WEBDRIVER ARCHITECTURE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3343037" y="699516"/>
            <a:ext cx="5560629" cy="4156364"/>
          </a:xfrm>
        </p:spPr>
      </p:sp>
      <p:grpSp>
        <p:nvGrpSpPr>
          <p:cNvPr id="49" name="Group 48"/>
          <p:cNvGrpSpPr/>
          <p:nvPr/>
        </p:nvGrpSpPr>
        <p:grpSpPr>
          <a:xfrm>
            <a:off x="3810001" y="878514"/>
            <a:ext cx="2783750" cy="3503060"/>
            <a:chOff x="4411981" y="960118"/>
            <a:chExt cx="2783750" cy="3503060"/>
          </a:xfrm>
        </p:grpSpPr>
        <p:grpSp>
          <p:nvGrpSpPr>
            <p:cNvPr id="7" name="Group 6"/>
            <p:cNvGrpSpPr/>
            <p:nvPr/>
          </p:nvGrpSpPr>
          <p:grpSpPr>
            <a:xfrm>
              <a:off x="4411981" y="960118"/>
              <a:ext cx="2783750" cy="3503060"/>
              <a:chOff x="6622510" y="1646433"/>
              <a:chExt cx="1381727" cy="343448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7328252" y="3104851"/>
                <a:ext cx="170951" cy="1561"/>
              </a:xfrm>
              <a:prstGeom prst="straightConnector1">
                <a:avLst/>
              </a:prstGeom>
              <a:ln w="28575" cap="flat" cmpd="sng">
                <a:solidFill>
                  <a:schemeClr val="accent4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622510" y="1655272"/>
                <a:ext cx="709162" cy="33679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tIns="91440" bIns="0" rtlCol="0" anchor="t" anchorCtr="0"/>
              <a:lstStyle/>
              <a:p>
                <a:r>
                  <a:rPr lang="en-US" sz="1200" b="1" dirty="0">
                    <a:solidFill>
                      <a:srgbClr val="666666"/>
                    </a:solidFill>
                    <a:latin typeface="Arial Black"/>
                    <a:cs typeface="Arial Black"/>
                  </a:rPr>
                  <a:t>                             Bindings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01335" y="1836933"/>
                <a:ext cx="473414" cy="479643"/>
              </a:xfrm>
              <a:prstGeom prst="rect">
                <a:avLst/>
              </a:prstGeom>
              <a:solidFill>
                <a:schemeClr val="bg1"/>
              </a:solidFill>
              <a:ln w="3175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7432"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C#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1335" y="3741476"/>
                <a:ext cx="473414" cy="479643"/>
              </a:xfrm>
              <a:prstGeom prst="rect">
                <a:avLst/>
              </a:prstGeom>
              <a:solidFill>
                <a:schemeClr val="bg1"/>
              </a:solidFill>
              <a:ln w="3175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7432"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Trebuchet MS"/>
                    <a:cs typeface="Trebuchet MS"/>
                  </a:rPr>
                  <a:t>Python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506593" y="1646433"/>
                <a:ext cx="497644" cy="34344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7231275" y="3111967"/>
                <a:ext cx="1166573" cy="301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FC2D9"/>
                    </a:solidFill>
                    <a:latin typeface="Arial Black"/>
                    <a:cs typeface="Arial Black"/>
                  </a:rPr>
                  <a:t>Selenium Webdriver </a:t>
                </a:r>
              </a:p>
              <a:p>
                <a:pPr algn="ctr"/>
                <a:r>
                  <a:rPr lang="en-US" dirty="0">
                    <a:solidFill>
                      <a:srgbClr val="2FC2D9"/>
                    </a:solidFill>
                    <a:latin typeface="Arial Black"/>
                    <a:cs typeface="Arial Black"/>
                  </a:rPr>
                  <a:t>API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4772259" y="1796414"/>
              <a:ext cx="953782" cy="48922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rebuchet MS"/>
                  <a:cs typeface="Trebuchet MS"/>
                </a:rPr>
                <a:t>Java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72259" y="2449248"/>
              <a:ext cx="953782" cy="48922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rebuchet MS"/>
                  <a:cs typeface="Trebuchet MS"/>
                </a:rPr>
                <a:t>JS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72259" y="3744738"/>
              <a:ext cx="953782" cy="48922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rebuchet MS"/>
                  <a:cs typeface="Trebuchet MS"/>
                </a:rPr>
                <a:t>Others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948676" y="878514"/>
            <a:ext cx="1532384" cy="350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tIns="91440" bIns="0" rtlCol="0" anchor="t" anchorCtr="0"/>
          <a:lstStyle/>
          <a:p>
            <a:r>
              <a:rPr lang="en-US" sz="1200" b="1" dirty="0">
                <a:solidFill>
                  <a:srgbClr val="666666"/>
                </a:solidFill>
                <a:latin typeface="Arial Black"/>
                <a:cs typeface="Arial Black"/>
              </a:rPr>
              <a:t>                                Drivers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72176" y="1052908"/>
            <a:ext cx="953782" cy="48922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/>
                <a:cs typeface="Trebuchet MS"/>
              </a:rPr>
              <a:t>IE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72176" y="1694021"/>
            <a:ext cx="953782" cy="48922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/>
                <a:cs typeface="Trebuchet MS"/>
              </a:rPr>
              <a:t>Chrome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72176" y="2360536"/>
            <a:ext cx="953782" cy="48922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/>
                <a:cs typeface="Trebuchet MS"/>
              </a:rPr>
              <a:t>Firefox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372176" y="3002280"/>
            <a:ext cx="953782" cy="48922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/>
                <a:cs typeface="Trebuchet MS"/>
              </a:rPr>
              <a:t>Opera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372176" y="3653308"/>
            <a:ext cx="953782" cy="48922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/>
                <a:cs typeface="Trebuchet MS"/>
              </a:rPr>
              <a:t>Others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584582" y="2367644"/>
            <a:ext cx="344413" cy="1592"/>
          </a:xfrm>
          <a:prstGeom prst="straightConnector1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580" y="1079898"/>
            <a:ext cx="3947160" cy="3383280"/>
          </a:xfrm>
        </p:spPr>
        <p:txBody>
          <a:bodyPr>
            <a:noAutofit/>
          </a:bodyPr>
          <a:lstStyle/>
          <a:p>
            <a:pPr marL="257175" indent="-257175">
              <a:buAutoNum type="arabicParenR"/>
            </a:pPr>
            <a:r>
              <a:rPr lang="en-US" sz="1400" dirty="0"/>
              <a:t>An automation developer creates a scenario in any high level language (using a corresponding library)</a:t>
            </a:r>
          </a:p>
          <a:p>
            <a:pPr marL="257175" indent="-257175">
              <a:buAutoNum type="arabicParenR"/>
            </a:pPr>
            <a:r>
              <a:rPr lang="en-US" sz="1400" dirty="0"/>
              <a:t>The scenario is accepted</a:t>
            </a:r>
            <a:r>
              <a:rPr lang="ru-RU" sz="1400" dirty="0"/>
              <a:t> </a:t>
            </a:r>
            <a:r>
              <a:rPr lang="en-US" sz="1400" dirty="0"/>
              <a:t>by WebDriver and transformed</a:t>
            </a:r>
            <a:r>
              <a:rPr lang="ru-RU" sz="1400" dirty="0"/>
              <a:t> </a:t>
            </a:r>
            <a:r>
              <a:rPr lang="en-US" sz="1400" dirty="0"/>
              <a:t>into the language, that a particular browser (depends on WebDriver type) understands</a:t>
            </a:r>
          </a:p>
          <a:p>
            <a:pPr marL="257175" indent="-257175">
              <a:buAutoNum type="arabicParenR"/>
            </a:pPr>
            <a:r>
              <a:rPr lang="en-US" sz="1400" dirty="0"/>
              <a:t>Browser performs the manipulations, that were described in the first step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WEBDRIVER WORKFLOW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80602" y="904088"/>
            <a:ext cx="2230244" cy="3559090"/>
            <a:chOff x="9022981" y="1308100"/>
            <a:chExt cx="1121833" cy="3733800"/>
          </a:xfrm>
        </p:grpSpPr>
        <p:sp>
          <p:nvSpPr>
            <p:cNvPr id="21" name="Rectangle 20"/>
            <p:cNvSpPr/>
            <p:nvPr/>
          </p:nvSpPr>
          <p:spPr>
            <a:xfrm>
              <a:off x="9022981" y="1308100"/>
              <a:ext cx="1121833" cy="3733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15890" y="1431429"/>
              <a:ext cx="936016" cy="387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FC2D9"/>
                  </a:solidFill>
                  <a:latin typeface="Arial Black"/>
                  <a:cs typeface="Arial Black"/>
                </a:rPr>
                <a:t>Workflow of Selenium Webdriver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91840" y="2125725"/>
              <a:ext cx="768864" cy="54951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  <a:latin typeface="Trebuchet MS"/>
                  <a:cs typeface="Trebuchet MS"/>
                </a:rPr>
                <a:t>Test Scripts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>
            <a:off x="6880564" y="2207260"/>
            <a:ext cx="1" cy="277135"/>
          </a:xfrm>
          <a:prstGeom prst="straightConnector1">
            <a:avLst/>
          </a:prstGeom>
          <a:ln w="3175" cmpd="sng">
            <a:solidFill>
              <a:schemeClr val="accent3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16300" y="2484395"/>
            <a:ext cx="1528529" cy="52120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Trebuchet MS"/>
                <a:cs typeface="Trebuchet MS"/>
              </a:rPr>
              <a:t>Webdriver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31460" y="3239156"/>
            <a:ext cx="1528528" cy="52120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Trebuchet MS"/>
                <a:cs typeface="Trebuchet MS"/>
              </a:rPr>
              <a:t>Browsers</a:t>
            </a:r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6895724" y="3005603"/>
            <a:ext cx="0" cy="233553"/>
          </a:xfrm>
          <a:prstGeom prst="straightConnector1">
            <a:avLst/>
          </a:prstGeom>
          <a:ln w="3175" cmpd="sng">
            <a:solidFill>
              <a:schemeClr val="accent3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6321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32294</TotalTime>
  <Words>3185</Words>
  <Application>Microsoft Office PowerPoint</Application>
  <PresentationFormat>On-screen Show (16:9)</PresentationFormat>
  <Paragraphs>598</Paragraphs>
  <Slides>51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Calibri</vt:lpstr>
      <vt:lpstr>Calibri (Body)</vt:lpstr>
      <vt:lpstr>Consolas</vt:lpstr>
      <vt:lpstr>Courier New</vt:lpstr>
      <vt:lpstr>Lucida Grande</vt:lpstr>
      <vt:lpstr>Roboto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Yauhen Bialetski</cp:lastModifiedBy>
  <cp:revision>1135</cp:revision>
  <cp:lastPrinted>2014-07-09T13:30:36Z</cp:lastPrinted>
  <dcterms:created xsi:type="dcterms:W3CDTF">2014-07-08T13:27:24Z</dcterms:created>
  <dcterms:modified xsi:type="dcterms:W3CDTF">2022-07-07T14:19:53Z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