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1"/>
  </p:notesMasterIdLst>
  <p:handoutMasterIdLst>
    <p:handoutMasterId r:id="rId42"/>
  </p:handoutMasterIdLst>
  <p:sldIdLst>
    <p:sldId id="256" r:id="rId4"/>
    <p:sldId id="279" r:id="rId5"/>
    <p:sldId id="280" r:id="rId6"/>
    <p:sldId id="281" r:id="rId7"/>
    <p:sldId id="282" r:id="rId8"/>
    <p:sldId id="283" r:id="rId9"/>
    <p:sldId id="284" r:id="rId10"/>
    <p:sldId id="288" r:id="rId11"/>
    <p:sldId id="332" r:id="rId12"/>
    <p:sldId id="333" r:id="rId13"/>
    <p:sldId id="334" r:id="rId14"/>
    <p:sldId id="335" r:id="rId15"/>
    <p:sldId id="285" r:id="rId16"/>
    <p:sldId id="336" r:id="rId17"/>
    <p:sldId id="337" r:id="rId18"/>
    <p:sldId id="338" r:id="rId19"/>
    <p:sldId id="302" r:id="rId20"/>
    <p:sldId id="303" r:id="rId21"/>
    <p:sldId id="339" r:id="rId22"/>
    <p:sldId id="340" r:id="rId23"/>
    <p:sldId id="341" r:id="rId24"/>
    <p:sldId id="342" r:id="rId25"/>
    <p:sldId id="315" r:id="rId26"/>
    <p:sldId id="343" r:id="rId27"/>
    <p:sldId id="344" r:id="rId28"/>
    <p:sldId id="345" r:id="rId29"/>
    <p:sldId id="322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29" r:id="rId38"/>
    <p:sldId id="330" r:id="rId39"/>
    <p:sldId id="331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2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or Orosz" userId="7ad7db02-47ea-4244-9c51-637c5b1331d2" providerId="ADAL" clId="{F27DFA7C-B4CF-485C-8231-D87C48FE793F}"/>
    <pc:docChg chg="modSld">
      <pc:chgData name="Sandor Orosz" userId="7ad7db02-47ea-4244-9c51-637c5b1331d2" providerId="ADAL" clId="{F27DFA7C-B4CF-485C-8231-D87C48FE793F}" dt="2020-08-10T07:30:35.551" v="4" actId="20577"/>
      <pc:docMkLst>
        <pc:docMk/>
      </pc:docMkLst>
      <pc:sldChg chg="modSp mod">
        <pc:chgData name="Sandor Orosz" userId="7ad7db02-47ea-4244-9c51-637c5b1331d2" providerId="ADAL" clId="{F27DFA7C-B4CF-485C-8231-D87C48FE793F}" dt="2020-08-10T07:30:35.551" v="4" actId="20577"/>
        <pc:sldMkLst>
          <pc:docMk/>
          <pc:sldMk cId="4017715495" sldId="343"/>
        </pc:sldMkLst>
        <pc:spChg chg="mod">
          <ac:chgData name="Sandor Orosz" userId="7ad7db02-47ea-4244-9c51-637c5b1331d2" providerId="ADAL" clId="{F27DFA7C-B4CF-485C-8231-D87C48FE793F}" dt="2020-08-10T07:30:35.551" v="4" actId="20577"/>
          <ac:spMkLst>
            <pc:docMk/>
            <pc:sldMk cId="4017715495" sldId="343"/>
            <ac:spMk id="7" creationId="{49B9818F-DFB6-4F1B-BB0F-13C5A90C3E84}"/>
          </ac:spMkLst>
        </pc:spChg>
      </pc:sldChg>
    </pc:docChg>
  </pc:docChgLst>
  <pc:docChgLst>
    <pc:chgData name="Sandor Orosz" userId="7ad7db02-47ea-4244-9c51-637c5b1331d2" providerId="ADAL" clId="{FEB18E93-559D-4156-8F1F-C39CF52C68C5}"/>
    <pc:docChg chg="undo custSel modSld">
      <pc:chgData name="Sandor Orosz" userId="7ad7db02-47ea-4244-9c51-637c5b1331d2" providerId="ADAL" clId="{FEB18E93-559D-4156-8F1F-C39CF52C68C5}" dt="2020-01-22T10:48:03.679" v="28" actId="20577"/>
      <pc:docMkLst>
        <pc:docMk/>
      </pc:docMkLst>
      <pc:sldChg chg="modSp">
        <pc:chgData name="Sandor Orosz" userId="7ad7db02-47ea-4244-9c51-637c5b1331d2" providerId="ADAL" clId="{FEB18E93-559D-4156-8F1F-C39CF52C68C5}" dt="2020-01-22T10:02:03.361" v="17" actId="20577"/>
        <pc:sldMkLst>
          <pc:docMk/>
          <pc:sldMk cId="1733196742" sldId="256"/>
        </pc:sldMkLst>
        <pc:spChg chg="mod">
          <ac:chgData name="Sandor Orosz" userId="7ad7db02-47ea-4244-9c51-637c5b1331d2" providerId="ADAL" clId="{FEB18E93-559D-4156-8F1F-C39CF52C68C5}" dt="2020-01-22T10:02:03.361" v="17" actId="20577"/>
          <ac:spMkLst>
            <pc:docMk/>
            <pc:sldMk cId="1733196742" sldId="256"/>
            <ac:spMk id="2" creationId="{4F098F48-7AD1-43D7-A79A-A8A8147FDBBA}"/>
          </ac:spMkLst>
        </pc:spChg>
      </pc:sldChg>
      <pc:sldChg chg="modSp">
        <pc:chgData name="Sandor Orosz" userId="7ad7db02-47ea-4244-9c51-637c5b1331d2" providerId="ADAL" clId="{FEB18E93-559D-4156-8F1F-C39CF52C68C5}" dt="2020-01-19T12:35:07.938" v="6" actId="20577"/>
        <pc:sldMkLst>
          <pc:docMk/>
          <pc:sldMk cId="3816803738" sldId="288"/>
        </pc:sldMkLst>
        <pc:spChg chg="mod">
          <ac:chgData name="Sandor Orosz" userId="7ad7db02-47ea-4244-9c51-637c5b1331d2" providerId="ADAL" clId="{FEB18E93-559D-4156-8F1F-C39CF52C68C5}" dt="2020-01-19T12:35:07.938" v="6" actId="20577"/>
          <ac:spMkLst>
            <pc:docMk/>
            <pc:sldMk cId="3816803738" sldId="288"/>
            <ac:spMk id="3" creationId="{64BEE651-A9E0-48AA-9752-790C03379302}"/>
          </ac:spMkLst>
        </pc:spChg>
      </pc:sldChg>
      <pc:sldChg chg="modSp">
        <pc:chgData name="Sandor Orosz" userId="7ad7db02-47ea-4244-9c51-637c5b1331d2" providerId="ADAL" clId="{FEB18E93-559D-4156-8F1F-C39CF52C68C5}" dt="2020-01-19T12:35:15.546" v="13" actId="20577"/>
        <pc:sldMkLst>
          <pc:docMk/>
          <pc:sldMk cId="2340877463" sldId="332"/>
        </pc:sldMkLst>
        <pc:spChg chg="mod">
          <ac:chgData name="Sandor Orosz" userId="7ad7db02-47ea-4244-9c51-637c5b1331d2" providerId="ADAL" clId="{FEB18E93-559D-4156-8F1F-C39CF52C68C5}" dt="2020-01-19T12:35:15.546" v="13" actId="20577"/>
          <ac:spMkLst>
            <pc:docMk/>
            <pc:sldMk cId="2340877463" sldId="332"/>
            <ac:spMk id="3" creationId="{64BEE651-A9E0-48AA-9752-790C03379302}"/>
          </ac:spMkLst>
        </pc:spChg>
      </pc:sldChg>
      <pc:sldChg chg="modSp">
        <pc:chgData name="Sandor Orosz" userId="7ad7db02-47ea-4244-9c51-637c5b1331d2" providerId="ADAL" clId="{FEB18E93-559D-4156-8F1F-C39CF52C68C5}" dt="2020-01-22T10:40:58.387" v="19" actId="1076"/>
        <pc:sldMkLst>
          <pc:docMk/>
          <pc:sldMk cId="1640069589" sldId="337"/>
        </pc:sldMkLst>
        <pc:spChg chg="mod">
          <ac:chgData name="Sandor Orosz" userId="7ad7db02-47ea-4244-9c51-637c5b1331d2" providerId="ADAL" clId="{FEB18E93-559D-4156-8F1F-C39CF52C68C5}" dt="2020-01-22T10:40:58.387" v="19" actId="1076"/>
          <ac:spMkLst>
            <pc:docMk/>
            <pc:sldMk cId="1640069589" sldId="337"/>
            <ac:spMk id="6" creationId="{C0F61FFA-B50B-4119-9405-D5E77EB7BFA4}"/>
          </ac:spMkLst>
        </pc:spChg>
      </pc:sldChg>
      <pc:sldChg chg="modSp">
        <pc:chgData name="Sandor Orosz" userId="7ad7db02-47ea-4244-9c51-637c5b1331d2" providerId="ADAL" clId="{FEB18E93-559D-4156-8F1F-C39CF52C68C5}" dt="2020-01-22T10:48:03.679" v="28" actId="20577"/>
        <pc:sldMkLst>
          <pc:docMk/>
          <pc:sldMk cId="890567398" sldId="338"/>
        </pc:sldMkLst>
        <pc:spChg chg="mod">
          <ac:chgData name="Sandor Orosz" userId="7ad7db02-47ea-4244-9c51-637c5b1331d2" providerId="ADAL" clId="{FEB18E93-559D-4156-8F1F-C39CF52C68C5}" dt="2020-01-22T10:48:03.679" v="28" actId="20577"/>
          <ac:spMkLst>
            <pc:docMk/>
            <pc:sldMk cId="890567398" sldId="338"/>
            <ac:spMk id="6" creationId="{C0F61FFA-B50B-4119-9405-D5E77EB7BFA4}"/>
          </ac:spMkLst>
        </pc:spChg>
      </pc:sldChg>
    </pc:docChg>
  </pc:docChgLst>
  <pc:docChgLst>
    <pc:chgData name="Sandor Orosz" userId="7ad7db02-47ea-4244-9c51-637c5b1331d2" providerId="ADAL" clId="{59CA0D63-9A62-401A-8685-CD0692720BA6}"/>
    <pc:docChg chg="undo custSel modSld">
      <pc:chgData name="Sandor Orosz" userId="7ad7db02-47ea-4244-9c51-637c5b1331d2" providerId="ADAL" clId="{59CA0D63-9A62-401A-8685-CD0692720BA6}" dt="2020-03-20T15:06:34.231" v="5" actId="20577"/>
      <pc:docMkLst>
        <pc:docMk/>
      </pc:docMkLst>
      <pc:sldChg chg="modSp">
        <pc:chgData name="Sandor Orosz" userId="7ad7db02-47ea-4244-9c51-637c5b1331d2" providerId="ADAL" clId="{59CA0D63-9A62-401A-8685-CD0692720BA6}" dt="2020-03-20T15:06:34.231" v="5" actId="20577"/>
        <pc:sldMkLst>
          <pc:docMk/>
          <pc:sldMk cId="1640069589" sldId="337"/>
        </pc:sldMkLst>
        <pc:spChg chg="mod">
          <ac:chgData name="Sandor Orosz" userId="7ad7db02-47ea-4244-9c51-637c5b1331d2" providerId="ADAL" clId="{59CA0D63-9A62-401A-8685-CD0692720BA6}" dt="2020-03-20T15:06:34.231" v="5" actId="20577"/>
          <ac:spMkLst>
            <pc:docMk/>
            <pc:sldMk cId="1640069589" sldId="337"/>
            <ac:spMk id="6" creationId="{C0F61FFA-B50B-4119-9405-D5E77EB7BF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jasmine.github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mochaj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dashboard" TargetMode="External"/><Relationship Id="rId2" Type="http://schemas.openxmlformats.org/officeDocument/2006/relationships/hyperlink" Target="https://github.com/szikszail/js-webina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for test engineers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Module #2 – Functions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98F48-7AD1-43D7-A79A-A8A8147FDBBA}"/>
              </a:ext>
            </a:extLst>
          </p:cNvPr>
          <p:cNvSpPr txBox="1"/>
          <p:nvPr/>
        </p:nvSpPr>
        <p:spPr>
          <a:xfrm>
            <a:off x="436873" y="3999844"/>
            <a:ext cx="1932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EFEFE"/>
                </a:solidFill>
              </a:rPr>
              <a:t>Starting at</a:t>
            </a:r>
            <a:br>
              <a:rPr lang="hu-HU" sz="2000" dirty="0">
                <a:solidFill>
                  <a:srgbClr val="FEFEFE"/>
                </a:solidFill>
              </a:rPr>
            </a:br>
            <a:r>
              <a:rPr lang="hu-HU" sz="3200" dirty="0">
                <a:solidFill>
                  <a:srgbClr val="FEFEFE"/>
                </a:solidFill>
              </a:rPr>
              <a:t>11:05 CET</a:t>
            </a:r>
            <a:endParaRPr lang="en-US" sz="20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Arguments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No types, as usual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Primitives passed by value, objects by reference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Bind by order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Unset arguments are undefined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15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Arguments object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Contains the current arguments as an Array.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Bound in order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We can make functions with not strict argument list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AB141-5FDF-4755-A737-8AB1BCE3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43" y="1079500"/>
            <a:ext cx="5423740" cy="432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653C8-1652-4A68-BC9D-752F3453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751" y="1512455"/>
            <a:ext cx="5400124" cy="1739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557D2-D8E8-4433-AE20-5F8E8D09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558" y="3252145"/>
            <a:ext cx="5376509" cy="1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7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Default parameters, rest parameter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Default parameters (ES6):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have default value if not set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Rest parameters (ES6):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indefinite number of arguments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B92BC-50F8-4C3E-957F-87840FEE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43" y="1085850"/>
            <a:ext cx="2345826" cy="1102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2BE8CB-54E7-4ACA-A13E-EAA2DCDF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59" y="1079500"/>
            <a:ext cx="2959835" cy="1424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95E45B-F022-48C0-BED8-C80B65312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943" y="2568296"/>
            <a:ext cx="3227479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SCOPES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Variables defined inside a function cannot be accessed from anywhere outside the function, because the variable is defined only in the scope of the function.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However, a function can access all variables and functions defined inside the scope in which it is defined.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Global scope: window, global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B8548-0519-4E5E-87F0-66EE639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85102"/>
            <a:ext cx="3828606" cy="39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4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Block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ES5: no real block scope (have workaround)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ES6: with let and const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1FFA-B50B-4119-9405-D5E77EB7BFA4}"/>
              </a:ext>
            </a:extLst>
          </p:cNvPr>
          <p:cNvSpPr txBox="1"/>
          <p:nvPr/>
        </p:nvSpPr>
        <p:spPr>
          <a:xfrm>
            <a:off x="3370943" y="1079500"/>
            <a:ext cx="51796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console.log(c); 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2</a:t>
            </a:r>
          </a:p>
          <a:p>
            <a:endParaRPr lang="hu-HU" sz="1200" dirty="0">
              <a:solidFill>
                <a:srgbClr val="133C4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 = </a:t>
            </a:r>
            <a:r>
              <a:rPr lang="hu-HU" sz="120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20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hu-HU" sz="1200" dirty="0">
              <a:solidFill>
                <a:srgbClr val="133C4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console.log(c); 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</a:t>
            </a:r>
          </a:p>
          <a:p>
            <a:endParaRPr lang="hu-HU" sz="1200" dirty="0">
              <a:solidFill>
                <a:srgbClr val="133C4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})();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console.log(c); 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6400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Block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1800" dirty="0">
                <a:latin typeface="+mn-lt"/>
              </a:rPr>
              <a:t>Scopes vs Loops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1FFA-B50B-4119-9405-D5E77EB7BFA4}"/>
              </a:ext>
            </a:extLst>
          </p:cNvPr>
          <p:cNvSpPr txBox="1"/>
          <p:nvPr/>
        </p:nvSpPr>
        <p:spPr>
          <a:xfrm>
            <a:off x="3370943" y="1079500"/>
            <a:ext cx="51796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i &lt;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i++) 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setTimeout(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console.log(i);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},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5 5 5 5 5</a:t>
            </a:r>
          </a:p>
          <a:p>
            <a:endParaRPr lang="hu-HU" sz="1200" dirty="0">
              <a:solidFill>
                <a:srgbClr val="133C4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let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 =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i &lt;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i++) 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setTimeout(</a:t>
            </a:r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console.log(i);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}, 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0 1 2 3 4</a:t>
            </a:r>
          </a:p>
        </p:txBody>
      </p:sp>
    </p:spTree>
    <p:extLst>
      <p:ext uri="{BB962C8B-B14F-4D97-AF65-F5344CB8AC3E}">
        <p14:creationId xmlns:p14="http://schemas.microsoft.com/office/powerpoint/2010/main" val="89056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C7EDB-2629-4145-91A7-3FA829DE1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9ECDB-710F-4689-A39C-341FE732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61" y="3131"/>
            <a:ext cx="9220315" cy="5199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A7DAE-7F4F-42C4-B2FD-7BC160634A81}"/>
              </a:ext>
            </a:extLst>
          </p:cNvPr>
          <p:cNvSpPr txBox="1"/>
          <p:nvPr/>
        </p:nvSpPr>
        <p:spPr>
          <a:xfrm>
            <a:off x="3517794" y="1095769"/>
            <a:ext cx="210841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dirty="0">
                <a:solidFill>
                  <a:srgbClr val="1A9C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hu-HU" sz="2800" dirty="0">
                <a:solidFill>
                  <a:srgbClr val="A3C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minutes break</a:t>
            </a:r>
            <a:endParaRPr lang="en-US" sz="2800" dirty="0">
              <a:solidFill>
                <a:srgbClr val="A3C6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48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Arrow functions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Arrow 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An arrow function expression has a </a:t>
            </a:r>
            <a:r>
              <a:rPr lang="en-US" sz="1800" b="1" dirty="0">
                <a:latin typeface="+mn-lt"/>
              </a:rPr>
              <a:t>shorter syntax </a:t>
            </a:r>
            <a:r>
              <a:rPr lang="en-US" sz="1800" dirty="0">
                <a:latin typeface="+mn-lt"/>
              </a:rPr>
              <a:t>than a function expression.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It </a:t>
            </a:r>
            <a:r>
              <a:rPr lang="en-US" sz="1800" b="1" dirty="0">
                <a:latin typeface="+mn-lt"/>
              </a:rPr>
              <a:t>does not bind </a:t>
            </a:r>
            <a:r>
              <a:rPr lang="en-US" sz="1800" dirty="0">
                <a:latin typeface="+mn-lt"/>
              </a:rPr>
              <a:t>its own </a:t>
            </a:r>
            <a:r>
              <a:rPr lang="en-US" sz="1800" b="1" dirty="0">
                <a:latin typeface="+mn-lt"/>
              </a:rPr>
              <a:t>this, arguments</a:t>
            </a:r>
            <a:r>
              <a:rPr lang="en-US" sz="1800" dirty="0"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Always anonymous.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BC98B-B4A4-45AF-B03C-D3E37336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43" y="1079500"/>
            <a:ext cx="6524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01F19-829F-4A48-8CEF-49BBC33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D816307-DD33-4440-B3AD-C8A9C61F72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r="2529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CBF9-7E9B-4C5C-A772-34CD99B57E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A4D6F7-59A6-4199-8C01-4DE912CF3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JavaScript basics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70D8A-82AF-4E7F-9FFE-B247A85F36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1A54F2-93B2-4EC9-B213-51F10264C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6A4F0D-189B-4E66-BA3B-36F590BF01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7C6462-C774-47E5-8D90-64B72ECB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E248F-3D51-4806-B5EF-20643B901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Functions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DD9DE01-D230-423E-9981-F9657429BB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OO, classes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13BD1F-2A56-47F5-BDBA-71E3CB30C1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/>
              <a:t>Array, String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F71714-C7E0-40EB-94A9-8609496DD4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u-HU" dirty="0"/>
              <a:t>JSON, Promise, RegExp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3C9AF-8509-4213-BAE4-807F0A49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Arrow functions – Shorter syntax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B4B73-4AD9-4AFB-883C-06B38610B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04"/>
          <a:stretch/>
        </p:blipFill>
        <p:spPr>
          <a:xfrm>
            <a:off x="1571625" y="1137541"/>
            <a:ext cx="6000750" cy="32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Arrow functions – No binding of this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30617-E0EF-4720-8AB2-AB698522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6" y="803001"/>
            <a:ext cx="5384380" cy="2440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6CF36-D7D8-4126-88E6-7F2B11DD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29" y="3160635"/>
            <a:ext cx="5368636" cy="1920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85271-60E8-4B6B-A762-5583C278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08" y="1268877"/>
            <a:ext cx="5423740" cy="175543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89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Arrow functions – No binding of arguments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812F7-7A59-41A9-9AB8-55E014D9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295400"/>
            <a:ext cx="6543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0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Self-invoking functions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1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Self-invoking functions - IIFE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IIFE are function expression that are invoked as soon as the function is declared.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0444-BC9E-461E-8E33-C6241BA4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43" y="1079500"/>
            <a:ext cx="5423740" cy="771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9818F-DFB6-4F1B-BB0F-13C5A90C3E84}"/>
              </a:ext>
            </a:extLst>
          </p:cNvPr>
          <p:cNvSpPr txBox="1"/>
          <p:nvPr/>
        </p:nvSpPr>
        <p:spPr>
          <a:xfrm>
            <a:off x="3370943" y="1850946"/>
            <a:ext cx="5179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result = 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fn(fn) {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fn();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?</a:t>
            </a:r>
          </a:p>
        </p:txBody>
      </p:sp>
    </p:spTree>
    <p:extLst>
      <p:ext uri="{BB962C8B-B14F-4D97-AF65-F5344CB8AC3E}">
        <p14:creationId xmlns:p14="http://schemas.microsoft.com/office/powerpoint/2010/main" val="4017715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Function can be passed as arguments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818F-DFB6-4F1B-BB0F-13C5A90C3E84}"/>
              </a:ext>
            </a:extLst>
          </p:cNvPr>
          <p:cNvSpPr txBox="1"/>
          <p:nvPr/>
        </p:nvSpPr>
        <p:spPr>
          <a:xfrm>
            <a:off x="3370943" y="1079500"/>
            <a:ext cx="5179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fnToExecute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() {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console.log(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’done’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setTimeout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fnToExecute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100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endParaRPr lang="en-US" sz="1200" dirty="0">
              <a:solidFill>
                <a:srgbClr val="133C4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doOp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(operation, op1, op2) {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operation(op1, op2);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add 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(a, b) {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 + b; }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minus = (a, b) 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=&gt;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 – b;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multiply = (a, b) 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=&gt;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 * b;</a:t>
            </a:r>
          </a:p>
          <a:p>
            <a:endParaRPr lang="en-US" sz="1200" dirty="0">
              <a:solidFill>
                <a:srgbClr val="133C4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</a:t>
            </a:r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doOp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(add,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   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</a:t>
            </a:r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doOp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(minus,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-15</a:t>
            </a:r>
          </a:p>
          <a:p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console.log(</a:t>
            </a:r>
            <a:r>
              <a:rPr lang="en-US" sz="1200" dirty="0" err="1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doOp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(multiply,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11</a:t>
            </a:r>
            <a:r>
              <a:rPr lang="en-US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11</a:t>
            </a:r>
          </a:p>
        </p:txBody>
      </p:sp>
    </p:spTree>
    <p:extLst>
      <p:ext uri="{BB962C8B-B14F-4D97-AF65-F5344CB8AC3E}">
        <p14:creationId xmlns:p14="http://schemas.microsoft.com/office/powerpoint/2010/main" val="111962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Describe-it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3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Describe-it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0882" y="1079500"/>
            <a:ext cx="8429625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Test case</a:t>
            </a:r>
            <a:r>
              <a:rPr lang="en-US" sz="1800" dirty="0">
                <a:latin typeface="+mn-lt"/>
              </a:rPr>
              <a:t>: an atomic test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Test suite</a:t>
            </a:r>
            <a:r>
              <a:rPr lang="en-US" sz="1800" dirty="0">
                <a:latin typeface="+mn-lt"/>
              </a:rPr>
              <a:t>: group of Test cases or Test suites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Describe</a:t>
            </a:r>
            <a:r>
              <a:rPr lang="en-US" sz="1800" dirty="0">
                <a:latin typeface="+mn-lt"/>
              </a:rPr>
              <a:t>: function to define a test suite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describe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nameString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definitionFn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It</a:t>
            </a:r>
            <a:r>
              <a:rPr lang="en-US" sz="1800" dirty="0">
                <a:latin typeface="+mn-lt"/>
              </a:rPr>
              <a:t>: function to define a test case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testSting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definitionFn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997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0882" y="1079500"/>
            <a:ext cx="8429625" cy="339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describe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”Login”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{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”should work with correct credentials”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{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some code which logs in with correct credentials</a:t>
            </a:r>
            <a:br>
              <a:rPr lang="en-US" sz="14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”should show error in case of incorrect credentials”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() =&gt; {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some code which tries to login with correct credentials</a:t>
            </a:r>
            <a:br>
              <a:rPr lang="en-US" sz="14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// and then checks the visibility of the error message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});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09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517E21B-8892-47E0-B6B2-D397E804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0E4DAF1-7811-4DB6-BD12-B8611ECED4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Module #2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BF3C271-D0A0-4C72-B8C5-D932B1CA566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r="26852"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C32FA2-9670-4A3A-BD53-1C2FC60E59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16AD4C-CCF7-48C6-88BA-42B8198479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61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Mocha, Jasmine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70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09681"/>
            <a:ext cx="8426449" cy="301752"/>
          </a:xfrm>
        </p:spPr>
        <p:txBody>
          <a:bodyPr/>
          <a:lstStyle/>
          <a:p>
            <a:r>
              <a:rPr lang="hu-HU" dirty="0"/>
              <a:t>Jasmine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8102" y="1079500"/>
            <a:ext cx="2682405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Test execution framework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Suite: describe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Test case: it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Hooks: </a:t>
            </a:r>
            <a:r>
              <a:rPr lang="en-US" sz="1400" dirty="0" err="1">
                <a:latin typeface="+mn-lt"/>
              </a:rPr>
              <a:t>beforeEach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afterEach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beforeAll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afterAll</a:t>
            </a:r>
            <a:endParaRPr lang="en-US" sz="1400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Assertion: expect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Test doubles: </a:t>
            </a:r>
            <a:r>
              <a:rPr lang="en-US" sz="1400" dirty="0" err="1">
                <a:latin typeface="+mn-lt"/>
              </a:rPr>
              <a:t>spyOn</a:t>
            </a:r>
            <a:endParaRPr lang="en-US" sz="1400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Development: pending, </a:t>
            </a:r>
            <a:r>
              <a:rPr lang="hu-HU" sz="1400" dirty="0">
                <a:latin typeface="+mn-lt"/>
              </a:rPr>
              <a:t>fdescribe, fit, </a:t>
            </a:r>
            <a:r>
              <a:rPr lang="en-US" sz="1400" dirty="0" err="1">
                <a:latin typeface="+mn-lt"/>
              </a:rPr>
              <a:t>xdescribe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xit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Sync, but handles async with callbacks.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  <a:hlinkClick r:id="rId2"/>
              </a:rPr>
              <a:t>http://jasmine.github.io/</a:t>
            </a:r>
            <a:r>
              <a:rPr lang="hu-HU" sz="1800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504F-3518-432C-B331-749D97EA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23" b="6621"/>
          <a:stretch/>
        </p:blipFill>
        <p:spPr>
          <a:xfrm>
            <a:off x="360364" y="888125"/>
            <a:ext cx="5611091" cy="3780000"/>
          </a:xfrm>
          <a:prstGeom prst="rect">
            <a:avLst/>
          </a:prstGeom>
        </p:spPr>
      </p:pic>
      <p:pic>
        <p:nvPicPr>
          <p:cNvPr id="6" name="Picture 8" descr="Képtalálat a következőre: „jasmine test”">
            <a:extLst>
              <a:ext uri="{FF2B5EF4-FFF2-40B4-BE49-F238E27FC236}">
                <a16:creationId xmlns:a16="http://schemas.microsoft.com/office/drawing/2014/main" id="{26DBE2DA-80B0-41D8-91B8-862BAA57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71" y="113665"/>
            <a:ext cx="1810536" cy="4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4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09681"/>
            <a:ext cx="8426449" cy="301752"/>
          </a:xfrm>
        </p:spPr>
        <p:txBody>
          <a:bodyPr/>
          <a:lstStyle/>
          <a:p>
            <a:r>
              <a:rPr lang="hu-HU" dirty="0"/>
              <a:t>Mocha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8102" y="1079500"/>
            <a:ext cx="2682405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Test execution framework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Suite: describe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Test case: it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Hooks: </a:t>
            </a:r>
            <a:r>
              <a:rPr lang="en-US" sz="1400" dirty="0" err="1">
                <a:latin typeface="+mn-lt"/>
              </a:rPr>
              <a:t>beforeEach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afterEach</a:t>
            </a:r>
            <a:r>
              <a:rPr lang="en-US" sz="1400" dirty="0">
                <a:latin typeface="+mn-lt"/>
              </a:rPr>
              <a:t>, before, after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Assertion: </a:t>
            </a:r>
            <a:r>
              <a:rPr lang="hu-HU" sz="1400" dirty="0">
                <a:latin typeface="+mn-lt"/>
              </a:rPr>
              <a:t>-</a:t>
            </a:r>
            <a:endParaRPr lang="en-US" sz="1400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Test doubles: </a:t>
            </a:r>
            <a:r>
              <a:rPr lang="hu-HU" sz="1400" dirty="0">
                <a:latin typeface="+mn-lt"/>
              </a:rPr>
              <a:t>-</a:t>
            </a:r>
            <a:endParaRPr lang="en-US" sz="1400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+mn-lt"/>
              </a:rPr>
              <a:t>Development:</a:t>
            </a:r>
            <a:r>
              <a:rPr lang="hu-HU" sz="1400" dirty="0">
                <a:latin typeface="+mn-lt"/>
              </a:rPr>
              <a:t> (describe|it).(skip|only)</a:t>
            </a:r>
            <a:endParaRPr lang="en-US" sz="1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Sync</a:t>
            </a:r>
            <a:r>
              <a:rPr lang="hu-HU" sz="1800" dirty="0">
                <a:latin typeface="+mn-lt"/>
              </a:rPr>
              <a:t> + Async (Promise, Callback)</a:t>
            </a: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  <a:hlinkClick r:id="rId2"/>
              </a:rPr>
              <a:t>http://</a:t>
            </a:r>
            <a:r>
              <a:rPr lang="hu-HU" sz="1800" dirty="0">
                <a:latin typeface="+mn-lt"/>
                <a:hlinkClick r:id="rId2"/>
              </a:rPr>
              <a:t>mochajs.org</a:t>
            </a:r>
            <a:r>
              <a:rPr lang="hu-HU" sz="1800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07A87-8DFF-40EB-915F-3F115025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8" y="33437"/>
            <a:ext cx="642685" cy="632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E95E8-529B-4289-9E8E-0FC206BDB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57"/>
          <a:stretch/>
        </p:blipFill>
        <p:spPr>
          <a:xfrm>
            <a:off x="360364" y="888125"/>
            <a:ext cx="5169477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Writing tests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42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Write unit tests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013754" cy="339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n-lt"/>
              </a:rPr>
              <a:t>Create unit tests for the calculator module.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+mn-lt"/>
              </a:rPr>
              <a:t>Write test suites and test cases (pending)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+mn-lt"/>
              </a:rPr>
              <a:t>Created test case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818F-DFB6-4F1B-BB0F-13C5A90C3E84}"/>
              </a:ext>
            </a:extLst>
          </p:cNvPr>
          <p:cNvSpPr txBox="1"/>
          <p:nvPr/>
        </p:nvSpPr>
        <p:spPr>
          <a:xfrm>
            <a:off x="3370943" y="1079500"/>
            <a:ext cx="5179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).add(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8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).minus(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1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).sqrt().v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2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).times(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30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).divide(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5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).mod(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0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).divide(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throw error</a:t>
            </a:r>
            <a:b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calc(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).add(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.minus(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b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.times(</a:t>
            </a:r>
            <a:r>
              <a:rPr lang="hu-HU" sz="1200" dirty="0">
                <a:solidFill>
                  <a:schemeClr val="accent5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</a:t>
            </a:r>
            <a:r>
              <a:rPr lang="hu-HU" sz="1200" dirty="0">
                <a:solidFill>
                  <a:srgbClr val="133C4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).v 		</a:t>
            </a:r>
            <a:r>
              <a:rPr lang="hu-HU" sz="1200" dirty="0">
                <a:solidFill>
                  <a:schemeClr val="accent4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24</a:t>
            </a:r>
          </a:p>
        </p:txBody>
      </p:sp>
    </p:spTree>
    <p:extLst>
      <p:ext uri="{BB962C8B-B14F-4D97-AF65-F5344CB8AC3E}">
        <p14:creationId xmlns:p14="http://schemas.microsoft.com/office/powerpoint/2010/main" val="3770442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B14C13-6078-4F69-B6AA-2F7DA2AB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Questions?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77152-8F2D-430C-967A-8B3AD9BB67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5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„Tasks”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9962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1600" dirty="0">
                <a:latin typeface="+mn-lt"/>
              </a:rPr>
              <a:t>To practice, NOT mandatory!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  <a:hlinkClick r:id="rId2"/>
              </a:rPr>
              <a:t>https://github.com/szikszail/js-webinar</a:t>
            </a:r>
            <a:r>
              <a:rPr lang="hu-HU" sz="1600" dirty="0">
                <a:latin typeface="+mn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hu-HU" sz="1600" dirty="0">
                <a:latin typeface="+mn-lt"/>
              </a:rPr>
              <a:t>All instructions in the README, including Tasks and Task review guidelines</a:t>
            </a:r>
          </a:p>
          <a:p>
            <a:pPr>
              <a:lnSpc>
                <a:spcPct val="100000"/>
              </a:lnSpc>
            </a:pPr>
            <a:r>
              <a:rPr lang="hu-HU" sz="1600" dirty="0">
                <a:latin typeface="+mn-lt"/>
              </a:rPr>
              <a:t>To practice: </a:t>
            </a:r>
            <a:r>
              <a:rPr lang="hu-HU" sz="1600" dirty="0">
                <a:latin typeface="+mn-lt"/>
                <a:hlinkClick r:id="rId3"/>
              </a:rPr>
              <a:t>https://www.hackerrank.com/dashboard</a:t>
            </a:r>
            <a:endParaRPr lang="hu-HU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093693-676B-4939-AB54-2D3E8148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550" y="0"/>
            <a:ext cx="5741450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3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2641C5-EA01-4B78-A35E-30BA8582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 for your attention!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A51F-AC29-42FC-B271-80E32BF9E5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01F19-829F-4A48-8CEF-49BBC33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D816307-DD33-4440-B3AD-C8A9C61F72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r="2529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CBF9-7E9B-4C5C-A772-34CD99B57E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A4D6F7-59A6-4199-8C01-4DE912CF3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functions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70D8A-82AF-4E7F-9FFE-B247A85F36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1A54F2-93B2-4EC9-B213-51F10264C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6A4F0D-189B-4E66-BA3B-36F590BF01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7C6462-C774-47E5-8D90-64B72ECB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E248F-3D51-4806-B5EF-20643B901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scopes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DD9DE01-D230-423E-9981-F9657429BB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Arrow functions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13BD1F-2A56-47F5-BDBA-71E3CB30C1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/>
              <a:t>Self-invoking functions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F71714-C7E0-40EB-94A9-8609496DD4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u-HU" dirty="0"/>
              <a:t>callback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3C9AF-8509-4213-BAE4-807F0A49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01F19-829F-4A48-8CEF-49BBC33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D816307-DD33-4440-B3AD-C8A9C61F72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r="2529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CBF9-7E9B-4C5C-A772-34CD99B57E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A4D6F7-59A6-4199-8C01-4DE912CF3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Describe-it test definition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70D8A-82AF-4E7F-9FFE-B247A85F36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1A54F2-93B2-4EC9-B213-51F10264C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E248F-3D51-4806-B5EF-20643B901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Mocha, Jasmine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DD9DE01-D230-423E-9981-F9657429BB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Writing tests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3C9AF-8509-4213-BAE4-807F0A49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FB5602F-151B-45FC-B233-43A934A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713F315-4F4B-4601-A342-4DADA5FA74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 function?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Functions are one of the fundamental </a:t>
            </a:r>
            <a:r>
              <a:rPr lang="en-US" sz="1800" b="1" dirty="0">
                <a:latin typeface="+mn-lt"/>
              </a:rPr>
              <a:t>building blocks </a:t>
            </a:r>
            <a:r>
              <a:rPr lang="en-US" sz="1800" dirty="0">
                <a:latin typeface="+mn-lt"/>
              </a:rPr>
              <a:t>in JavaScript.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A function is a JavaScript </a:t>
            </a:r>
            <a:r>
              <a:rPr lang="en-US" sz="1800" b="1" dirty="0">
                <a:latin typeface="+mn-lt"/>
              </a:rPr>
              <a:t>procedure</a:t>
            </a:r>
            <a:r>
              <a:rPr lang="en-US" sz="1800" dirty="0">
                <a:latin typeface="+mn-lt"/>
              </a:rPr>
              <a:t> — a set of statements that performs a task or calculates a value.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In JavaScript, functions are </a:t>
            </a:r>
            <a:r>
              <a:rPr lang="en-US" sz="1800" b="1" dirty="0">
                <a:latin typeface="+mn-lt"/>
              </a:rPr>
              <a:t>first-class objects</a:t>
            </a:r>
            <a:r>
              <a:rPr lang="en-US" sz="1800" dirty="0">
                <a:latin typeface="+mn-lt"/>
              </a:rPr>
              <a:t>, because they can have properties and methods just like any other object. What distinguishes them from other objects is that functions </a:t>
            </a:r>
            <a:r>
              <a:rPr lang="en-US" sz="1800" b="1" dirty="0">
                <a:latin typeface="+mn-lt"/>
              </a:rPr>
              <a:t>can be called</a:t>
            </a:r>
            <a:r>
              <a:rPr lang="en-US" sz="1800" dirty="0">
                <a:latin typeface="+mn-lt"/>
              </a:rPr>
              <a:t>. In brief, they are Function objects.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5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create a function?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9962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Function declaration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Function expression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IIFE – Self-invoking</a:t>
            </a:r>
            <a:endParaRPr lang="hu-HU" sz="1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hu-HU" sz="1800" dirty="0">
                <a:latin typeface="+mn-lt"/>
              </a:rPr>
              <a:t>A</a:t>
            </a:r>
            <a:r>
              <a:rPr lang="en-US" sz="1800" dirty="0" err="1">
                <a:latin typeface="+mn-lt"/>
              </a:rPr>
              <a:t>rrow</a:t>
            </a:r>
            <a:r>
              <a:rPr lang="en-US" sz="1800" dirty="0">
                <a:latin typeface="+mn-lt"/>
              </a:rPr>
              <a:t> functions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Hoisting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8BF19-3D09-4A7D-A4EC-46E067F2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43" y="1079500"/>
            <a:ext cx="5415868" cy="732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B586-CAFF-4D8C-9FA4-7D4FA98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43" y="1828113"/>
            <a:ext cx="5407995" cy="755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F52F0-D3DC-49E8-96E9-E955945B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943" y="2583816"/>
            <a:ext cx="2542624" cy="1094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4DA1D-B934-46E5-A207-757CE3454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943" y="3678011"/>
            <a:ext cx="3943823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EE651-A9E0-48AA-9752-790C033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call a function?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A112-DB70-4B51-8204-863581F99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9962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With parenthesis:</a:t>
            </a:r>
            <a:br>
              <a:rPr lang="en-US" sz="1800" dirty="0">
                <a:latin typeface="+mn-lt"/>
              </a:rPr>
            </a:b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myFunction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(42)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call, apply, bind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Returns a value, always!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BC796-CDC9-4AFB-9D42-3A1E764B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079896"/>
            <a:ext cx="3227479" cy="755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066C8-BABD-4F22-98B6-A78ED43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835599"/>
            <a:ext cx="5415868" cy="448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C7700-66A6-4726-B48C-F94EC30F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08" y="2254581"/>
            <a:ext cx="5392252" cy="432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4CA777-041B-498B-86FB-0530A6F9A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108" y="2666675"/>
            <a:ext cx="5423740" cy="456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6ABFD-F7EA-46F6-8850-D1328231D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0" y="3123245"/>
            <a:ext cx="4449901" cy="1587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2C59AB-45DF-41FA-ABC0-905809203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109" y="3103411"/>
            <a:ext cx="4488935" cy="1079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73FED-1AA5-4DB9-AE7B-79A4698E4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050" y="4189574"/>
            <a:ext cx="4397855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592</TotalTime>
  <Words>1168</Words>
  <Application>Microsoft Office PowerPoint</Application>
  <PresentationFormat>On-screen Show (16:9)</PresentationFormat>
  <Paragraphs>196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Hack</vt:lpstr>
      <vt:lpstr>Covers</vt:lpstr>
      <vt:lpstr>General</vt:lpstr>
      <vt:lpstr>Breakers</vt:lpstr>
      <vt:lpstr>JavaScript for test engineers</vt:lpstr>
      <vt:lpstr>Modules</vt:lpstr>
      <vt:lpstr>Functions</vt:lpstr>
      <vt:lpstr>Agenda</vt:lpstr>
      <vt:lpstr>Agenda</vt:lpstr>
      <vt:lpstr>Functions</vt:lpstr>
      <vt:lpstr>What is a function?</vt:lpstr>
      <vt:lpstr>How to create a function?</vt:lpstr>
      <vt:lpstr>How to call a function?</vt:lpstr>
      <vt:lpstr>Arguments</vt:lpstr>
      <vt:lpstr>Arguments object</vt:lpstr>
      <vt:lpstr>Default parameters, rest parameter</vt:lpstr>
      <vt:lpstr>SCOPES</vt:lpstr>
      <vt:lpstr>Function scope</vt:lpstr>
      <vt:lpstr>Block scope</vt:lpstr>
      <vt:lpstr>Block scope</vt:lpstr>
      <vt:lpstr>PowerPoint Presentation</vt:lpstr>
      <vt:lpstr>Arrow functions</vt:lpstr>
      <vt:lpstr>Arrow functions</vt:lpstr>
      <vt:lpstr>Arrow functions – Shorter syntax</vt:lpstr>
      <vt:lpstr>Arrow functions – No binding of this</vt:lpstr>
      <vt:lpstr>Arrow functions – No binding of arguments</vt:lpstr>
      <vt:lpstr>Self-invoking functions</vt:lpstr>
      <vt:lpstr>Self-invoking functions - IIFE</vt:lpstr>
      <vt:lpstr>callback</vt:lpstr>
      <vt:lpstr>Callback</vt:lpstr>
      <vt:lpstr>Describe-it</vt:lpstr>
      <vt:lpstr>Describe-it</vt:lpstr>
      <vt:lpstr>Sample</vt:lpstr>
      <vt:lpstr>Mocha, Jasmine</vt:lpstr>
      <vt:lpstr>Jasmine</vt:lpstr>
      <vt:lpstr>Mocha</vt:lpstr>
      <vt:lpstr>Writing tests</vt:lpstr>
      <vt:lpstr>Write unit tests</vt:lpstr>
      <vt:lpstr>Questions?</vt:lpstr>
      <vt:lpstr>„Tasks”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Sandor Orosz</cp:lastModifiedBy>
  <cp:revision>36</cp:revision>
  <dcterms:created xsi:type="dcterms:W3CDTF">2018-01-26T19:23:30Z</dcterms:created>
  <dcterms:modified xsi:type="dcterms:W3CDTF">2020-08-10T07:31:08Z</dcterms:modified>
</cp:coreProperties>
</file>