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33"/>
  </p:notesMasterIdLst>
  <p:handoutMasterIdLst>
    <p:handoutMasterId r:id="rId34"/>
  </p:handoutMasterIdLst>
  <p:sldIdLst>
    <p:sldId id="256" r:id="rId4"/>
    <p:sldId id="257" r:id="rId5"/>
    <p:sldId id="259" r:id="rId6"/>
    <p:sldId id="260" r:id="rId7"/>
    <p:sldId id="292" r:id="rId8"/>
    <p:sldId id="293" r:id="rId9"/>
    <p:sldId id="278" r:id="rId10"/>
    <p:sldId id="295" r:id="rId11"/>
    <p:sldId id="296" r:id="rId12"/>
    <p:sldId id="298" r:id="rId13"/>
    <p:sldId id="299" r:id="rId14"/>
    <p:sldId id="300" r:id="rId15"/>
    <p:sldId id="301" r:id="rId16"/>
    <p:sldId id="302" r:id="rId17"/>
    <p:sldId id="303" r:id="rId18"/>
    <p:sldId id="304" r:id="rId19"/>
    <p:sldId id="279" r:id="rId20"/>
    <p:sldId id="280" r:id="rId21"/>
    <p:sldId id="261" r:id="rId22"/>
    <p:sldId id="281" r:id="rId23"/>
    <p:sldId id="283" r:id="rId24"/>
    <p:sldId id="286" r:id="rId25"/>
    <p:sldId id="284" r:id="rId26"/>
    <p:sldId id="287" r:id="rId27"/>
    <p:sldId id="288" r:id="rId28"/>
    <p:sldId id="289" r:id="rId29"/>
    <p:sldId id="290" r:id="rId30"/>
    <p:sldId id="291" r:id="rId31"/>
    <p:sldId id="272" r:id="rId32"/>
  </p:sldIdLst>
  <p:sldSz cx="9144000" cy="5143500" type="screen16x9"/>
  <p:notesSz cx="7315200" cy="9601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73" userDrawn="1">
          <p15:clr>
            <a:srgbClr val="A4A3A4"/>
          </p15:clr>
        </p15:guide>
        <p15:guide id="2" pos="157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6" autoAdjust="0"/>
    <p:restoredTop sz="87227" autoAdjust="0"/>
  </p:normalViewPr>
  <p:slideViewPr>
    <p:cSldViewPr snapToGrid="0">
      <p:cViewPr varScale="1">
        <p:scale>
          <a:sx n="131" d="100"/>
          <a:sy n="131" d="100"/>
        </p:scale>
        <p:origin x="1080" y="12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873"/>
        <p:guide pos="157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1727"/>
          </a:xfrm>
          <a:prstGeom prst="rect">
            <a:avLst/>
          </a:prstGeom>
        </p:spPr>
        <p:txBody>
          <a:bodyPr vert="horz" lIns="91440" tIns="45720" rIns="91440" bIns="45720" rtlCol="0"/>
          <a:lstStyle>
            <a:lvl1pPr algn="r">
              <a:defRPr sz="1200"/>
            </a:lvl1pPr>
          </a:lstStyle>
          <a:p>
            <a:fld id="{3FDC14FC-A894-4869-A797-1EC82735D106}" type="datetimeFigureOut">
              <a:rPr lang="en-US" smtClean="0"/>
              <a:t>9/29/2022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4"/>
            <a:ext cx="3169920" cy="481726"/>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8" y="0"/>
            <a:ext cx="3169920" cy="481727"/>
          </a:xfrm>
          <a:prstGeom prst="rect">
            <a:avLst/>
          </a:prstGeom>
        </p:spPr>
        <p:txBody>
          <a:bodyPr vert="horz" lIns="91440" tIns="45720" rIns="91440" bIns="45720" rtlCol="0"/>
          <a:lstStyle>
            <a:lvl1pPr algn="r">
              <a:defRPr sz="1200"/>
            </a:lvl1pPr>
          </a:lstStyle>
          <a:p>
            <a:fld id="{B4F99C05-63F9-4248-8E20-3ACD9DF9DE7F}" type="datetimeFigureOut">
              <a:rPr lang="en-US" smtClean="0"/>
              <a:t>9/29/2022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4"/>
            <a:ext cx="3169920" cy="481726"/>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178232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3216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6659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398260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21600768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6.xml"/><Relationship Id="rId4" Type="http://schemas.openxmlformats.org/officeDocument/2006/relationships/image" Target="../media/image47.jpg"/></Relationships>
</file>

<file path=ppt/slides/_rels/slide1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frontendlabepam.github.io/FL6/15_intro-to-oop/index.html#1" TargetMode="External"/><Relationship Id="rId2" Type="http://schemas.openxmlformats.org/officeDocument/2006/relationships/hyperlink" Target="https://hackernoon.com/understand-nodejs-javascript-object-inheritance-proto-prototype-class-9bd951700b29" TargetMode="External"/><Relationship Id="rId1" Type="http://schemas.openxmlformats.org/officeDocument/2006/relationships/slideLayout" Target="../slideLayouts/slideLayout6.xml"/><Relationship Id="rId6" Type="http://schemas.openxmlformats.org/officeDocument/2006/relationships/hyperlink" Target="https://hackernoon.com/understanding-javascript-prototype-and-inheritance-d55a9a23bde2" TargetMode="External"/><Relationship Id="rId5" Type="http://schemas.openxmlformats.org/officeDocument/2006/relationships/hyperlink" Target="https://www.youtube.com/watch?v=GhbhD1HR5vk&amp;list=PL0zVEGEvSaeHBZFy6Q8731rcwk0Gtuxub" TargetMode="External"/><Relationship Id="rId4" Type="http://schemas.openxmlformats.org/officeDocument/2006/relationships/hyperlink" Target="https://frontendlabepam.github.io/FL6/16_inheritance/index.html#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JavaScript</a:t>
            </a:r>
            <a:br>
              <a:rPr lang="en-US" dirty="0"/>
            </a:br>
            <a:r>
              <a:rPr lang="en-US" dirty="0"/>
              <a:t>OOP Prototype</a:t>
            </a: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sz="quarter" idx="10"/>
          </p:nvPr>
        </p:nvSpPr>
        <p:spPr>
          <a:xfrm>
            <a:off x="357188" y="1059172"/>
            <a:ext cx="8429625" cy="3054350"/>
          </a:xfrm>
        </p:spPr>
        <p:txBody>
          <a:bodyPr/>
          <a:lstStyle/>
          <a:p>
            <a:r>
              <a:rPr lang="en-US" i="1" dirty="0" err="1"/>
              <a:t>Object.create</a:t>
            </a:r>
            <a:r>
              <a:rPr lang="en-US" i="1" dirty="0"/>
              <a:t>(</a:t>
            </a:r>
            <a:r>
              <a:rPr lang="en-US" i="1" dirty="0" err="1"/>
              <a:t>obj</a:t>
            </a:r>
            <a:r>
              <a:rPr lang="en-US" i="1" dirty="0"/>
              <a:t>) </a:t>
            </a:r>
          </a:p>
          <a:p>
            <a:endParaRPr lang="en-US" i="1" dirty="0"/>
          </a:p>
          <a:p>
            <a:endParaRPr lang="en-US" i="1" dirty="0"/>
          </a:p>
          <a:p>
            <a:pPr marL="0" indent="0">
              <a:buNone/>
            </a:pPr>
            <a:endParaRPr lang="en-US" i="1" dirty="0"/>
          </a:p>
          <a:p>
            <a:r>
              <a:rPr lang="en-US" i="1" dirty="0"/>
              <a:t>__proto__</a:t>
            </a:r>
          </a:p>
          <a:p>
            <a:endParaRPr lang="en-US" i="1" dirty="0"/>
          </a:p>
          <a:p>
            <a:pPr marL="0" indent="0">
              <a:buNone/>
            </a:pPr>
            <a:endParaRPr lang="en-US" i="1" dirty="0"/>
          </a:p>
          <a:p>
            <a:pPr marL="0" indent="0">
              <a:buNone/>
            </a:pPr>
            <a:endParaRPr lang="en-US" i="1" dirty="0"/>
          </a:p>
          <a:p>
            <a:r>
              <a:rPr lang="en-US" i="1" dirty="0"/>
              <a:t>new  Method()</a:t>
            </a:r>
            <a:endParaRPr lang="en-US" dirty="0"/>
          </a:p>
        </p:txBody>
      </p:sp>
      <p:sp>
        <p:nvSpPr>
          <p:cNvPr id="4" name="Text Placeholder 3"/>
          <p:cNvSpPr>
            <a:spLocks noGrp="1"/>
          </p:cNvSpPr>
          <p:nvPr>
            <p:ph type="body" sz="quarter" idx="11"/>
          </p:nvPr>
        </p:nvSpPr>
        <p:spPr>
          <a:xfrm>
            <a:off x="357188" y="768495"/>
            <a:ext cx="8429625" cy="342900"/>
          </a:xfrm>
        </p:spPr>
        <p:txBody>
          <a:bodyPr/>
          <a:lstStyle/>
          <a:p>
            <a:r>
              <a:rPr lang="en-US" dirty="0"/>
              <a:t>Setting prototype</a:t>
            </a:r>
          </a:p>
        </p:txBody>
      </p:sp>
      <p:sp>
        <p:nvSpPr>
          <p:cNvPr id="5" name="Slide Number Placeholder 4"/>
          <p:cNvSpPr>
            <a:spLocks noGrp="1"/>
          </p:cNvSpPr>
          <p:nvPr>
            <p:ph type="sldNum" sz="quarter" idx="4"/>
          </p:nvPr>
        </p:nvSpPr>
        <p:spPr/>
        <p:txBody>
          <a:bodyPr/>
          <a:lstStyle/>
          <a:p>
            <a:fld id="{3A707DD9-E92B-45E8-BE0A-E6B2EDF345EB}"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2731293" y="1025041"/>
            <a:ext cx="2895600" cy="942975"/>
          </a:xfrm>
          <a:prstGeom prst="rect">
            <a:avLst/>
          </a:prstGeom>
        </p:spPr>
      </p:pic>
      <p:pic>
        <p:nvPicPr>
          <p:cNvPr id="8" name="Picture 7"/>
          <p:cNvPicPr>
            <a:picLocks noChangeAspect="1"/>
          </p:cNvPicPr>
          <p:nvPr/>
        </p:nvPicPr>
        <p:blipFill>
          <a:blip r:embed="rId3"/>
          <a:stretch>
            <a:fillRect/>
          </a:stretch>
        </p:blipFill>
        <p:spPr>
          <a:xfrm>
            <a:off x="2731293" y="3340739"/>
            <a:ext cx="2733675" cy="942975"/>
          </a:xfrm>
          <a:prstGeom prst="rect">
            <a:avLst/>
          </a:prstGeom>
        </p:spPr>
      </p:pic>
      <p:pic>
        <p:nvPicPr>
          <p:cNvPr id="9" name="Picture 8"/>
          <p:cNvPicPr>
            <a:picLocks noChangeAspect="1"/>
          </p:cNvPicPr>
          <p:nvPr/>
        </p:nvPicPr>
        <p:blipFill>
          <a:blip r:embed="rId4"/>
          <a:stretch>
            <a:fillRect/>
          </a:stretch>
        </p:blipFill>
        <p:spPr>
          <a:xfrm>
            <a:off x="2731293" y="2166701"/>
            <a:ext cx="3733800" cy="1028700"/>
          </a:xfrm>
          <a:prstGeom prst="rect">
            <a:avLst/>
          </a:prstGeom>
        </p:spPr>
      </p:pic>
    </p:spTree>
    <p:extLst>
      <p:ext uri="{BB962C8B-B14F-4D97-AF65-F5344CB8AC3E}">
        <p14:creationId xmlns:p14="http://schemas.microsoft.com/office/powerpoint/2010/main" val="166787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vs </a:t>
            </a:r>
            <a:r>
              <a:rPr lang="en-US" i="1" dirty="0"/>
              <a:t>__proto__ </a:t>
            </a:r>
            <a:endParaRPr lang="en-US" dirty="0"/>
          </a:p>
        </p:txBody>
      </p:sp>
      <p:sp>
        <p:nvSpPr>
          <p:cNvPr id="3" name="Content Placeholder 2"/>
          <p:cNvSpPr>
            <a:spLocks noGrp="1"/>
          </p:cNvSpPr>
          <p:nvPr>
            <p:ph sz="quarter" idx="10"/>
          </p:nvPr>
        </p:nvSpPr>
        <p:spPr>
          <a:xfrm>
            <a:off x="357188" y="950912"/>
            <a:ext cx="8429625" cy="3054350"/>
          </a:xfrm>
        </p:spPr>
        <p:txBody>
          <a:bodyPr/>
          <a:lstStyle/>
          <a:p>
            <a:r>
              <a:rPr lang="en-US" dirty="0"/>
              <a:t>The </a:t>
            </a:r>
            <a:r>
              <a:rPr lang="ru-RU" i="1" dirty="0"/>
              <a:t>__</a:t>
            </a:r>
            <a:r>
              <a:rPr lang="ru-RU" i="1" dirty="0" err="1"/>
              <a:t>proto</a:t>
            </a:r>
            <a:r>
              <a:rPr lang="ru-RU" i="1" dirty="0"/>
              <a:t>__ </a:t>
            </a:r>
            <a:r>
              <a:rPr lang="en-US" dirty="0"/>
              <a:t> is an </a:t>
            </a:r>
            <a:r>
              <a:rPr lang="en-US" u="sng" dirty="0"/>
              <a:t>accessor property</a:t>
            </a:r>
            <a:r>
              <a:rPr lang="en-US" dirty="0"/>
              <a:t> of the</a:t>
            </a:r>
            <a:r>
              <a:rPr lang="ru-RU" dirty="0"/>
              <a:t>  </a:t>
            </a:r>
            <a:r>
              <a:rPr lang="en-US" i="1" dirty="0"/>
              <a:t>Object.</a:t>
            </a:r>
            <a:r>
              <a:rPr lang="ru-RU" i="1" dirty="0" err="1"/>
              <a:t>prototype</a:t>
            </a:r>
            <a:endParaRPr lang="en-US" i="1" dirty="0"/>
          </a:p>
          <a:p>
            <a:endParaRPr lang="en-US" dirty="0"/>
          </a:p>
          <a:p>
            <a:pPr marL="0" indent="0">
              <a:buNone/>
            </a:pPr>
            <a:endParaRPr lang="en-US" dirty="0"/>
          </a:p>
          <a:p>
            <a:r>
              <a:rPr lang="ru-RU" i="1" dirty="0"/>
              <a:t>__</a:t>
            </a:r>
            <a:r>
              <a:rPr lang="ru-RU" i="1" dirty="0" err="1"/>
              <a:t>proto</a:t>
            </a:r>
            <a:r>
              <a:rPr lang="ru-RU" i="1" dirty="0"/>
              <a:t>__</a:t>
            </a:r>
            <a:r>
              <a:rPr lang="ru-RU" dirty="0"/>
              <a:t>  - </a:t>
            </a:r>
            <a:r>
              <a:rPr lang="en-US" dirty="0"/>
              <a:t>link</a:t>
            </a:r>
          </a:p>
        </p:txBody>
      </p:sp>
      <p:sp>
        <p:nvSpPr>
          <p:cNvPr id="5" name="Slide Number Placeholder 4"/>
          <p:cNvSpPr>
            <a:spLocks noGrp="1"/>
          </p:cNvSpPr>
          <p:nvPr>
            <p:ph type="sldNum" sz="quarter" idx="4"/>
          </p:nvPr>
        </p:nvSpPr>
        <p:spPr/>
        <p:txBody>
          <a:bodyPr/>
          <a:lstStyle/>
          <a:p>
            <a:fld id="{3A707DD9-E92B-45E8-BE0A-E6B2EDF345EB}" type="slidenum">
              <a:rPr lang="en-US" smtClean="0"/>
              <a:pPr/>
              <a:t>11</a:t>
            </a:fld>
            <a:endParaRPr lang="en-US" dirty="0"/>
          </a:p>
        </p:txBody>
      </p:sp>
      <p:pic>
        <p:nvPicPr>
          <p:cNvPr id="11" name="Picture 10"/>
          <p:cNvPicPr>
            <a:picLocks noChangeAspect="1"/>
          </p:cNvPicPr>
          <p:nvPr/>
        </p:nvPicPr>
        <p:blipFill>
          <a:blip r:embed="rId2"/>
          <a:stretch>
            <a:fillRect/>
          </a:stretch>
        </p:blipFill>
        <p:spPr>
          <a:xfrm>
            <a:off x="357188" y="2021681"/>
            <a:ext cx="3409950" cy="1228725"/>
          </a:xfrm>
          <a:prstGeom prst="rect">
            <a:avLst/>
          </a:prstGeom>
        </p:spPr>
      </p:pic>
      <p:pic>
        <p:nvPicPr>
          <p:cNvPr id="12" name="Picture 11"/>
          <p:cNvPicPr>
            <a:picLocks noChangeAspect="1"/>
          </p:cNvPicPr>
          <p:nvPr/>
        </p:nvPicPr>
        <p:blipFill>
          <a:blip r:embed="rId3"/>
          <a:stretch>
            <a:fillRect/>
          </a:stretch>
        </p:blipFill>
        <p:spPr>
          <a:xfrm>
            <a:off x="357188" y="3493293"/>
            <a:ext cx="5133975" cy="781050"/>
          </a:xfrm>
          <a:prstGeom prst="rect">
            <a:avLst/>
          </a:prstGeom>
        </p:spPr>
      </p:pic>
      <p:pic>
        <p:nvPicPr>
          <p:cNvPr id="6" name="Picture 5"/>
          <p:cNvPicPr>
            <a:picLocks noChangeAspect="1"/>
          </p:cNvPicPr>
          <p:nvPr/>
        </p:nvPicPr>
        <p:blipFill>
          <a:blip r:embed="rId4"/>
          <a:stretch>
            <a:fillRect/>
          </a:stretch>
        </p:blipFill>
        <p:spPr>
          <a:xfrm>
            <a:off x="357188" y="1216819"/>
            <a:ext cx="3733800" cy="561975"/>
          </a:xfrm>
          <a:prstGeom prst="rect">
            <a:avLst/>
          </a:prstGeom>
        </p:spPr>
      </p:pic>
    </p:spTree>
    <p:extLst>
      <p:ext uri="{BB962C8B-B14F-4D97-AF65-F5344CB8AC3E}">
        <p14:creationId xmlns:p14="http://schemas.microsoft.com/office/powerpoint/2010/main" val="262101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Patterns</a:t>
            </a:r>
          </a:p>
        </p:txBody>
      </p:sp>
      <p:sp>
        <p:nvSpPr>
          <p:cNvPr id="3" name="Content Placeholder 2"/>
          <p:cNvSpPr>
            <a:spLocks noGrp="1"/>
          </p:cNvSpPr>
          <p:nvPr>
            <p:ph sz="quarter" idx="10"/>
          </p:nvPr>
        </p:nvSpPr>
        <p:spPr>
          <a:xfrm>
            <a:off x="360364" y="3051558"/>
            <a:ext cx="1821656" cy="1220405"/>
          </a:xfrm>
        </p:spPr>
        <p:txBody>
          <a:bodyPr/>
          <a:lstStyle/>
          <a:p>
            <a:r>
              <a:rPr lang="en-US" dirty="0"/>
              <a:t>Prototype</a:t>
            </a:r>
            <a:endParaRPr lang="ru-RU" dirty="0"/>
          </a:p>
          <a:p>
            <a:r>
              <a:rPr lang="en-US" dirty="0"/>
              <a:t>Improved prototype</a:t>
            </a:r>
          </a:p>
          <a:p>
            <a:r>
              <a:rPr lang="en-US" dirty="0"/>
              <a:t>Classical</a:t>
            </a:r>
            <a:endParaRPr lang="ru-RU" dirty="0"/>
          </a:p>
          <a:p>
            <a:r>
              <a:rPr lang="en-US" dirty="0"/>
              <a:t>Functional</a:t>
            </a:r>
            <a:endParaRPr lang="ru-RU" dirty="0"/>
          </a:p>
          <a:p>
            <a:pPr marL="0" indent="0" fontAlgn="base">
              <a:buNone/>
            </a:pPr>
            <a:endParaRPr lang="en-US" dirty="0"/>
          </a:p>
        </p:txBody>
      </p:sp>
      <p:sp>
        <p:nvSpPr>
          <p:cNvPr id="5" name="Slide Number Placeholder 4"/>
          <p:cNvSpPr>
            <a:spLocks noGrp="1"/>
          </p:cNvSpPr>
          <p:nvPr>
            <p:ph type="sldNum" sz="quarter" idx="4"/>
          </p:nvPr>
        </p:nvSpPr>
        <p:spPr/>
        <p:txBody>
          <a:bodyPr/>
          <a:lstStyle/>
          <a:p>
            <a:fld id="{3A707DD9-E92B-45E8-BE0A-E6B2EDF345EB}" type="slidenum">
              <a:rPr lang="en-US" smtClean="0"/>
              <a:pPr/>
              <a:t>12</a:t>
            </a:fld>
            <a:endParaRPr lang="en-US" dirty="0"/>
          </a:p>
        </p:txBody>
      </p:sp>
      <p:sp>
        <p:nvSpPr>
          <p:cNvPr id="9" name="Content Placeholder 2"/>
          <p:cNvSpPr txBox="1">
            <a:spLocks/>
          </p:cNvSpPr>
          <p:nvPr/>
        </p:nvSpPr>
        <p:spPr>
          <a:xfrm>
            <a:off x="360364" y="1151320"/>
            <a:ext cx="5593555" cy="3054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 </a:t>
            </a:r>
            <a:r>
              <a:rPr lang="en-US" dirty="0"/>
              <a:t>create class, property, method, constructor</a:t>
            </a:r>
            <a:endParaRPr lang="ru-RU" dirty="0"/>
          </a:p>
          <a:p>
            <a:r>
              <a:rPr lang="ru-RU" dirty="0"/>
              <a:t>- </a:t>
            </a:r>
            <a:r>
              <a:rPr lang="en-US" dirty="0"/>
              <a:t>organize privacy</a:t>
            </a:r>
            <a:endParaRPr lang="ru-RU" dirty="0"/>
          </a:p>
          <a:p>
            <a:r>
              <a:rPr lang="ru-RU" dirty="0"/>
              <a:t>- </a:t>
            </a:r>
            <a:r>
              <a:rPr lang="en-US" dirty="0"/>
              <a:t>add static property or method</a:t>
            </a:r>
            <a:endParaRPr lang="ru-RU" dirty="0"/>
          </a:p>
          <a:p>
            <a:r>
              <a:rPr lang="ru-RU" dirty="0"/>
              <a:t>- </a:t>
            </a:r>
            <a:r>
              <a:rPr lang="en-US" dirty="0"/>
              <a:t>inherit one class from another</a:t>
            </a:r>
            <a:endParaRPr lang="ru-RU" dirty="0"/>
          </a:p>
          <a:p>
            <a:r>
              <a:rPr lang="ru-RU" dirty="0"/>
              <a:t>- </a:t>
            </a:r>
            <a:r>
              <a:rPr lang="en-US" dirty="0"/>
              <a:t>call parent method or constructor</a:t>
            </a:r>
          </a:p>
        </p:txBody>
      </p:sp>
    </p:spTree>
    <p:extLst>
      <p:ext uri="{BB962C8B-B14F-4D97-AF65-F5344CB8AC3E}">
        <p14:creationId xmlns:p14="http://schemas.microsoft.com/office/powerpoint/2010/main" val="44749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Patterns</a:t>
            </a:r>
          </a:p>
        </p:txBody>
      </p:sp>
      <p:sp>
        <p:nvSpPr>
          <p:cNvPr id="3" name="Content Placeholder 2"/>
          <p:cNvSpPr>
            <a:spLocks noGrp="1"/>
          </p:cNvSpPr>
          <p:nvPr>
            <p:ph sz="quarter" idx="10"/>
          </p:nvPr>
        </p:nvSpPr>
        <p:spPr/>
        <p:txBody>
          <a:bodyPr/>
          <a:lstStyle/>
          <a:p>
            <a:r>
              <a:rPr lang="ru-RU" dirty="0"/>
              <a:t>- </a:t>
            </a:r>
            <a:r>
              <a:rPr lang="en-US" dirty="0"/>
              <a:t>no classes</a:t>
            </a:r>
            <a:endParaRPr lang="ru-RU" dirty="0"/>
          </a:p>
          <a:p>
            <a:r>
              <a:rPr lang="ru-RU" dirty="0"/>
              <a:t>- </a:t>
            </a:r>
            <a:r>
              <a:rPr lang="en-US" dirty="0"/>
              <a:t>the code is placed in the object</a:t>
            </a:r>
            <a:r>
              <a:rPr lang="ru-RU" dirty="0"/>
              <a:t>, </a:t>
            </a:r>
            <a:r>
              <a:rPr lang="ru-RU" dirty="0" err="1"/>
              <a:t>car</a:t>
            </a:r>
            <a:r>
              <a:rPr lang="ru-RU" dirty="0"/>
              <a:t> </a:t>
            </a:r>
            <a:r>
              <a:rPr lang="ru-RU" dirty="0" err="1"/>
              <a:t>obj</a:t>
            </a:r>
            <a:r>
              <a:rPr lang="ru-RU" dirty="0"/>
              <a:t> = { ... }</a:t>
            </a:r>
          </a:p>
          <a:p>
            <a:r>
              <a:rPr lang="ru-RU" dirty="0"/>
              <a:t>- </a:t>
            </a:r>
            <a:r>
              <a:rPr lang="en-US" dirty="0"/>
              <a:t>objects are inherited from objects, the prototype chain works </a:t>
            </a:r>
          </a:p>
          <a:p>
            <a:r>
              <a:rPr lang="ru-RU" dirty="0"/>
              <a:t>- </a:t>
            </a:r>
            <a:r>
              <a:rPr lang="en-US" dirty="0"/>
              <a:t>not used </a:t>
            </a:r>
            <a:r>
              <a:rPr lang="ru-RU" dirty="0" err="1"/>
              <a:t>prototype</a:t>
            </a:r>
            <a:r>
              <a:rPr lang="ru-RU" dirty="0"/>
              <a:t> (</a:t>
            </a:r>
            <a:r>
              <a:rPr lang="en-US" dirty="0"/>
              <a:t>only prototype connection</a:t>
            </a:r>
            <a:r>
              <a:rPr lang="ru-RU" dirty="0"/>
              <a:t>,  </a:t>
            </a:r>
            <a:r>
              <a:rPr lang="ru-RU" i="1" dirty="0"/>
              <a:t>__</a:t>
            </a:r>
            <a:r>
              <a:rPr lang="ru-RU" i="1" dirty="0" err="1"/>
              <a:t>proto</a:t>
            </a:r>
            <a:r>
              <a:rPr lang="ru-RU" i="1" dirty="0"/>
              <a:t>__</a:t>
            </a:r>
            <a:r>
              <a:rPr lang="ru-RU" dirty="0"/>
              <a:t>)</a:t>
            </a:r>
          </a:p>
          <a:p>
            <a:r>
              <a:rPr lang="ru-RU" dirty="0"/>
              <a:t>- </a:t>
            </a:r>
            <a:r>
              <a:rPr lang="en-US" dirty="0"/>
              <a:t>no start initialization</a:t>
            </a:r>
            <a:endParaRPr lang="ru-RU" dirty="0"/>
          </a:p>
          <a:p>
            <a:r>
              <a:rPr lang="ru-RU" dirty="0"/>
              <a:t>- </a:t>
            </a:r>
            <a:r>
              <a:rPr lang="en-US" dirty="0"/>
              <a:t>not suitable for OOP entirely</a:t>
            </a:r>
            <a:r>
              <a:rPr lang="ru-RU" dirty="0"/>
              <a:t>, </a:t>
            </a:r>
            <a:r>
              <a:rPr lang="en-US" dirty="0"/>
              <a:t>better for singleton or collections of static functions</a:t>
            </a:r>
            <a:r>
              <a:rPr lang="ru-RU" dirty="0"/>
              <a:t>.</a:t>
            </a:r>
          </a:p>
          <a:p>
            <a:pPr marL="0" indent="0" fontAlgn="base">
              <a:buNone/>
            </a:pPr>
            <a:endParaRPr lang="en-US" dirty="0"/>
          </a:p>
        </p:txBody>
      </p:sp>
      <p:sp>
        <p:nvSpPr>
          <p:cNvPr id="5" name="Slide Number Placeholder 4"/>
          <p:cNvSpPr>
            <a:spLocks noGrp="1"/>
          </p:cNvSpPr>
          <p:nvPr>
            <p:ph type="sldNum" sz="quarter" idx="4"/>
          </p:nvPr>
        </p:nvSpPr>
        <p:spPr/>
        <p:txBody>
          <a:bodyPr/>
          <a:lstStyle/>
          <a:p>
            <a:fld id="{3A707DD9-E92B-45E8-BE0A-E6B2EDF345EB}" type="slidenum">
              <a:rPr lang="en-US" smtClean="0"/>
              <a:pPr/>
              <a:t>13</a:t>
            </a:fld>
            <a:endParaRPr lang="en-US" dirty="0"/>
          </a:p>
        </p:txBody>
      </p:sp>
      <p:sp>
        <p:nvSpPr>
          <p:cNvPr id="6" name="Text Placeholder 5"/>
          <p:cNvSpPr>
            <a:spLocks noGrp="1"/>
          </p:cNvSpPr>
          <p:nvPr>
            <p:ph type="body" sz="quarter" idx="11"/>
          </p:nvPr>
        </p:nvSpPr>
        <p:spPr/>
        <p:txBody>
          <a:bodyPr/>
          <a:lstStyle/>
          <a:p>
            <a:r>
              <a:rPr lang="en-US" dirty="0"/>
              <a:t>Prototype Pattern</a:t>
            </a:r>
            <a:endParaRPr lang="en-US" b="0" dirty="0"/>
          </a:p>
        </p:txBody>
      </p:sp>
      <p:pic>
        <p:nvPicPr>
          <p:cNvPr id="4" name="Picture 3"/>
          <p:cNvPicPr>
            <a:picLocks noChangeAspect="1"/>
          </p:cNvPicPr>
          <p:nvPr/>
        </p:nvPicPr>
        <p:blipFill>
          <a:blip r:embed="rId2"/>
          <a:stretch>
            <a:fillRect/>
          </a:stretch>
        </p:blipFill>
        <p:spPr>
          <a:xfrm>
            <a:off x="6560344" y="1164558"/>
            <a:ext cx="1981200" cy="1885950"/>
          </a:xfrm>
          <a:prstGeom prst="rect">
            <a:avLst/>
          </a:prstGeom>
        </p:spPr>
      </p:pic>
    </p:spTree>
    <p:extLst>
      <p:ext uri="{BB962C8B-B14F-4D97-AF65-F5344CB8AC3E}">
        <p14:creationId xmlns:p14="http://schemas.microsoft.com/office/powerpoint/2010/main" val="326416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Patterns</a:t>
            </a:r>
          </a:p>
        </p:txBody>
      </p:sp>
      <p:sp>
        <p:nvSpPr>
          <p:cNvPr id="3" name="Content Placeholder 2"/>
          <p:cNvSpPr>
            <a:spLocks noGrp="1"/>
          </p:cNvSpPr>
          <p:nvPr>
            <p:ph sz="quarter" idx="10"/>
          </p:nvPr>
        </p:nvSpPr>
        <p:spPr/>
        <p:txBody>
          <a:bodyPr/>
          <a:lstStyle/>
          <a:p>
            <a:r>
              <a:rPr lang="ru-RU" dirty="0"/>
              <a:t>- </a:t>
            </a:r>
            <a:r>
              <a:rPr lang="en-US" dirty="0"/>
              <a:t>there is a starting initialization</a:t>
            </a:r>
            <a:endParaRPr lang="ru-RU" dirty="0"/>
          </a:p>
          <a:p>
            <a:r>
              <a:rPr lang="ru-RU" dirty="0"/>
              <a:t>- </a:t>
            </a:r>
            <a:r>
              <a:rPr lang="en-US" dirty="0"/>
              <a:t>there are classes and instances</a:t>
            </a:r>
            <a:endParaRPr lang="ru-RU" dirty="0"/>
          </a:p>
          <a:p>
            <a:r>
              <a:rPr lang="ru-RU" dirty="0"/>
              <a:t>- </a:t>
            </a:r>
            <a:r>
              <a:rPr lang="en-US" dirty="0"/>
              <a:t>class is just an object, but not initialized</a:t>
            </a:r>
            <a:endParaRPr lang="ru-RU" dirty="0"/>
          </a:p>
          <a:p>
            <a:r>
              <a:rPr lang="ru-RU" dirty="0"/>
              <a:t>- </a:t>
            </a:r>
            <a:r>
              <a:rPr lang="en-US" dirty="0"/>
              <a:t>constructor - method with a special name</a:t>
            </a:r>
            <a:endParaRPr lang="ru-RU" dirty="0"/>
          </a:p>
          <a:p>
            <a:r>
              <a:rPr lang="ru-RU" dirty="0"/>
              <a:t>- </a:t>
            </a:r>
            <a:r>
              <a:rPr lang="en-US" dirty="0"/>
              <a:t>use </a:t>
            </a:r>
            <a:r>
              <a:rPr lang="en-US" dirty="0" err="1"/>
              <a:t>Object.create</a:t>
            </a:r>
            <a:r>
              <a:rPr lang="en-US" dirty="0"/>
              <a:t> to create instances, inherit one class from another</a:t>
            </a:r>
          </a:p>
        </p:txBody>
      </p:sp>
      <p:sp>
        <p:nvSpPr>
          <p:cNvPr id="5" name="Slide Number Placeholder 4"/>
          <p:cNvSpPr>
            <a:spLocks noGrp="1"/>
          </p:cNvSpPr>
          <p:nvPr>
            <p:ph type="sldNum" sz="quarter" idx="4"/>
          </p:nvPr>
        </p:nvSpPr>
        <p:spPr/>
        <p:txBody>
          <a:bodyPr/>
          <a:lstStyle/>
          <a:p>
            <a:fld id="{3A707DD9-E92B-45E8-BE0A-E6B2EDF345EB}" type="slidenum">
              <a:rPr lang="en-US" smtClean="0"/>
              <a:pPr/>
              <a:t>14</a:t>
            </a:fld>
            <a:endParaRPr lang="en-US" dirty="0"/>
          </a:p>
        </p:txBody>
      </p:sp>
      <p:sp>
        <p:nvSpPr>
          <p:cNvPr id="6" name="Text Placeholder 5"/>
          <p:cNvSpPr>
            <a:spLocks noGrp="1"/>
          </p:cNvSpPr>
          <p:nvPr>
            <p:ph type="body" sz="quarter" idx="11"/>
          </p:nvPr>
        </p:nvSpPr>
        <p:spPr/>
        <p:txBody>
          <a:bodyPr/>
          <a:lstStyle/>
          <a:p>
            <a:r>
              <a:rPr lang="en-US" dirty="0"/>
              <a:t>Improved prototype</a:t>
            </a:r>
          </a:p>
        </p:txBody>
      </p:sp>
      <p:pic>
        <p:nvPicPr>
          <p:cNvPr id="7" name="Picture 6"/>
          <p:cNvPicPr>
            <a:picLocks noChangeAspect="1"/>
          </p:cNvPicPr>
          <p:nvPr/>
        </p:nvPicPr>
        <p:blipFill>
          <a:blip r:embed="rId2"/>
          <a:stretch>
            <a:fillRect/>
          </a:stretch>
        </p:blipFill>
        <p:spPr>
          <a:xfrm>
            <a:off x="6232341" y="1072511"/>
            <a:ext cx="2362200" cy="2371725"/>
          </a:xfrm>
          <a:prstGeom prst="rect">
            <a:avLst/>
          </a:prstGeom>
        </p:spPr>
      </p:pic>
    </p:spTree>
    <p:extLst>
      <p:ext uri="{BB962C8B-B14F-4D97-AF65-F5344CB8AC3E}">
        <p14:creationId xmlns:p14="http://schemas.microsoft.com/office/powerpoint/2010/main" val="176121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Patterns</a:t>
            </a:r>
          </a:p>
        </p:txBody>
      </p:sp>
      <p:sp>
        <p:nvSpPr>
          <p:cNvPr id="3" name="Content Placeholder 2"/>
          <p:cNvSpPr>
            <a:spLocks noGrp="1"/>
          </p:cNvSpPr>
          <p:nvPr>
            <p:ph sz="quarter" idx="10"/>
          </p:nvPr>
        </p:nvSpPr>
        <p:spPr>
          <a:xfrm>
            <a:off x="357188" y="1422400"/>
            <a:ext cx="3107531" cy="3054350"/>
          </a:xfrm>
        </p:spPr>
        <p:txBody>
          <a:bodyPr/>
          <a:lstStyle/>
          <a:p>
            <a:r>
              <a:rPr lang="ru-RU" dirty="0"/>
              <a:t>- </a:t>
            </a:r>
            <a:r>
              <a:rPr lang="en-US" dirty="0"/>
              <a:t>class - constructor function + its prototype</a:t>
            </a:r>
            <a:endParaRPr lang="ru-RU" dirty="0"/>
          </a:p>
          <a:p>
            <a:r>
              <a:rPr lang="ru-RU" dirty="0"/>
              <a:t>- </a:t>
            </a:r>
            <a:r>
              <a:rPr lang="en-US" dirty="0"/>
              <a:t>initialization with new operator</a:t>
            </a:r>
            <a:endParaRPr lang="ru-RU" dirty="0"/>
          </a:p>
          <a:p>
            <a:r>
              <a:rPr lang="ru-RU" dirty="0"/>
              <a:t>- </a:t>
            </a:r>
            <a:r>
              <a:rPr lang="en-US" dirty="0"/>
              <a:t>methods are placed in prototype</a:t>
            </a:r>
            <a:endParaRPr lang="ru-RU" dirty="0"/>
          </a:p>
          <a:p>
            <a:r>
              <a:rPr lang="ru-RU" dirty="0"/>
              <a:t>- </a:t>
            </a:r>
            <a:r>
              <a:rPr lang="en-US" dirty="0"/>
              <a:t>this is used</a:t>
            </a:r>
            <a:endParaRPr lang="ru-RU" dirty="0"/>
          </a:p>
        </p:txBody>
      </p:sp>
      <p:sp>
        <p:nvSpPr>
          <p:cNvPr id="5" name="Slide Number Placeholder 4"/>
          <p:cNvSpPr>
            <a:spLocks noGrp="1"/>
          </p:cNvSpPr>
          <p:nvPr>
            <p:ph type="sldNum" sz="quarter" idx="4"/>
          </p:nvPr>
        </p:nvSpPr>
        <p:spPr/>
        <p:txBody>
          <a:bodyPr/>
          <a:lstStyle/>
          <a:p>
            <a:fld id="{3A707DD9-E92B-45E8-BE0A-E6B2EDF345EB}" type="slidenum">
              <a:rPr lang="en-US" smtClean="0"/>
              <a:pPr/>
              <a:t>15</a:t>
            </a:fld>
            <a:endParaRPr lang="en-US" dirty="0"/>
          </a:p>
        </p:txBody>
      </p:sp>
      <p:sp>
        <p:nvSpPr>
          <p:cNvPr id="6" name="Text Placeholder 5"/>
          <p:cNvSpPr>
            <a:spLocks noGrp="1"/>
          </p:cNvSpPr>
          <p:nvPr>
            <p:ph type="body" sz="quarter" idx="11"/>
          </p:nvPr>
        </p:nvSpPr>
        <p:spPr/>
        <p:txBody>
          <a:bodyPr/>
          <a:lstStyle/>
          <a:p>
            <a:r>
              <a:rPr lang="en-US" dirty="0"/>
              <a:t>Classical</a:t>
            </a:r>
            <a:endParaRPr lang="en-US" b="0" dirty="0"/>
          </a:p>
        </p:txBody>
      </p:sp>
      <p:pic>
        <p:nvPicPr>
          <p:cNvPr id="4" name="Picture 3"/>
          <p:cNvPicPr>
            <a:picLocks noChangeAspect="1"/>
          </p:cNvPicPr>
          <p:nvPr/>
        </p:nvPicPr>
        <p:blipFill>
          <a:blip r:embed="rId2"/>
          <a:stretch>
            <a:fillRect/>
          </a:stretch>
        </p:blipFill>
        <p:spPr>
          <a:xfrm>
            <a:off x="357188" y="2662237"/>
            <a:ext cx="2762250" cy="1876425"/>
          </a:xfrm>
          <a:prstGeom prst="rect">
            <a:avLst/>
          </a:prstGeom>
        </p:spPr>
      </p:pic>
      <p:sp>
        <p:nvSpPr>
          <p:cNvPr id="8" name="Content Placeholder 2"/>
          <p:cNvSpPr txBox="1">
            <a:spLocks/>
          </p:cNvSpPr>
          <p:nvPr/>
        </p:nvSpPr>
        <p:spPr>
          <a:xfrm>
            <a:off x="3729038" y="1422400"/>
            <a:ext cx="1895475" cy="3054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DefaultValue</a:t>
            </a:r>
            <a:endParaRPr lang="ru-RU" dirty="0"/>
          </a:p>
        </p:txBody>
      </p:sp>
      <p:pic>
        <p:nvPicPr>
          <p:cNvPr id="9" name="Picture 8"/>
          <p:cNvPicPr>
            <a:picLocks noChangeAspect="1"/>
          </p:cNvPicPr>
          <p:nvPr/>
        </p:nvPicPr>
        <p:blipFill>
          <a:blip r:embed="rId3"/>
          <a:stretch>
            <a:fillRect/>
          </a:stretch>
        </p:blipFill>
        <p:spPr>
          <a:xfrm>
            <a:off x="3729038" y="1737171"/>
            <a:ext cx="1895475" cy="990600"/>
          </a:xfrm>
          <a:prstGeom prst="rect">
            <a:avLst/>
          </a:prstGeom>
        </p:spPr>
      </p:pic>
      <p:sp>
        <p:nvSpPr>
          <p:cNvPr id="10" name="Content Placeholder 2"/>
          <p:cNvSpPr txBox="1">
            <a:spLocks/>
          </p:cNvSpPr>
          <p:nvPr/>
        </p:nvSpPr>
        <p:spPr>
          <a:xfrm>
            <a:off x="5862639" y="1422400"/>
            <a:ext cx="1895475" cy="3054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New!</a:t>
            </a:r>
            <a:endParaRPr lang="ru-RU" dirty="0"/>
          </a:p>
        </p:txBody>
      </p:sp>
      <p:pic>
        <p:nvPicPr>
          <p:cNvPr id="11" name="Picture 10"/>
          <p:cNvPicPr>
            <a:picLocks noChangeAspect="1"/>
          </p:cNvPicPr>
          <p:nvPr/>
        </p:nvPicPr>
        <p:blipFill>
          <a:blip r:embed="rId4"/>
          <a:stretch>
            <a:fillRect/>
          </a:stretch>
        </p:blipFill>
        <p:spPr>
          <a:xfrm>
            <a:off x="5888832" y="3371850"/>
            <a:ext cx="2295525" cy="1104900"/>
          </a:xfrm>
          <a:prstGeom prst="rect">
            <a:avLst/>
          </a:prstGeom>
        </p:spPr>
      </p:pic>
      <p:pic>
        <p:nvPicPr>
          <p:cNvPr id="12" name="Picture 11"/>
          <p:cNvPicPr>
            <a:picLocks noChangeAspect="1"/>
          </p:cNvPicPr>
          <p:nvPr/>
        </p:nvPicPr>
        <p:blipFill>
          <a:blip r:embed="rId5"/>
          <a:stretch>
            <a:fillRect/>
          </a:stretch>
        </p:blipFill>
        <p:spPr>
          <a:xfrm>
            <a:off x="5929314" y="1650360"/>
            <a:ext cx="1828800" cy="1400175"/>
          </a:xfrm>
          <a:prstGeom prst="rect">
            <a:avLst/>
          </a:prstGeom>
        </p:spPr>
      </p:pic>
    </p:spTree>
    <p:extLst>
      <p:ext uri="{BB962C8B-B14F-4D97-AF65-F5344CB8AC3E}">
        <p14:creationId xmlns:p14="http://schemas.microsoft.com/office/powerpoint/2010/main" val="2486013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Patterns</a:t>
            </a:r>
          </a:p>
        </p:txBody>
      </p:sp>
      <p:sp>
        <p:nvSpPr>
          <p:cNvPr id="3" name="Content Placeholder 2"/>
          <p:cNvSpPr>
            <a:spLocks noGrp="1"/>
          </p:cNvSpPr>
          <p:nvPr>
            <p:ph sz="quarter" idx="10"/>
          </p:nvPr>
        </p:nvSpPr>
        <p:spPr>
          <a:xfrm>
            <a:off x="357188" y="1422400"/>
            <a:ext cx="3107531" cy="3054350"/>
          </a:xfrm>
        </p:spPr>
        <p:txBody>
          <a:bodyPr/>
          <a:lstStyle/>
          <a:p>
            <a:pPr marL="0" indent="0">
              <a:buNone/>
            </a:pPr>
            <a:r>
              <a:rPr lang="en-US" dirty="0"/>
              <a:t>Place parent instance in child’s prototype</a:t>
            </a:r>
          </a:p>
          <a:p>
            <a:pPr marL="0" indent="0">
              <a:buNone/>
            </a:pPr>
            <a:endParaRPr lang="en-US" dirty="0"/>
          </a:p>
          <a:p>
            <a:pPr marL="0" indent="0">
              <a:buNone/>
            </a:pPr>
            <a:endParaRPr lang="en-US" dirty="0"/>
          </a:p>
          <a:p>
            <a:pPr marL="0" indent="0">
              <a:buNone/>
            </a:pPr>
            <a:r>
              <a:rPr lang="en-US" dirty="0"/>
              <a:t>Why not just parent’s prototype?</a:t>
            </a:r>
            <a:endParaRPr lang="ru-RU" dirty="0"/>
          </a:p>
          <a:p>
            <a:pPr marL="0" indent="0">
              <a:buNone/>
            </a:pPr>
            <a:endParaRPr lang="ru-RU" dirty="0"/>
          </a:p>
          <a:p>
            <a:pPr marL="0" indent="0">
              <a:buNone/>
            </a:pPr>
            <a:endParaRPr lang="ru-RU" dirty="0"/>
          </a:p>
          <a:p>
            <a:pPr marL="0" indent="0">
              <a:buNone/>
            </a:pPr>
            <a:r>
              <a:rPr lang="en-US" dirty="0"/>
              <a:t>Constructor</a:t>
            </a:r>
          </a:p>
          <a:p>
            <a:pPr marL="0" indent="0">
              <a:buNone/>
            </a:pPr>
            <a:endParaRPr lang="ru-RU" dirty="0"/>
          </a:p>
        </p:txBody>
      </p:sp>
      <p:sp>
        <p:nvSpPr>
          <p:cNvPr id="5" name="Slide Number Placeholder 4"/>
          <p:cNvSpPr>
            <a:spLocks noGrp="1"/>
          </p:cNvSpPr>
          <p:nvPr>
            <p:ph type="sldNum" sz="quarter" idx="4"/>
          </p:nvPr>
        </p:nvSpPr>
        <p:spPr/>
        <p:txBody>
          <a:bodyPr/>
          <a:lstStyle/>
          <a:p>
            <a:fld id="{3A707DD9-E92B-45E8-BE0A-E6B2EDF345EB}" type="slidenum">
              <a:rPr lang="en-US" smtClean="0"/>
              <a:pPr/>
              <a:t>16</a:t>
            </a:fld>
            <a:endParaRPr lang="en-US" dirty="0"/>
          </a:p>
        </p:txBody>
      </p:sp>
      <p:sp>
        <p:nvSpPr>
          <p:cNvPr id="6" name="Text Placeholder 5"/>
          <p:cNvSpPr>
            <a:spLocks noGrp="1"/>
          </p:cNvSpPr>
          <p:nvPr>
            <p:ph type="body" sz="quarter" idx="11"/>
          </p:nvPr>
        </p:nvSpPr>
        <p:spPr/>
        <p:txBody>
          <a:bodyPr/>
          <a:lstStyle/>
          <a:p>
            <a:r>
              <a:rPr lang="en-US" dirty="0"/>
              <a:t>Inheritance</a:t>
            </a:r>
            <a:endParaRPr lang="en-US" b="0" dirty="0"/>
          </a:p>
        </p:txBody>
      </p:sp>
      <p:sp>
        <p:nvSpPr>
          <p:cNvPr id="8" name="Content Placeholder 2"/>
          <p:cNvSpPr txBox="1">
            <a:spLocks/>
          </p:cNvSpPr>
          <p:nvPr/>
        </p:nvSpPr>
        <p:spPr>
          <a:xfrm>
            <a:off x="3729038" y="1422400"/>
            <a:ext cx="1895475" cy="3054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Call parent’s constructor</a:t>
            </a:r>
          </a:p>
          <a:p>
            <a:endParaRPr lang="en-US" dirty="0"/>
          </a:p>
          <a:p>
            <a:endParaRPr lang="en-US" dirty="0"/>
          </a:p>
          <a:p>
            <a:endParaRPr lang="en-US" dirty="0"/>
          </a:p>
          <a:p>
            <a:endParaRPr lang="en-US" dirty="0"/>
          </a:p>
          <a:p>
            <a:endParaRPr lang="en-US" dirty="0"/>
          </a:p>
          <a:p>
            <a:endParaRPr lang="en-US" dirty="0"/>
          </a:p>
          <a:p>
            <a:r>
              <a:rPr lang="en-US" dirty="0"/>
              <a:t>Static fields</a:t>
            </a:r>
            <a:endParaRPr lang="ru-RU" dirty="0"/>
          </a:p>
        </p:txBody>
      </p:sp>
      <p:sp>
        <p:nvSpPr>
          <p:cNvPr id="10" name="Content Placeholder 2"/>
          <p:cNvSpPr txBox="1">
            <a:spLocks/>
          </p:cNvSpPr>
          <p:nvPr/>
        </p:nvSpPr>
        <p:spPr>
          <a:xfrm>
            <a:off x="5862639" y="1422400"/>
            <a:ext cx="1895475" cy="3054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dirty="0"/>
          </a:p>
        </p:txBody>
      </p:sp>
      <p:pic>
        <p:nvPicPr>
          <p:cNvPr id="7" name="Picture 6"/>
          <p:cNvPicPr>
            <a:picLocks noChangeAspect="1"/>
          </p:cNvPicPr>
          <p:nvPr/>
        </p:nvPicPr>
        <p:blipFill>
          <a:blip r:embed="rId2"/>
          <a:stretch>
            <a:fillRect/>
          </a:stretch>
        </p:blipFill>
        <p:spPr>
          <a:xfrm>
            <a:off x="357188" y="1647951"/>
            <a:ext cx="2228850" cy="409575"/>
          </a:xfrm>
          <a:prstGeom prst="rect">
            <a:avLst/>
          </a:prstGeom>
        </p:spPr>
      </p:pic>
      <p:pic>
        <p:nvPicPr>
          <p:cNvPr id="13" name="Picture 12"/>
          <p:cNvPicPr>
            <a:picLocks noChangeAspect="1"/>
          </p:cNvPicPr>
          <p:nvPr/>
        </p:nvPicPr>
        <p:blipFill>
          <a:blip r:embed="rId3"/>
          <a:stretch>
            <a:fillRect/>
          </a:stretch>
        </p:blipFill>
        <p:spPr>
          <a:xfrm>
            <a:off x="357188" y="2506662"/>
            <a:ext cx="2085975" cy="295275"/>
          </a:xfrm>
          <a:prstGeom prst="rect">
            <a:avLst/>
          </a:prstGeom>
        </p:spPr>
      </p:pic>
      <p:pic>
        <p:nvPicPr>
          <p:cNvPr id="14" name="Picture 13"/>
          <p:cNvPicPr>
            <a:picLocks noChangeAspect="1"/>
          </p:cNvPicPr>
          <p:nvPr/>
        </p:nvPicPr>
        <p:blipFill>
          <a:blip r:embed="rId4"/>
          <a:stretch>
            <a:fillRect/>
          </a:stretch>
        </p:blipFill>
        <p:spPr>
          <a:xfrm>
            <a:off x="357188" y="3326606"/>
            <a:ext cx="2847975" cy="1219200"/>
          </a:xfrm>
          <a:prstGeom prst="rect">
            <a:avLst/>
          </a:prstGeom>
        </p:spPr>
      </p:pic>
      <p:pic>
        <p:nvPicPr>
          <p:cNvPr id="15" name="Picture 14"/>
          <p:cNvPicPr>
            <a:picLocks noChangeAspect="1"/>
          </p:cNvPicPr>
          <p:nvPr/>
        </p:nvPicPr>
        <p:blipFill>
          <a:blip r:embed="rId5"/>
          <a:stretch>
            <a:fillRect/>
          </a:stretch>
        </p:blipFill>
        <p:spPr>
          <a:xfrm>
            <a:off x="3702845" y="1705294"/>
            <a:ext cx="2714625" cy="1419225"/>
          </a:xfrm>
          <a:prstGeom prst="rect">
            <a:avLst/>
          </a:prstGeom>
        </p:spPr>
      </p:pic>
      <p:pic>
        <p:nvPicPr>
          <p:cNvPr id="16" name="Picture 15"/>
          <p:cNvPicPr>
            <a:picLocks noChangeAspect="1"/>
          </p:cNvPicPr>
          <p:nvPr/>
        </p:nvPicPr>
        <p:blipFill>
          <a:blip r:embed="rId6"/>
          <a:stretch>
            <a:fillRect/>
          </a:stretch>
        </p:blipFill>
        <p:spPr>
          <a:xfrm>
            <a:off x="3702845" y="3731418"/>
            <a:ext cx="3028950" cy="409575"/>
          </a:xfrm>
          <a:prstGeom prst="rect">
            <a:avLst/>
          </a:prstGeom>
        </p:spPr>
      </p:pic>
    </p:spTree>
    <p:extLst>
      <p:ext uri="{BB962C8B-B14F-4D97-AF65-F5344CB8AC3E}">
        <p14:creationId xmlns:p14="http://schemas.microsoft.com/office/powerpoint/2010/main" val="342944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LET’S SUPPOSE WE ARE BUILDING FANTASY WORLD</a:t>
            </a:r>
          </a:p>
        </p:txBody>
      </p:sp>
      <p:sp>
        <p:nvSpPr>
          <p:cNvPr id="4" name="Content Placeholder 3"/>
          <p:cNvSpPr>
            <a:spLocks noGrp="1"/>
          </p:cNvSpPr>
          <p:nvPr>
            <p:ph sz="quarter" idx="10"/>
          </p:nvPr>
        </p:nvSpPr>
        <p:spPr>
          <a:xfrm>
            <a:off x="358776" y="877794"/>
            <a:ext cx="8426448" cy="3054350"/>
          </a:xfrm>
        </p:spPr>
        <p:txBody>
          <a:bodyPr/>
          <a:lstStyle/>
          <a:p>
            <a:pPr marL="0" indent="0" fontAlgn="base">
              <a:buNone/>
            </a:pPr>
            <a:r>
              <a:rPr lang="en-US" dirty="0"/>
              <a:t>We have some creatures and heroes:</a:t>
            </a:r>
          </a:p>
          <a:p>
            <a:pPr fontAlgn="base"/>
            <a:r>
              <a:rPr lang="en-US" dirty="0"/>
              <a:t>Hero Black Mage, wizard, human</a:t>
            </a:r>
          </a:p>
          <a:p>
            <a:pPr fontAlgn="base"/>
            <a:r>
              <a:rPr lang="en-US" dirty="0"/>
              <a:t>Creature Pinky, unicorn</a:t>
            </a:r>
          </a:p>
          <a:p>
            <a:pPr fontAlgn="base"/>
            <a:r>
              <a:rPr lang="en-US" dirty="0"/>
              <a:t>Hero Stinky, warrior, goblin</a:t>
            </a:r>
          </a:p>
          <a:p>
            <a:pPr fontAlgn="base"/>
            <a:r>
              <a:rPr lang="en-US" dirty="0"/>
              <a:t>etc.</a:t>
            </a:r>
          </a:p>
          <a:p>
            <a:pPr marL="0" indent="0" fontAlgn="base">
              <a:buNone/>
            </a:pPr>
            <a:r>
              <a:rPr lang="en-US" dirty="0"/>
              <a:t>Functionality:</a:t>
            </a:r>
          </a:p>
          <a:p>
            <a:pPr fontAlgn="base"/>
            <a:r>
              <a:rPr lang="en-US" dirty="0"/>
              <a:t>Drink potion</a:t>
            </a:r>
          </a:p>
          <a:p>
            <a:pPr fontAlgn="base"/>
            <a:r>
              <a:rPr lang="en-US" dirty="0"/>
              <a:t>Cast </a:t>
            </a:r>
            <a:r>
              <a:rPr lang="en-US" dirty="0" err="1"/>
              <a:t>ultimative</a:t>
            </a:r>
            <a:r>
              <a:rPr lang="en-US" dirty="0"/>
              <a:t> ability</a:t>
            </a:r>
          </a:p>
          <a:p>
            <a:pPr fontAlgn="base"/>
            <a:r>
              <a:rPr lang="en-US" dirty="0"/>
              <a:t>Dealing damage</a:t>
            </a:r>
          </a:p>
          <a:p>
            <a:pPr fontAlgn="base"/>
            <a:r>
              <a:rPr lang="en-US" dirty="0"/>
              <a:t>etc.</a:t>
            </a:r>
          </a:p>
          <a:p>
            <a:pPr marL="0" indent="0" fontAlgn="base">
              <a:buNone/>
            </a:pPr>
            <a:endParaRPr lang="en-US"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17</a:t>
            </a:fld>
            <a:endParaRPr lang="en-US" dirty="0"/>
          </a:p>
        </p:txBody>
      </p:sp>
      <p:pic>
        <p:nvPicPr>
          <p:cNvPr id="6" name="Picture 5">
            <a:extLst>
              <a:ext uri="{FF2B5EF4-FFF2-40B4-BE49-F238E27FC236}">
                <a16:creationId xmlns:a16="http://schemas.microsoft.com/office/drawing/2014/main" id="{6566A4DB-D33B-49B8-AE1B-219F787FE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944" y="2143073"/>
            <a:ext cx="1025112" cy="1507191"/>
          </a:xfrm>
          <a:prstGeom prst="rect">
            <a:avLst/>
          </a:prstGeom>
        </p:spPr>
      </p:pic>
      <p:pic>
        <p:nvPicPr>
          <p:cNvPr id="8" name="Picture 7">
            <a:extLst>
              <a:ext uri="{FF2B5EF4-FFF2-40B4-BE49-F238E27FC236}">
                <a16:creationId xmlns:a16="http://schemas.microsoft.com/office/drawing/2014/main" id="{FA96DBE2-24AF-41B4-815D-8B2C0C7A45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2730" y="877794"/>
            <a:ext cx="1489270" cy="1489270"/>
          </a:xfrm>
          <a:prstGeom prst="rect">
            <a:avLst/>
          </a:prstGeom>
        </p:spPr>
      </p:pic>
      <p:pic>
        <p:nvPicPr>
          <p:cNvPr id="10" name="Picture 9">
            <a:extLst>
              <a:ext uri="{FF2B5EF4-FFF2-40B4-BE49-F238E27FC236}">
                <a16:creationId xmlns:a16="http://schemas.microsoft.com/office/drawing/2014/main" id="{D4FEB93D-22D1-4584-90A5-F41F740D72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144" y="993349"/>
            <a:ext cx="1633500" cy="1789071"/>
          </a:xfrm>
          <a:prstGeom prst="rect">
            <a:avLst/>
          </a:prstGeom>
        </p:spPr>
      </p:pic>
    </p:spTree>
    <p:extLst>
      <p:ext uri="{BB962C8B-B14F-4D97-AF65-F5344CB8AC3E}">
        <p14:creationId xmlns:p14="http://schemas.microsoft.com/office/powerpoint/2010/main" val="21632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OBJECTS – STORE FUNCTION ASSOCIATED WITH DATA</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18</a:t>
            </a:fld>
            <a:endParaRPr lang="en-US" dirty="0"/>
          </a:p>
        </p:txBody>
      </p:sp>
      <p:pic>
        <p:nvPicPr>
          <p:cNvPr id="10" name="Picture 9">
            <a:extLst>
              <a:ext uri="{FF2B5EF4-FFF2-40B4-BE49-F238E27FC236}">
                <a16:creationId xmlns:a16="http://schemas.microsoft.com/office/drawing/2014/main" id="{D4FEB93D-22D1-4584-90A5-F41F740D7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941" y="1450549"/>
            <a:ext cx="1633500" cy="1789071"/>
          </a:xfrm>
          <a:prstGeom prst="rect">
            <a:avLst/>
          </a:prstGeom>
        </p:spPr>
      </p:pic>
      <p:pic>
        <p:nvPicPr>
          <p:cNvPr id="2" name="Picture 1">
            <a:extLst>
              <a:ext uri="{FF2B5EF4-FFF2-40B4-BE49-F238E27FC236}">
                <a16:creationId xmlns:a16="http://schemas.microsoft.com/office/drawing/2014/main" id="{A50D4AAC-959E-4A50-A1A3-50D64A81DBE4}"/>
              </a:ext>
            </a:extLst>
          </p:cNvPr>
          <p:cNvPicPr>
            <a:picLocks noChangeAspect="1"/>
          </p:cNvPicPr>
          <p:nvPr/>
        </p:nvPicPr>
        <p:blipFill>
          <a:blip r:embed="rId4"/>
          <a:stretch>
            <a:fillRect/>
          </a:stretch>
        </p:blipFill>
        <p:spPr>
          <a:xfrm>
            <a:off x="570356" y="752381"/>
            <a:ext cx="3886200" cy="3305175"/>
          </a:xfrm>
          <a:prstGeom prst="rect">
            <a:avLst/>
          </a:prstGeom>
        </p:spPr>
      </p:pic>
    </p:spTree>
    <p:extLst>
      <p:ext uri="{BB962C8B-B14F-4D97-AF65-F5344CB8AC3E}">
        <p14:creationId xmlns:p14="http://schemas.microsoft.com/office/powerpoint/2010/main" val="1400421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ANOTHER WAYS TO CREATE OUR CREATURES AND HEROES</a:t>
            </a:r>
          </a:p>
        </p:txBody>
      </p:sp>
      <p:sp>
        <p:nvSpPr>
          <p:cNvPr id="11" name="Text Placeholder 10"/>
          <p:cNvSpPr>
            <a:spLocks noGrp="1"/>
          </p:cNvSpPr>
          <p:nvPr>
            <p:ph type="body" sz="quarter" idx="11"/>
          </p:nvPr>
        </p:nvSpPr>
        <p:spPr/>
        <p:txBody>
          <a:bodyPr/>
          <a:lstStyle/>
          <a:p>
            <a:r>
              <a:rPr lang="en-US" dirty="0"/>
              <a:t>DOT NOTATION</a:t>
            </a:r>
          </a:p>
        </p:txBody>
      </p:sp>
      <p:pic>
        <p:nvPicPr>
          <p:cNvPr id="10" name="Content Placeholder 9">
            <a:extLst>
              <a:ext uri="{FF2B5EF4-FFF2-40B4-BE49-F238E27FC236}">
                <a16:creationId xmlns:a16="http://schemas.microsoft.com/office/drawing/2014/main" id="{B4B3870F-2F16-41AF-B1BC-81AF829A2715}"/>
              </a:ext>
            </a:extLst>
          </p:cNvPr>
          <p:cNvPicPr>
            <a:picLocks noGrp="1" noChangeAspect="1"/>
          </p:cNvPicPr>
          <p:nvPr>
            <p:ph sz="quarter" idx="12"/>
          </p:nvPr>
        </p:nvPicPr>
        <p:blipFill>
          <a:blip r:embed="rId3"/>
          <a:stretch>
            <a:fillRect/>
          </a:stretch>
        </p:blipFill>
        <p:spPr>
          <a:xfrm>
            <a:off x="4804556" y="1422400"/>
            <a:ext cx="3984650" cy="3054350"/>
          </a:xfrm>
          <a:prstGeom prst="rect">
            <a:avLst/>
          </a:prstGeom>
        </p:spPr>
      </p:pic>
      <p:sp>
        <p:nvSpPr>
          <p:cNvPr id="13" name="Text Placeholder 12"/>
          <p:cNvSpPr>
            <a:spLocks noGrp="1"/>
          </p:cNvSpPr>
          <p:nvPr>
            <p:ph type="body" sz="quarter" idx="13"/>
          </p:nvPr>
        </p:nvSpPr>
        <p:spPr/>
        <p:txBody>
          <a:bodyPr/>
          <a:lstStyle/>
          <a:p>
            <a:r>
              <a:rPr lang="en-US" dirty="0" err="1"/>
              <a:t>Object.create</a:t>
            </a:r>
            <a:r>
              <a:rPr lang="ru-RU" dirty="0"/>
              <a:t>()</a:t>
            </a:r>
            <a:endParaRPr lang="en-US" dirty="0"/>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19</a:t>
            </a:fld>
            <a:endParaRPr lang="en-US" dirty="0"/>
          </a:p>
        </p:txBody>
      </p:sp>
      <p:pic>
        <p:nvPicPr>
          <p:cNvPr id="9" name="Content Placeholder 8">
            <a:extLst>
              <a:ext uri="{FF2B5EF4-FFF2-40B4-BE49-F238E27FC236}">
                <a16:creationId xmlns:a16="http://schemas.microsoft.com/office/drawing/2014/main" id="{7156CF85-A2F7-4D01-B1FF-658A1934640C}"/>
              </a:ext>
            </a:extLst>
          </p:cNvPr>
          <p:cNvPicPr>
            <a:picLocks noGrp="1" noChangeAspect="1"/>
          </p:cNvPicPr>
          <p:nvPr>
            <p:ph sz="quarter" idx="10"/>
          </p:nvPr>
        </p:nvPicPr>
        <p:blipFill>
          <a:blip r:embed="rId4"/>
          <a:stretch>
            <a:fillRect/>
          </a:stretch>
        </p:blipFill>
        <p:spPr>
          <a:xfrm>
            <a:off x="357188" y="1471997"/>
            <a:ext cx="3986212" cy="2955155"/>
          </a:xfrm>
          <a:prstGeom prst="rect">
            <a:avLst/>
          </a:prstGeom>
        </p:spPr>
      </p:pic>
    </p:spTree>
    <p:extLst>
      <p:ext uri="{BB962C8B-B14F-4D97-AF65-F5344CB8AC3E}">
        <p14:creationId xmlns:p14="http://schemas.microsoft.com/office/powerpoint/2010/main" val="454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0"/>
          </p:nvPr>
        </p:nvSpPr>
        <p:spPr/>
        <p:txBody>
          <a:bodyPr/>
          <a:lstStyle/>
          <a:p>
            <a:r>
              <a:rPr lang="en-US" dirty="0"/>
              <a:t>Objects</a:t>
            </a:r>
            <a:endParaRPr lang="ru-RU" dirty="0"/>
          </a:p>
          <a:p>
            <a:r>
              <a:rPr lang="en-US" dirty="0"/>
              <a:t>Object properties</a:t>
            </a:r>
          </a:p>
          <a:p>
            <a:r>
              <a:rPr lang="en-US" dirty="0"/>
              <a:t>Prototype</a:t>
            </a:r>
          </a:p>
          <a:p>
            <a:r>
              <a:rPr lang="en-US" dirty="0"/>
              <a:t>OOP</a:t>
            </a:r>
          </a:p>
          <a:p>
            <a:r>
              <a:rPr lang="en-US" dirty="0"/>
              <a:t>Prototype inheritance</a:t>
            </a:r>
          </a:p>
          <a:p>
            <a:pPr marL="0" indent="0">
              <a:buNone/>
            </a:pPr>
            <a:endParaRPr lang="en-US" dirty="0"/>
          </a:p>
        </p:txBody>
      </p:sp>
    </p:spTree>
    <p:extLst>
      <p:ext uri="{BB962C8B-B14F-4D97-AF65-F5344CB8AC3E}">
        <p14:creationId xmlns:p14="http://schemas.microsoft.com/office/powerpoint/2010/main" val="371149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FUNCTIONS FOR GENERATING OBJECTS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20</a:t>
            </a:fld>
            <a:endParaRPr lang="en-US" dirty="0"/>
          </a:p>
        </p:txBody>
      </p:sp>
      <p:pic>
        <p:nvPicPr>
          <p:cNvPr id="6" name="Picture 5">
            <a:extLst>
              <a:ext uri="{FF2B5EF4-FFF2-40B4-BE49-F238E27FC236}">
                <a16:creationId xmlns:a16="http://schemas.microsoft.com/office/drawing/2014/main" id="{DB0A7BCD-730F-4D9E-B9DE-6A15453A24A1}"/>
              </a:ext>
            </a:extLst>
          </p:cNvPr>
          <p:cNvPicPr>
            <a:picLocks noChangeAspect="1"/>
          </p:cNvPicPr>
          <p:nvPr/>
        </p:nvPicPr>
        <p:blipFill>
          <a:blip r:embed="rId3"/>
          <a:stretch>
            <a:fillRect/>
          </a:stretch>
        </p:blipFill>
        <p:spPr>
          <a:xfrm>
            <a:off x="746234" y="892220"/>
            <a:ext cx="6996541" cy="3934419"/>
          </a:xfrm>
          <a:prstGeom prst="rect">
            <a:avLst/>
          </a:prstGeom>
        </p:spPr>
      </p:pic>
    </p:spTree>
    <p:extLst>
      <p:ext uri="{BB962C8B-B14F-4D97-AF65-F5344CB8AC3E}">
        <p14:creationId xmlns:p14="http://schemas.microsoft.com/office/powerpoint/2010/main" val="3353603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MAKE LINK WITH OBJECT.CREATE()</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21</a:t>
            </a:fld>
            <a:endParaRPr lang="en-US" dirty="0"/>
          </a:p>
        </p:txBody>
      </p:sp>
      <p:pic>
        <p:nvPicPr>
          <p:cNvPr id="2" name="Picture 1">
            <a:extLst>
              <a:ext uri="{FF2B5EF4-FFF2-40B4-BE49-F238E27FC236}">
                <a16:creationId xmlns:a16="http://schemas.microsoft.com/office/drawing/2014/main" id="{93015199-5C8B-4E78-A358-E0A843677410}"/>
              </a:ext>
            </a:extLst>
          </p:cNvPr>
          <p:cNvPicPr>
            <a:picLocks noChangeAspect="1"/>
          </p:cNvPicPr>
          <p:nvPr/>
        </p:nvPicPr>
        <p:blipFill>
          <a:blip r:embed="rId3"/>
          <a:stretch>
            <a:fillRect/>
          </a:stretch>
        </p:blipFill>
        <p:spPr>
          <a:xfrm>
            <a:off x="1476293" y="746840"/>
            <a:ext cx="6191414" cy="4079799"/>
          </a:xfrm>
          <a:prstGeom prst="rect">
            <a:avLst/>
          </a:prstGeom>
        </p:spPr>
      </p:pic>
    </p:spTree>
    <p:extLst>
      <p:ext uri="{BB962C8B-B14F-4D97-AF65-F5344CB8AC3E}">
        <p14:creationId xmlns:p14="http://schemas.microsoft.com/office/powerpoint/2010/main" val="387959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KEYWORD NEW</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22</a:t>
            </a:fld>
            <a:endParaRPr lang="en-US" dirty="0"/>
          </a:p>
        </p:txBody>
      </p:sp>
      <p:pic>
        <p:nvPicPr>
          <p:cNvPr id="4" name="Picture 3">
            <a:extLst>
              <a:ext uri="{FF2B5EF4-FFF2-40B4-BE49-F238E27FC236}">
                <a16:creationId xmlns:a16="http://schemas.microsoft.com/office/drawing/2014/main" id="{CD16C2C9-C8C5-47AD-9090-CFC617B8DCB9}"/>
              </a:ext>
            </a:extLst>
          </p:cNvPr>
          <p:cNvPicPr>
            <a:picLocks noChangeAspect="1"/>
          </p:cNvPicPr>
          <p:nvPr/>
        </p:nvPicPr>
        <p:blipFill>
          <a:blip r:embed="rId3"/>
          <a:stretch>
            <a:fillRect/>
          </a:stretch>
        </p:blipFill>
        <p:spPr>
          <a:xfrm>
            <a:off x="1355834" y="748995"/>
            <a:ext cx="7140466" cy="4046842"/>
          </a:xfrm>
          <a:prstGeom prst="rect">
            <a:avLst/>
          </a:prstGeom>
        </p:spPr>
      </p:pic>
    </p:spTree>
    <p:extLst>
      <p:ext uri="{BB962C8B-B14F-4D97-AF65-F5344CB8AC3E}">
        <p14:creationId xmlns:p14="http://schemas.microsoft.com/office/powerpoint/2010/main" val="333925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KEYWORD NEW</a:t>
            </a:r>
          </a:p>
        </p:txBody>
      </p:sp>
      <p:sp>
        <p:nvSpPr>
          <p:cNvPr id="4" name="Content Placeholder 3"/>
          <p:cNvSpPr>
            <a:spLocks noGrp="1"/>
          </p:cNvSpPr>
          <p:nvPr>
            <p:ph sz="quarter" idx="10"/>
          </p:nvPr>
        </p:nvSpPr>
        <p:spPr>
          <a:xfrm>
            <a:off x="358776" y="877794"/>
            <a:ext cx="8426448" cy="3054350"/>
          </a:xfrm>
        </p:spPr>
        <p:txBody>
          <a:bodyPr/>
          <a:lstStyle/>
          <a:p>
            <a:pPr marL="0" indent="0">
              <a:buNone/>
            </a:pPr>
            <a:r>
              <a:rPr lang="en-US" sz="1600" dirty="0"/>
              <a:t>var creature1 = new </a:t>
            </a:r>
            <a:r>
              <a:rPr lang="en-US" sz="1600" dirty="0" err="1"/>
              <a:t>CreatureCreator</a:t>
            </a:r>
            <a:r>
              <a:rPr lang="en-US" sz="1600" dirty="0"/>
              <a:t>('Pinky', 'unicorn', 150, 20);</a:t>
            </a:r>
          </a:p>
          <a:p>
            <a:pPr marL="0" indent="0" fontAlgn="base">
              <a:buNone/>
            </a:pPr>
            <a:r>
              <a:rPr lang="en-US" sz="1600" dirty="0"/>
              <a:t>When we call the constructor function with new in front we automate 2 things:</a:t>
            </a:r>
          </a:p>
          <a:p>
            <a:pPr marL="0" indent="0" fontAlgn="base">
              <a:buNone/>
            </a:pPr>
            <a:r>
              <a:rPr lang="en-US" sz="1600" dirty="0"/>
              <a:t> 1. Create a new user object</a:t>
            </a:r>
          </a:p>
          <a:p>
            <a:pPr marL="0" indent="0" fontAlgn="base">
              <a:buNone/>
            </a:pPr>
            <a:r>
              <a:rPr lang="en-US" sz="1600" dirty="0"/>
              <a:t>2. return the new user object </a:t>
            </a:r>
          </a:p>
          <a:p>
            <a:pPr marL="0" indent="0" fontAlgn="base">
              <a:buNone/>
            </a:pPr>
            <a:r>
              <a:rPr lang="en-US" sz="1600" dirty="0"/>
              <a:t>But now we need to adjust how we write the body of </a:t>
            </a:r>
            <a:r>
              <a:rPr lang="en-US" sz="1600" dirty="0" err="1"/>
              <a:t>CreatureCreator</a:t>
            </a:r>
            <a:r>
              <a:rPr lang="en-US" sz="1600" dirty="0"/>
              <a:t> - how can we: </a:t>
            </a:r>
          </a:p>
          <a:p>
            <a:pPr marL="0" indent="0" fontAlgn="base">
              <a:buNone/>
            </a:pPr>
            <a:r>
              <a:rPr lang="en-US" sz="1600" dirty="0"/>
              <a:t>— Refer to the auto-created object? </a:t>
            </a:r>
          </a:p>
          <a:p>
            <a:pPr marL="0" indent="0" fontAlgn="base">
              <a:buNone/>
            </a:pPr>
            <a:r>
              <a:rPr lang="en-US" sz="1600" dirty="0"/>
              <a:t>— Know where to put our single copies of functions?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23</a:t>
            </a:fld>
            <a:endParaRPr lang="en-US" dirty="0"/>
          </a:p>
        </p:txBody>
      </p:sp>
    </p:spTree>
    <p:extLst>
      <p:ext uri="{BB962C8B-B14F-4D97-AF65-F5344CB8AC3E}">
        <p14:creationId xmlns:p14="http://schemas.microsoft.com/office/powerpoint/2010/main" val="3004992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ARRAY AND FUNCTIONS ARE ALSO OBJECTS</a:t>
            </a:r>
          </a:p>
        </p:txBody>
      </p:sp>
      <p:sp>
        <p:nvSpPr>
          <p:cNvPr id="4" name="Content Placeholder 3"/>
          <p:cNvSpPr>
            <a:spLocks noGrp="1"/>
          </p:cNvSpPr>
          <p:nvPr>
            <p:ph sz="quarter" idx="10"/>
          </p:nvPr>
        </p:nvSpPr>
        <p:spPr>
          <a:xfrm>
            <a:off x="358776" y="877794"/>
            <a:ext cx="8426448" cy="3054350"/>
          </a:xfrm>
        </p:spPr>
        <p:txBody>
          <a:bodyPr/>
          <a:lstStyle/>
          <a:p>
            <a:pPr marL="0" indent="0">
              <a:buNone/>
            </a:pPr>
            <a:r>
              <a:rPr lang="en-US" sz="1600" dirty="0"/>
              <a:t>Arrays and functions are also objects so they get access to all the functions in </a:t>
            </a:r>
            <a:r>
              <a:rPr lang="en-US" sz="1600" dirty="0" err="1"/>
              <a:t>Object.prototype</a:t>
            </a:r>
            <a:r>
              <a:rPr lang="en-US" sz="1600" dirty="0"/>
              <a:t> but also more goodies</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24</a:t>
            </a:fld>
            <a:endParaRPr lang="en-US" dirty="0"/>
          </a:p>
        </p:txBody>
      </p:sp>
      <p:pic>
        <p:nvPicPr>
          <p:cNvPr id="2" name="Picture 1">
            <a:extLst>
              <a:ext uri="{FF2B5EF4-FFF2-40B4-BE49-F238E27FC236}">
                <a16:creationId xmlns:a16="http://schemas.microsoft.com/office/drawing/2014/main" id="{92A6D143-952A-41CC-A7A3-7C1831686441}"/>
              </a:ext>
            </a:extLst>
          </p:cNvPr>
          <p:cNvPicPr>
            <a:picLocks noChangeAspect="1"/>
          </p:cNvPicPr>
          <p:nvPr/>
        </p:nvPicPr>
        <p:blipFill>
          <a:blip r:embed="rId2"/>
          <a:stretch>
            <a:fillRect/>
          </a:stretch>
        </p:blipFill>
        <p:spPr>
          <a:xfrm>
            <a:off x="1145627" y="1783199"/>
            <a:ext cx="7493876" cy="2148945"/>
          </a:xfrm>
          <a:prstGeom prst="rect">
            <a:avLst/>
          </a:prstGeom>
        </p:spPr>
      </p:pic>
    </p:spTree>
    <p:extLst>
      <p:ext uri="{BB962C8B-B14F-4D97-AF65-F5344CB8AC3E}">
        <p14:creationId xmlns:p14="http://schemas.microsoft.com/office/powerpoint/2010/main" val="179586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INHERITANCE</a:t>
            </a:r>
          </a:p>
        </p:txBody>
      </p:sp>
      <p:pic>
        <p:nvPicPr>
          <p:cNvPr id="6" name="Content Placeholder 5">
            <a:extLst>
              <a:ext uri="{FF2B5EF4-FFF2-40B4-BE49-F238E27FC236}">
                <a16:creationId xmlns:a16="http://schemas.microsoft.com/office/drawing/2014/main" id="{87CC185E-792B-41C0-970D-34D22F744FDE}"/>
              </a:ext>
            </a:extLst>
          </p:cNvPr>
          <p:cNvPicPr>
            <a:picLocks noGrp="1" noChangeAspect="1"/>
          </p:cNvPicPr>
          <p:nvPr>
            <p:ph sz="quarter" idx="10"/>
          </p:nvPr>
        </p:nvPicPr>
        <p:blipFill>
          <a:blip r:embed="rId2"/>
          <a:stretch>
            <a:fillRect/>
          </a:stretch>
        </p:blipFill>
        <p:spPr>
          <a:xfrm>
            <a:off x="2482182" y="1044575"/>
            <a:ext cx="4179636" cy="3054350"/>
          </a:xfrm>
          <a:prstGeom prst="rect">
            <a:avLst/>
          </a:prstGeom>
        </p:spPr>
      </p:pic>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25</a:t>
            </a:fld>
            <a:endParaRPr lang="en-US" dirty="0"/>
          </a:p>
        </p:txBody>
      </p:sp>
    </p:spTree>
    <p:extLst>
      <p:ext uri="{BB962C8B-B14F-4D97-AF65-F5344CB8AC3E}">
        <p14:creationId xmlns:p14="http://schemas.microsoft.com/office/powerpoint/2010/main" val="138050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INHERITANCE</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26</a:t>
            </a:fld>
            <a:endParaRPr lang="en-US" dirty="0"/>
          </a:p>
        </p:txBody>
      </p:sp>
      <p:sp>
        <p:nvSpPr>
          <p:cNvPr id="4" name="Content Placeholder 3">
            <a:extLst>
              <a:ext uri="{FF2B5EF4-FFF2-40B4-BE49-F238E27FC236}">
                <a16:creationId xmlns:a16="http://schemas.microsoft.com/office/drawing/2014/main" id="{8E5DD383-CBCF-4ABF-BDDC-6BD15CE67193}"/>
              </a:ext>
            </a:extLst>
          </p:cNvPr>
          <p:cNvSpPr>
            <a:spLocks noGrp="1"/>
          </p:cNvSpPr>
          <p:nvPr>
            <p:ph sz="quarter" idx="10"/>
          </p:nvPr>
        </p:nvSpPr>
        <p:spPr>
          <a:xfrm>
            <a:off x="357189" y="1040524"/>
            <a:ext cx="4214812" cy="3436226"/>
          </a:xfrm>
        </p:spPr>
        <p:txBody>
          <a:bodyPr/>
          <a:lstStyle/>
          <a:p>
            <a:pPr marL="0" indent="0">
              <a:buNone/>
            </a:pPr>
            <a:r>
              <a:rPr lang="en-US" sz="1400" dirty="0"/>
              <a:t>Create class</a:t>
            </a:r>
          </a:p>
          <a:p>
            <a:pPr marL="0" indent="0">
              <a:buNone/>
            </a:pPr>
            <a:endParaRPr lang="en-US" sz="1400" dirty="0"/>
          </a:p>
          <a:p>
            <a:pPr marL="0" indent="0">
              <a:buNone/>
            </a:pPr>
            <a:endParaRPr lang="en-US" sz="1400" dirty="0"/>
          </a:p>
          <a:p>
            <a:pPr marL="0" indent="0">
              <a:buNone/>
            </a:pPr>
            <a:r>
              <a:rPr lang="en-US" sz="1400" dirty="0"/>
              <a:t>Add functionality to prototype</a:t>
            </a:r>
          </a:p>
          <a:p>
            <a:pPr marL="0" indent="0">
              <a:buNone/>
            </a:pPr>
            <a:endParaRPr lang="en-US" sz="1400" dirty="0"/>
          </a:p>
          <a:p>
            <a:pPr marL="0" indent="0">
              <a:buNone/>
            </a:pPr>
            <a:endParaRPr lang="en-US" sz="1400" dirty="0"/>
          </a:p>
          <a:p>
            <a:pPr marL="0" indent="0">
              <a:buNone/>
            </a:pPr>
            <a:r>
              <a:rPr lang="en-US" sz="1400" dirty="0"/>
              <a:t>Now we are able to create heroes</a:t>
            </a:r>
          </a:p>
          <a:p>
            <a:pPr marL="0" indent="0">
              <a:buNone/>
            </a:pPr>
            <a:endParaRPr lang="en-US" sz="1400" dirty="0"/>
          </a:p>
          <a:p>
            <a:endParaRPr lang="en-US" dirty="0"/>
          </a:p>
        </p:txBody>
      </p:sp>
      <p:pic>
        <p:nvPicPr>
          <p:cNvPr id="7" name="Picture 6">
            <a:extLst>
              <a:ext uri="{FF2B5EF4-FFF2-40B4-BE49-F238E27FC236}">
                <a16:creationId xmlns:a16="http://schemas.microsoft.com/office/drawing/2014/main" id="{74148AF6-851F-41C0-94C1-AFEFA05F4375}"/>
              </a:ext>
            </a:extLst>
          </p:cNvPr>
          <p:cNvPicPr>
            <a:picLocks noChangeAspect="1"/>
          </p:cNvPicPr>
          <p:nvPr/>
        </p:nvPicPr>
        <p:blipFill>
          <a:blip r:embed="rId2"/>
          <a:stretch>
            <a:fillRect/>
          </a:stretch>
        </p:blipFill>
        <p:spPr>
          <a:xfrm>
            <a:off x="441434" y="1267021"/>
            <a:ext cx="2726613" cy="623034"/>
          </a:xfrm>
          <a:prstGeom prst="rect">
            <a:avLst/>
          </a:prstGeom>
        </p:spPr>
      </p:pic>
      <p:sp>
        <p:nvSpPr>
          <p:cNvPr id="9" name="Content Placeholder 3">
            <a:extLst>
              <a:ext uri="{FF2B5EF4-FFF2-40B4-BE49-F238E27FC236}">
                <a16:creationId xmlns:a16="http://schemas.microsoft.com/office/drawing/2014/main" id="{41366DE8-6F11-47D4-8F6F-6D478C79E303}"/>
              </a:ext>
            </a:extLst>
          </p:cNvPr>
          <p:cNvSpPr txBox="1">
            <a:spLocks/>
          </p:cNvSpPr>
          <p:nvPr/>
        </p:nvSpPr>
        <p:spPr>
          <a:xfrm>
            <a:off x="4745259" y="1077835"/>
            <a:ext cx="4214812" cy="3436226"/>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Create subclass</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r>
              <a:rPr lang="en-US" sz="1400" dirty="0"/>
              <a:t>Inherit properties and methods</a:t>
            </a:r>
          </a:p>
          <a:p>
            <a:pPr marL="0" indent="0">
              <a:buFont typeface="Arial" panose="020B0604020202020204" pitchFamily="34" charset="0"/>
              <a:buNone/>
            </a:pPr>
            <a:endParaRPr lang="en-US" sz="1400" dirty="0"/>
          </a:p>
          <a:p>
            <a:pPr marL="0" indent="0">
              <a:buFont typeface="Arial" panose="020B0604020202020204" pitchFamily="34" charset="0"/>
              <a:buNone/>
            </a:pPr>
            <a:r>
              <a:rPr lang="en-US" sz="1400" dirty="0"/>
              <a:t>Add functionality to subclass</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pPr marL="0" indent="0">
              <a:buFont typeface="Arial" panose="020B0604020202020204" pitchFamily="34" charset="0"/>
              <a:buNone/>
            </a:pPr>
            <a:r>
              <a:rPr lang="en-US" sz="1400" dirty="0"/>
              <a:t>Create new wizards</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a:p>
            <a:endParaRPr lang="en-US" dirty="0"/>
          </a:p>
        </p:txBody>
      </p:sp>
      <p:pic>
        <p:nvPicPr>
          <p:cNvPr id="10" name="Picture 9">
            <a:extLst>
              <a:ext uri="{FF2B5EF4-FFF2-40B4-BE49-F238E27FC236}">
                <a16:creationId xmlns:a16="http://schemas.microsoft.com/office/drawing/2014/main" id="{774D495D-92D6-492C-9917-DFE271C64C3C}"/>
              </a:ext>
            </a:extLst>
          </p:cNvPr>
          <p:cNvPicPr>
            <a:picLocks noChangeAspect="1"/>
          </p:cNvPicPr>
          <p:nvPr/>
        </p:nvPicPr>
        <p:blipFill>
          <a:blip r:embed="rId3"/>
          <a:stretch>
            <a:fillRect/>
          </a:stretch>
        </p:blipFill>
        <p:spPr>
          <a:xfrm>
            <a:off x="499404" y="2123680"/>
            <a:ext cx="3693236" cy="553093"/>
          </a:xfrm>
          <a:prstGeom prst="rect">
            <a:avLst/>
          </a:prstGeom>
        </p:spPr>
      </p:pic>
      <p:pic>
        <p:nvPicPr>
          <p:cNvPr id="11" name="Picture 10">
            <a:extLst>
              <a:ext uri="{FF2B5EF4-FFF2-40B4-BE49-F238E27FC236}">
                <a16:creationId xmlns:a16="http://schemas.microsoft.com/office/drawing/2014/main" id="{15B2D444-7284-403B-848F-FDA77D102DE7}"/>
              </a:ext>
            </a:extLst>
          </p:cNvPr>
          <p:cNvPicPr>
            <a:picLocks noChangeAspect="1"/>
          </p:cNvPicPr>
          <p:nvPr/>
        </p:nvPicPr>
        <p:blipFill>
          <a:blip r:embed="rId4"/>
          <a:stretch>
            <a:fillRect/>
          </a:stretch>
        </p:blipFill>
        <p:spPr>
          <a:xfrm>
            <a:off x="499404" y="3250757"/>
            <a:ext cx="3294171" cy="677306"/>
          </a:xfrm>
          <a:prstGeom prst="rect">
            <a:avLst/>
          </a:prstGeom>
        </p:spPr>
      </p:pic>
      <p:pic>
        <p:nvPicPr>
          <p:cNvPr id="12" name="Picture 11">
            <a:extLst>
              <a:ext uri="{FF2B5EF4-FFF2-40B4-BE49-F238E27FC236}">
                <a16:creationId xmlns:a16="http://schemas.microsoft.com/office/drawing/2014/main" id="{9A083AE3-3E5D-490A-835F-D073E6D45C1C}"/>
              </a:ext>
            </a:extLst>
          </p:cNvPr>
          <p:cNvPicPr>
            <a:picLocks noChangeAspect="1"/>
          </p:cNvPicPr>
          <p:nvPr/>
        </p:nvPicPr>
        <p:blipFill>
          <a:blip r:embed="rId5"/>
          <a:stretch>
            <a:fillRect/>
          </a:stretch>
        </p:blipFill>
        <p:spPr>
          <a:xfrm>
            <a:off x="4656246" y="1285453"/>
            <a:ext cx="2606402" cy="646171"/>
          </a:xfrm>
          <a:prstGeom prst="rect">
            <a:avLst/>
          </a:prstGeom>
        </p:spPr>
      </p:pic>
      <p:pic>
        <p:nvPicPr>
          <p:cNvPr id="13" name="Picture 12">
            <a:extLst>
              <a:ext uri="{FF2B5EF4-FFF2-40B4-BE49-F238E27FC236}">
                <a16:creationId xmlns:a16="http://schemas.microsoft.com/office/drawing/2014/main" id="{8A2F998F-F4B0-4EB6-A4AB-12F8820C6485}"/>
              </a:ext>
            </a:extLst>
          </p:cNvPr>
          <p:cNvPicPr>
            <a:picLocks noChangeAspect="1"/>
          </p:cNvPicPr>
          <p:nvPr/>
        </p:nvPicPr>
        <p:blipFill>
          <a:blip r:embed="rId6"/>
          <a:stretch>
            <a:fillRect/>
          </a:stretch>
        </p:blipFill>
        <p:spPr>
          <a:xfrm>
            <a:off x="4745259" y="2240893"/>
            <a:ext cx="3674841" cy="145538"/>
          </a:xfrm>
          <a:prstGeom prst="rect">
            <a:avLst/>
          </a:prstGeom>
        </p:spPr>
      </p:pic>
      <p:pic>
        <p:nvPicPr>
          <p:cNvPr id="14" name="Picture 13">
            <a:extLst>
              <a:ext uri="{FF2B5EF4-FFF2-40B4-BE49-F238E27FC236}">
                <a16:creationId xmlns:a16="http://schemas.microsoft.com/office/drawing/2014/main" id="{07FF963E-C403-41E0-A2E0-2CA28613FADE}"/>
              </a:ext>
            </a:extLst>
          </p:cNvPr>
          <p:cNvPicPr>
            <a:picLocks noChangeAspect="1"/>
          </p:cNvPicPr>
          <p:nvPr/>
        </p:nvPicPr>
        <p:blipFill>
          <a:blip r:embed="rId7"/>
          <a:stretch>
            <a:fillRect/>
          </a:stretch>
        </p:blipFill>
        <p:spPr>
          <a:xfrm>
            <a:off x="4873844" y="2724567"/>
            <a:ext cx="3546256" cy="1052380"/>
          </a:xfrm>
          <a:prstGeom prst="rect">
            <a:avLst/>
          </a:prstGeom>
        </p:spPr>
      </p:pic>
      <p:pic>
        <p:nvPicPr>
          <p:cNvPr id="15" name="Picture 14">
            <a:extLst>
              <a:ext uri="{FF2B5EF4-FFF2-40B4-BE49-F238E27FC236}">
                <a16:creationId xmlns:a16="http://schemas.microsoft.com/office/drawing/2014/main" id="{9FDF57C7-1B4D-4BA4-A9DE-3F3318363405}"/>
              </a:ext>
            </a:extLst>
          </p:cNvPr>
          <p:cNvPicPr>
            <a:picLocks noChangeAspect="1"/>
          </p:cNvPicPr>
          <p:nvPr/>
        </p:nvPicPr>
        <p:blipFill>
          <a:blip r:embed="rId8"/>
          <a:stretch>
            <a:fillRect/>
          </a:stretch>
        </p:blipFill>
        <p:spPr>
          <a:xfrm>
            <a:off x="4867276" y="4178941"/>
            <a:ext cx="3787009" cy="504188"/>
          </a:xfrm>
          <a:prstGeom prst="rect">
            <a:avLst/>
          </a:prstGeom>
        </p:spPr>
      </p:pic>
    </p:spTree>
    <p:extLst>
      <p:ext uri="{BB962C8B-B14F-4D97-AF65-F5344CB8AC3E}">
        <p14:creationId xmlns:p14="http://schemas.microsoft.com/office/powerpoint/2010/main" val="208112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COMPOSITION</a:t>
            </a:r>
          </a:p>
        </p:txBody>
      </p:sp>
      <p:sp>
        <p:nvSpPr>
          <p:cNvPr id="4" name="Content Placeholder 3"/>
          <p:cNvSpPr>
            <a:spLocks noGrp="1"/>
          </p:cNvSpPr>
          <p:nvPr>
            <p:ph sz="quarter" idx="10"/>
          </p:nvPr>
        </p:nvSpPr>
        <p:spPr>
          <a:xfrm>
            <a:off x="358776" y="877794"/>
            <a:ext cx="8426448" cy="3054350"/>
          </a:xfrm>
        </p:spPr>
        <p:txBody>
          <a:bodyPr/>
          <a:lstStyle/>
          <a:p>
            <a:pPr marL="0" indent="0" fontAlgn="base">
              <a:buNone/>
            </a:pPr>
            <a:r>
              <a:rPr lang="en-US" sz="1400" dirty="0"/>
              <a:t>Composition is a way to combine simple object to more complex objects.</a:t>
            </a:r>
          </a:p>
          <a:p>
            <a:pPr marL="0" indent="0" fontAlgn="base">
              <a:buNone/>
            </a:pPr>
            <a:r>
              <a:rPr lang="en-US" sz="1400" i="1" dirty="0"/>
              <a:t>Think about automobile: it is made of wheels, engine, driver's place, etc.</a:t>
            </a:r>
            <a:endParaRPr lang="en-US" sz="1400"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27</a:t>
            </a:fld>
            <a:endParaRPr lang="en-US" dirty="0"/>
          </a:p>
        </p:txBody>
      </p:sp>
      <p:pic>
        <p:nvPicPr>
          <p:cNvPr id="7" name="Picture 6">
            <a:extLst>
              <a:ext uri="{FF2B5EF4-FFF2-40B4-BE49-F238E27FC236}">
                <a16:creationId xmlns:a16="http://schemas.microsoft.com/office/drawing/2014/main" id="{FE910132-9F70-4F4D-8933-6CA71DFB61EC}"/>
              </a:ext>
            </a:extLst>
          </p:cNvPr>
          <p:cNvPicPr>
            <a:picLocks noChangeAspect="1"/>
          </p:cNvPicPr>
          <p:nvPr/>
        </p:nvPicPr>
        <p:blipFill>
          <a:blip r:embed="rId2"/>
          <a:stretch>
            <a:fillRect/>
          </a:stretch>
        </p:blipFill>
        <p:spPr>
          <a:xfrm>
            <a:off x="515007" y="1457756"/>
            <a:ext cx="3272165" cy="3064155"/>
          </a:xfrm>
          <a:prstGeom prst="rect">
            <a:avLst/>
          </a:prstGeom>
        </p:spPr>
      </p:pic>
    </p:spTree>
    <p:extLst>
      <p:ext uri="{BB962C8B-B14F-4D97-AF65-F5344CB8AC3E}">
        <p14:creationId xmlns:p14="http://schemas.microsoft.com/office/powerpoint/2010/main" val="413503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USEFUL LINKS</a:t>
            </a:r>
          </a:p>
        </p:txBody>
      </p:sp>
      <p:sp>
        <p:nvSpPr>
          <p:cNvPr id="4" name="Content Placeholder 3"/>
          <p:cNvSpPr>
            <a:spLocks noGrp="1"/>
          </p:cNvSpPr>
          <p:nvPr>
            <p:ph sz="quarter" idx="10"/>
          </p:nvPr>
        </p:nvSpPr>
        <p:spPr>
          <a:xfrm>
            <a:off x="358776" y="877794"/>
            <a:ext cx="8426448" cy="3054350"/>
          </a:xfrm>
        </p:spPr>
        <p:txBody>
          <a:bodyPr/>
          <a:lstStyle/>
          <a:p>
            <a:pPr fontAlgn="base"/>
            <a:r>
              <a:rPr lang="en-US" sz="1400" dirty="0">
                <a:hlinkClick r:id="rId2"/>
              </a:rPr>
              <a:t>https://hackernoon.com/understand-nodejs-javascript-object-inheritance-proto-prototype-class-9bd951700b29</a:t>
            </a:r>
            <a:endParaRPr lang="en-US" sz="1400" dirty="0">
              <a:hlinkClick r:id="rId3"/>
            </a:endParaRPr>
          </a:p>
          <a:p>
            <a:pPr fontAlgn="base"/>
            <a:r>
              <a:rPr lang="en-US" sz="1400" dirty="0">
                <a:hlinkClick r:id="rId3"/>
              </a:rPr>
              <a:t>https://frontendlabepam.github.io/FL6/15_intro-to-oop/index.html#1</a:t>
            </a:r>
            <a:endParaRPr lang="en-US" sz="1400" dirty="0"/>
          </a:p>
          <a:p>
            <a:pPr fontAlgn="base"/>
            <a:r>
              <a:rPr lang="en-US" sz="1400" dirty="0">
                <a:hlinkClick r:id="rId4"/>
              </a:rPr>
              <a:t>https://frontendlabepam.github.io/FL6/16_inheritance/index.html#1</a:t>
            </a:r>
            <a:endParaRPr lang="en-US" sz="1400" dirty="0"/>
          </a:p>
          <a:p>
            <a:pPr fontAlgn="base"/>
            <a:r>
              <a:rPr lang="en-US" sz="1400" dirty="0">
                <a:hlinkClick r:id="rId5"/>
              </a:rPr>
              <a:t>https://www.youtube.com/watch?v=GhbhD1HR5vk&amp;list=PL0zVEGEvSaeHBZFy6Q8731rcwk0Gtuxub</a:t>
            </a:r>
            <a:r>
              <a:rPr lang="en-US" sz="1400" dirty="0"/>
              <a:t> </a:t>
            </a:r>
          </a:p>
          <a:p>
            <a:pPr fontAlgn="base"/>
            <a:r>
              <a:rPr lang="en-US" sz="1400" dirty="0">
                <a:hlinkClick r:id="rId6"/>
              </a:rPr>
              <a:t>https://hackernoon.com/understanding-javascript-prototype-and-inheritance-d55a9a23bde2</a:t>
            </a:r>
            <a:r>
              <a:rPr lang="en-US" sz="1400" dirty="0"/>
              <a:t> </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28</a:t>
            </a:fld>
            <a:endParaRPr lang="en-US" dirty="0"/>
          </a:p>
        </p:txBody>
      </p:sp>
    </p:spTree>
    <p:extLst>
      <p:ext uri="{BB962C8B-B14F-4D97-AF65-F5344CB8AC3E}">
        <p14:creationId xmlns:p14="http://schemas.microsoft.com/office/powerpoint/2010/main" val="178005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29</a:t>
            </a:fld>
            <a:endParaRPr lang="en-US" dirty="0"/>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OBJECTS</a:t>
            </a:r>
          </a:p>
        </p:txBody>
      </p:sp>
      <p:sp>
        <p:nvSpPr>
          <p:cNvPr id="8" name="Content Placeholder 7"/>
          <p:cNvSpPr>
            <a:spLocks noGrp="1"/>
          </p:cNvSpPr>
          <p:nvPr>
            <p:ph sz="quarter" idx="10"/>
          </p:nvPr>
        </p:nvSpPr>
        <p:spPr>
          <a:xfrm>
            <a:off x="360364" y="1079500"/>
            <a:ext cx="4136230" cy="3726656"/>
          </a:xfrm>
        </p:spPr>
        <p:txBody>
          <a:bodyPr/>
          <a:lstStyle/>
          <a:p>
            <a:pPr marL="0" indent="0">
              <a:buNone/>
            </a:pPr>
            <a:r>
              <a:rPr lang="en-US" dirty="0"/>
              <a:t>Collections of </a:t>
            </a:r>
            <a:r>
              <a:rPr lang="en-US" b="1" dirty="0"/>
              <a:t>key</a:t>
            </a:r>
            <a:r>
              <a:rPr lang="en-US" dirty="0"/>
              <a:t>/</a:t>
            </a:r>
            <a:r>
              <a:rPr lang="en-US" b="1" dirty="0"/>
              <a:t>value</a:t>
            </a:r>
            <a:r>
              <a:rPr lang="en-US" dirty="0"/>
              <a:t> pairs, values consist of </a:t>
            </a:r>
            <a:r>
              <a:rPr lang="en-US" b="1" dirty="0"/>
              <a:t>properties</a:t>
            </a:r>
            <a:r>
              <a:rPr lang="en-US" dirty="0"/>
              <a:t> and </a:t>
            </a:r>
            <a:r>
              <a:rPr lang="en-US" b="1" dirty="0"/>
              <a:t>methods</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Type conversion:</a:t>
            </a:r>
          </a:p>
          <a:p>
            <a:r>
              <a:rPr lang="en-US" dirty="0"/>
              <a:t>Logical: objects are always true</a:t>
            </a:r>
          </a:p>
          <a:p>
            <a:r>
              <a:rPr lang="en-US" dirty="0" err="1"/>
              <a:t>toString</a:t>
            </a:r>
            <a:r>
              <a:rPr lang="en-US" dirty="0"/>
              <a:t>():</a:t>
            </a:r>
          </a:p>
          <a:p>
            <a:endParaRPr lang="en-US" dirty="0"/>
          </a:p>
          <a:p>
            <a:endParaRPr lang="en-US" dirty="0"/>
          </a:p>
          <a:p>
            <a:r>
              <a:rPr lang="en-US" dirty="0" err="1"/>
              <a:t>valueOf</a:t>
            </a:r>
            <a:r>
              <a:rPr lang="en-US" dirty="0"/>
              <a:t>():</a:t>
            </a:r>
          </a:p>
          <a:p>
            <a:endParaRPr lang="en-US" dirty="0"/>
          </a:p>
          <a:p>
            <a:endParaRPr lang="en-US" dirty="0"/>
          </a:p>
          <a:p>
            <a:endParaRPr lang="en-US" dirty="0"/>
          </a:p>
          <a:p>
            <a:pPr marL="0" indent="0">
              <a:buNone/>
            </a:pPr>
            <a:r>
              <a:rPr lang="en-US" dirty="0"/>
              <a:t> </a:t>
            </a:r>
          </a:p>
        </p:txBody>
      </p:sp>
      <p:sp>
        <p:nvSpPr>
          <p:cNvPr id="9" name="Content Placeholder 8"/>
          <p:cNvSpPr>
            <a:spLocks noGrp="1"/>
          </p:cNvSpPr>
          <p:nvPr>
            <p:ph sz="quarter" idx="11"/>
          </p:nvPr>
        </p:nvSpPr>
        <p:spPr/>
        <p:txBody>
          <a:bodyPr/>
          <a:lstStyle/>
          <a:p>
            <a:pPr marL="0" indent="0">
              <a:buNone/>
            </a:pPr>
            <a:r>
              <a:rPr lang="en-US" dirty="0" err="1"/>
              <a:t>Object.keys</a:t>
            </a:r>
            <a:r>
              <a:rPr lang="en-US" dirty="0"/>
              <a:t>()</a:t>
            </a:r>
          </a:p>
          <a:p>
            <a:pPr marL="0" indent="0">
              <a:buNone/>
            </a:pPr>
            <a:endParaRPr lang="en-US" dirty="0"/>
          </a:p>
          <a:p>
            <a:pPr marL="0" indent="0">
              <a:buNone/>
            </a:pPr>
            <a:r>
              <a:rPr lang="en-US" dirty="0" err="1"/>
              <a:t>Object.values</a:t>
            </a:r>
            <a:r>
              <a:rPr lang="en-US" dirty="0"/>
              <a:t>()</a:t>
            </a:r>
          </a:p>
          <a:p>
            <a:pPr marL="0" indent="0">
              <a:buNone/>
            </a:pPr>
            <a:endParaRPr lang="en-US" dirty="0"/>
          </a:p>
          <a:p>
            <a:pPr marL="0" indent="0">
              <a:buNone/>
            </a:pPr>
            <a:r>
              <a:rPr lang="en-US" dirty="0" err="1"/>
              <a:t>Object.entries</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dirty="0"/>
              <a:t>for … in:</a:t>
            </a:r>
          </a:p>
          <a:p>
            <a:pPr marL="0" indent="0">
              <a:buNone/>
            </a:pPr>
            <a:endParaRPr lang="en-US" dirty="0"/>
          </a:p>
          <a:p>
            <a:pPr marL="0" indent="0">
              <a:buNone/>
            </a:pPr>
            <a:endParaRPr lang="en-US" dirty="0"/>
          </a:p>
          <a:p>
            <a:pPr marL="0" indent="0">
              <a:buNone/>
            </a:pPr>
            <a:r>
              <a:rPr lang="en-US" dirty="0"/>
              <a:t>Variable – An enumerable, non-Symbol property name is assigned to </a:t>
            </a:r>
            <a:r>
              <a:rPr lang="en-US" i="1" dirty="0"/>
              <a:t>variable</a:t>
            </a:r>
            <a:r>
              <a:rPr lang="en-US" dirty="0"/>
              <a:t> on each iteration.</a:t>
            </a:r>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3</a:t>
            </a:fld>
            <a:endParaRPr lang="en-US" dirty="0"/>
          </a:p>
        </p:txBody>
      </p:sp>
      <p:pic>
        <p:nvPicPr>
          <p:cNvPr id="2" name="Picture 1">
            <a:extLst>
              <a:ext uri="{FF2B5EF4-FFF2-40B4-BE49-F238E27FC236}">
                <a16:creationId xmlns:a16="http://schemas.microsoft.com/office/drawing/2014/main" id="{FE5D6522-A869-4BB9-8B46-A30426DA48CD}"/>
              </a:ext>
            </a:extLst>
          </p:cNvPr>
          <p:cNvPicPr>
            <a:picLocks noChangeAspect="1"/>
          </p:cNvPicPr>
          <p:nvPr/>
        </p:nvPicPr>
        <p:blipFill>
          <a:blip r:embed="rId2"/>
          <a:stretch>
            <a:fillRect/>
          </a:stretch>
        </p:blipFill>
        <p:spPr>
          <a:xfrm>
            <a:off x="500338" y="2962965"/>
            <a:ext cx="1464193" cy="615559"/>
          </a:xfrm>
          <a:prstGeom prst="rect">
            <a:avLst/>
          </a:prstGeom>
        </p:spPr>
      </p:pic>
      <p:pic>
        <p:nvPicPr>
          <p:cNvPr id="3" name="Picture 2">
            <a:extLst>
              <a:ext uri="{FF2B5EF4-FFF2-40B4-BE49-F238E27FC236}">
                <a16:creationId xmlns:a16="http://schemas.microsoft.com/office/drawing/2014/main" id="{6A3C9F7B-9392-4AC6-BBB5-37876590245D}"/>
              </a:ext>
            </a:extLst>
          </p:cNvPr>
          <p:cNvPicPr>
            <a:picLocks noChangeAspect="1"/>
          </p:cNvPicPr>
          <p:nvPr/>
        </p:nvPicPr>
        <p:blipFill>
          <a:blip r:embed="rId3"/>
          <a:stretch>
            <a:fillRect/>
          </a:stretch>
        </p:blipFill>
        <p:spPr>
          <a:xfrm>
            <a:off x="500338" y="3867682"/>
            <a:ext cx="1145527" cy="493761"/>
          </a:xfrm>
          <a:prstGeom prst="rect">
            <a:avLst/>
          </a:prstGeom>
        </p:spPr>
      </p:pic>
      <p:pic>
        <p:nvPicPr>
          <p:cNvPr id="4" name="Picture 3">
            <a:extLst>
              <a:ext uri="{FF2B5EF4-FFF2-40B4-BE49-F238E27FC236}">
                <a16:creationId xmlns:a16="http://schemas.microsoft.com/office/drawing/2014/main" id="{A5EC4112-E050-4305-B063-F6D53C9A9A30}"/>
              </a:ext>
            </a:extLst>
          </p:cNvPr>
          <p:cNvPicPr>
            <a:picLocks noChangeAspect="1"/>
          </p:cNvPicPr>
          <p:nvPr/>
        </p:nvPicPr>
        <p:blipFill>
          <a:blip r:embed="rId4"/>
          <a:stretch>
            <a:fillRect/>
          </a:stretch>
        </p:blipFill>
        <p:spPr>
          <a:xfrm>
            <a:off x="4800601" y="3613748"/>
            <a:ext cx="2612840" cy="452223"/>
          </a:xfrm>
          <a:prstGeom prst="rect">
            <a:avLst/>
          </a:prstGeom>
        </p:spPr>
      </p:pic>
      <p:pic>
        <p:nvPicPr>
          <p:cNvPr id="6" name="Picture 5"/>
          <p:cNvPicPr>
            <a:picLocks noChangeAspect="1"/>
          </p:cNvPicPr>
          <p:nvPr/>
        </p:nvPicPr>
        <p:blipFill>
          <a:blip r:embed="rId5"/>
          <a:stretch>
            <a:fillRect/>
          </a:stretch>
        </p:blipFill>
        <p:spPr>
          <a:xfrm>
            <a:off x="342642" y="1313271"/>
            <a:ext cx="2428875" cy="866775"/>
          </a:xfrm>
          <a:prstGeom prst="rect">
            <a:avLst/>
          </a:prstGeom>
        </p:spPr>
      </p:pic>
      <p:pic>
        <p:nvPicPr>
          <p:cNvPr id="11" name="Picture 10"/>
          <p:cNvPicPr>
            <a:picLocks noChangeAspect="1"/>
          </p:cNvPicPr>
          <p:nvPr/>
        </p:nvPicPr>
        <p:blipFill>
          <a:blip r:embed="rId6"/>
          <a:stretch>
            <a:fillRect/>
          </a:stretch>
        </p:blipFill>
        <p:spPr>
          <a:xfrm>
            <a:off x="4800600" y="1384708"/>
            <a:ext cx="3286125" cy="209550"/>
          </a:xfrm>
          <a:prstGeom prst="rect">
            <a:avLst/>
          </a:prstGeom>
        </p:spPr>
      </p:pic>
      <p:pic>
        <p:nvPicPr>
          <p:cNvPr id="12" name="Picture 11"/>
          <p:cNvPicPr>
            <a:picLocks noChangeAspect="1"/>
          </p:cNvPicPr>
          <p:nvPr/>
        </p:nvPicPr>
        <p:blipFill>
          <a:blip r:embed="rId7"/>
          <a:stretch>
            <a:fillRect/>
          </a:stretch>
        </p:blipFill>
        <p:spPr>
          <a:xfrm>
            <a:off x="4800600" y="1847376"/>
            <a:ext cx="1733550" cy="266700"/>
          </a:xfrm>
          <a:prstGeom prst="rect">
            <a:avLst/>
          </a:prstGeom>
        </p:spPr>
      </p:pic>
      <p:pic>
        <p:nvPicPr>
          <p:cNvPr id="14" name="Picture 13"/>
          <p:cNvPicPr>
            <a:picLocks noChangeAspect="1"/>
          </p:cNvPicPr>
          <p:nvPr/>
        </p:nvPicPr>
        <p:blipFill>
          <a:blip r:embed="rId8"/>
          <a:stretch>
            <a:fillRect/>
          </a:stretch>
        </p:blipFill>
        <p:spPr>
          <a:xfrm>
            <a:off x="4800599" y="2463965"/>
            <a:ext cx="2838450" cy="781050"/>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OBJECTS PROPERTIES</a:t>
            </a:r>
          </a:p>
        </p:txBody>
      </p:sp>
      <p:sp>
        <p:nvSpPr>
          <p:cNvPr id="4" name="Content Placeholder 3"/>
          <p:cNvSpPr>
            <a:spLocks noGrp="1"/>
          </p:cNvSpPr>
          <p:nvPr>
            <p:ph sz="quarter" idx="10"/>
          </p:nvPr>
        </p:nvSpPr>
        <p:spPr>
          <a:xfrm>
            <a:off x="4286252" y="1365250"/>
            <a:ext cx="4362730" cy="3054350"/>
          </a:xfrm>
        </p:spPr>
        <p:txBody>
          <a:bodyPr/>
          <a:lstStyle/>
          <a:p>
            <a:pPr marL="0" indent="0">
              <a:buNone/>
            </a:pPr>
            <a:r>
              <a:rPr lang="en-US" dirty="0" err="1"/>
              <a:t>Object.defineProperty</a:t>
            </a:r>
            <a:r>
              <a:rPr lang="en-US" dirty="0"/>
              <a:t>(obj, prop, descriptor)</a:t>
            </a:r>
          </a:p>
          <a:p>
            <a:pPr marL="0" indent="0">
              <a:buNone/>
            </a:pPr>
            <a:r>
              <a:rPr lang="en-US" dirty="0"/>
              <a:t>Descriptors:</a:t>
            </a:r>
          </a:p>
          <a:p>
            <a:r>
              <a:rPr lang="en-US" dirty="0"/>
              <a:t>Value</a:t>
            </a:r>
          </a:p>
          <a:p>
            <a:r>
              <a:rPr lang="en-US" dirty="0"/>
              <a:t>Writable -</a:t>
            </a:r>
            <a:r>
              <a:rPr lang="en-US" b="1" dirty="0">
                <a:solidFill>
                  <a:schemeClr val="accent3">
                    <a:lumMod val="60000"/>
                    <a:lumOff val="40000"/>
                  </a:schemeClr>
                </a:solidFill>
              </a:rPr>
              <a:t> true</a:t>
            </a:r>
            <a:r>
              <a:rPr lang="en-US" dirty="0"/>
              <a:t> if and only if the value associated with the property may be changed with an assignment operator.</a:t>
            </a:r>
          </a:p>
          <a:p>
            <a:r>
              <a:rPr lang="en-US" dirty="0"/>
              <a:t>Enumerable – </a:t>
            </a:r>
            <a:r>
              <a:rPr lang="en-US" b="1" dirty="0">
                <a:solidFill>
                  <a:schemeClr val="accent3">
                    <a:lumMod val="60000"/>
                    <a:lumOff val="40000"/>
                  </a:schemeClr>
                </a:solidFill>
              </a:rPr>
              <a:t>true </a:t>
            </a:r>
            <a:r>
              <a:rPr lang="en-US" dirty="0"/>
              <a:t>if and only if this property shows up during enumeration of the properties on the corresponding object.</a:t>
            </a:r>
          </a:p>
          <a:p>
            <a:r>
              <a:rPr lang="en-US" dirty="0"/>
              <a:t>Configurable – </a:t>
            </a:r>
            <a:r>
              <a:rPr lang="en-US" b="1" dirty="0">
                <a:solidFill>
                  <a:schemeClr val="accent3">
                    <a:lumMod val="60000"/>
                    <a:lumOff val="40000"/>
                  </a:schemeClr>
                </a:solidFill>
              </a:rPr>
              <a:t>true</a:t>
            </a:r>
            <a:r>
              <a:rPr lang="en-US" dirty="0"/>
              <a:t> if and only if the type of this property descriptor may be changed and if the property may be deleted from the corresponding object.</a:t>
            </a:r>
          </a:p>
          <a:p>
            <a:r>
              <a:rPr lang="en-US" dirty="0"/>
              <a:t>Get/Set – accessor descriptors.  Represented as a functions </a:t>
            </a:r>
            <a:r>
              <a:rPr lang="en-US" dirty="0" err="1"/>
              <a:t>wich</a:t>
            </a:r>
            <a:r>
              <a:rPr lang="en-US" dirty="0"/>
              <a:t> get/set property values</a:t>
            </a:r>
          </a:p>
          <a:p>
            <a:endParaRPr lang="en-US" dirty="0"/>
          </a:p>
          <a:p>
            <a:endParaRPr lang="en-US" dirty="0"/>
          </a:p>
        </p:txBody>
      </p:sp>
      <p:sp>
        <p:nvSpPr>
          <p:cNvPr id="9" name="Text Placeholder 8"/>
          <p:cNvSpPr>
            <a:spLocks noGrp="1"/>
          </p:cNvSpPr>
          <p:nvPr>
            <p:ph type="body" sz="quarter" idx="11"/>
          </p:nvPr>
        </p:nvSpPr>
        <p:spPr>
          <a:xfrm>
            <a:off x="4286252" y="937391"/>
            <a:ext cx="4221957" cy="342900"/>
          </a:xfrm>
        </p:spPr>
        <p:txBody>
          <a:bodyPr/>
          <a:lstStyle/>
          <a:p>
            <a:r>
              <a:rPr lang="en-US" dirty="0"/>
              <a:t>DESCRIPTOR</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4</a:t>
            </a:fld>
            <a:endParaRPr lang="en-US" dirty="0"/>
          </a:p>
        </p:txBody>
      </p:sp>
      <p:pic>
        <p:nvPicPr>
          <p:cNvPr id="6" name="Picture 5">
            <a:extLst>
              <a:ext uri="{FF2B5EF4-FFF2-40B4-BE49-F238E27FC236}">
                <a16:creationId xmlns:a16="http://schemas.microsoft.com/office/drawing/2014/main" id="{12C82684-1D57-4118-86DB-67BF6D744ABA}"/>
              </a:ext>
            </a:extLst>
          </p:cNvPr>
          <p:cNvPicPr>
            <a:picLocks noChangeAspect="1"/>
          </p:cNvPicPr>
          <p:nvPr/>
        </p:nvPicPr>
        <p:blipFill>
          <a:blip r:embed="rId2"/>
          <a:stretch>
            <a:fillRect/>
          </a:stretch>
        </p:blipFill>
        <p:spPr>
          <a:xfrm>
            <a:off x="360364" y="979488"/>
            <a:ext cx="3148885" cy="3378200"/>
          </a:xfrm>
          <a:prstGeom prst="rect">
            <a:avLst/>
          </a:prstGeom>
        </p:spPr>
      </p:pic>
    </p:spTree>
    <p:extLst>
      <p:ext uri="{BB962C8B-B14F-4D97-AF65-F5344CB8AC3E}">
        <p14:creationId xmlns:p14="http://schemas.microsoft.com/office/powerpoint/2010/main" val="2383520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Prototype</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5</a:t>
            </a:fld>
            <a:endParaRPr lang="en-US" dirty="0"/>
          </a:p>
        </p:txBody>
      </p:sp>
      <p:sp>
        <p:nvSpPr>
          <p:cNvPr id="7" name="Content Placeholder 6"/>
          <p:cNvSpPr>
            <a:spLocks noGrp="1"/>
          </p:cNvSpPr>
          <p:nvPr>
            <p:ph sz="quarter" idx="10"/>
          </p:nvPr>
        </p:nvSpPr>
        <p:spPr>
          <a:xfrm>
            <a:off x="357189" y="878681"/>
            <a:ext cx="3106468" cy="3598069"/>
          </a:xfrm>
        </p:spPr>
        <p:txBody>
          <a:bodyPr/>
          <a:lstStyle/>
          <a:p>
            <a:pPr marL="0" indent="0">
              <a:buNone/>
            </a:pPr>
            <a:r>
              <a:rPr lang="en-US" dirty="0"/>
              <a:t>Objects have a special hidden property  [[Prototype]]</a:t>
            </a:r>
          </a:p>
        </p:txBody>
      </p:sp>
      <p:pic>
        <p:nvPicPr>
          <p:cNvPr id="1026" name="Picture 2" descr="https://javascript.info/article/prototype-inheritance/object-prototype-emp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142288"/>
            <a:ext cx="1246422" cy="989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earn.javascript.ru/article/native-prototypes/native-prototypes-obj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98" y="3003632"/>
            <a:ext cx="1569329" cy="1736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stretch>
            <a:fillRect/>
          </a:stretch>
        </p:blipFill>
        <p:spPr>
          <a:xfrm>
            <a:off x="357188" y="2351959"/>
            <a:ext cx="1504950" cy="209550"/>
          </a:xfrm>
          <a:prstGeom prst="rect">
            <a:avLst/>
          </a:prstGeom>
        </p:spPr>
      </p:pic>
      <p:pic>
        <p:nvPicPr>
          <p:cNvPr id="12" name="Picture 11"/>
          <p:cNvPicPr>
            <a:picLocks noChangeAspect="1"/>
          </p:cNvPicPr>
          <p:nvPr/>
        </p:nvPicPr>
        <p:blipFill>
          <a:blip r:embed="rId5"/>
          <a:stretch>
            <a:fillRect/>
          </a:stretch>
        </p:blipFill>
        <p:spPr>
          <a:xfrm>
            <a:off x="357188" y="2578580"/>
            <a:ext cx="1323975" cy="390525"/>
          </a:xfrm>
          <a:prstGeom prst="rect">
            <a:avLst/>
          </a:prstGeom>
        </p:spPr>
      </p:pic>
      <p:pic>
        <p:nvPicPr>
          <p:cNvPr id="13" name="Picture 12"/>
          <p:cNvPicPr>
            <a:picLocks noChangeAspect="1"/>
          </p:cNvPicPr>
          <p:nvPr/>
        </p:nvPicPr>
        <p:blipFill>
          <a:blip r:embed="rId6"/>
          <a:stretch>
            <a:fillRect/>
          </a:stretch>
        </p:blipFill>
        <p:spPr>
          <a:xfrm>
            <a:off x="1894327" y="4476750"/>
            <a:ext cx="3609975" cy="257175"/>
          </a:xfrm>
          <a:prstGeom prst="rect">
            <a:avLst/>
          </a:prstGeom>
        </p:spPr>
      </p:pic>
      <p:sp>
        <p:nvSpPr>
          <p:cNvPr id="16" name="Content Placeholder 6"/>
          <p:cNvSpPr txBox="1">
            <a:spLocks/>
          </p:cNvSpPr>
          <p:nvPr/>
        </p:nvSpPr>
        <p:spPr>
          <a:xfrm>
            <a:off x="4722020" y="878681"/>
            <a:ext cx="3106468" cy="3598069"/>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Dynamic connection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Setting property </a:t>
            </a:r>
          </a:p>
        </p:txBody>
      </p:sp>
      <p:pic>
        <p:nvPicPr>
          <p:cNvPr id="14" name="Picture 13"/>
          <p:cNvPicPr>
            <a:picLocks noChangeAspect="1"/>
          </p:cNvPicPr>
          <p:nvPr/>
        </p:nvPicPr>
        <p:blipFill>
          <a:blip r:embed="rId7"/>
          <a:stretch>
            <a:fillRect/>
          </a:stretch>
        </p:blipFill>
        <p:spPr>
          <a:xfrm>
            <a:off x="4722020" y="1074782"/>
            <a:ext cx="2286000" cy="1857375"/>
          </a:xfrm>
          <a:prstGeom prst="rect">
            <a:avLst/>
          </a:prstGeom>
        </p:spPr>
      </p:pic>
      <p:pic>
        <p:nvPicPr>
          <p:cNvPr id="15" name="Picture 14"/>
          <p:cNvPicPr>
            <a:picLocks noChangeAspect="1"/>
          </p:cNvPicPr>
          <p:nvPr/>
        </p:nvPicPr>
        <p:blipFill>
          <a:blip r:embed="rId8"/>
          <a:stretch>
            <a:fillRect/>
          </a:stretch>
        </p:blipFill>
        <p:spPr>
          <a:xfrm>
            <a:off x="4722020" y="3378241"/>
            <a:ext cx="3286125" cy="723900"/>
          </a:xfrm>
          <a:prstGeom prst="rect">
            <a:avLst/>
          </a:prstGeom>
        </p:spPr>
      </p:pic>
    </p:spTree>
    <p:extLst>
      <p:ext uri="{BB962C8B-B14F-4D97-AF65-F5344CB8AC3E}">
        <p14:creationId xmlns:p14="http://schemas.microsoft.com/office/powerpoint/2010/main" val="306783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Prototype chain</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6</a:t>
            </a:fld>
            <a:endParaRPr lang="en-US" dirty="0"/>
          </a:p>
        </p:txBody>
      </p:sp>
      <p:sp>
        <p:nvSpPr>
          <p:cNvPr id="7" name="Content Placeholder 6"/>
          <p:cNvSpPr>
            <a:spLocks noGrp="1"/>
          </p:cNvSpPr>
          <p:nvPr>
            <p:ph sz="quarter" idx="10"/>
          </p:nvPr>
        </p:nvSpPr>
        <p:spPr>
          <a:xfrm>
            <a:off x="357189" y="878681"/>
            <a:ext cx="3106468" cy="3598069"/>
          </a:xfrm>
        </p:spPr>
        <p:txBody>
          <a:bodyPr/>
          <a:lstStyle/>
          <a:p>
            <a:r>
              <a:rPr lang="en-US" dirty="0"/>
              <a:t>Prototype chain can be way long</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Benefits – using all methods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1026" name="Picture 2" descr="https://javascript.info/article/prototype-inheritance/object-prototype-emp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142288"/>
            <a:ext cx="1246422" cy="98980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6"/>
          <p:cNvSpPr txBox="1">
            <a:spLocks/>
          </p:cNvSpPr>
          <p:nvPr/>
        </p:nvSpPr>
        <p:spPr>
          <a:xfrm>
            <a:off x="4722020" y="878681"/>
            <a:ext cx="3106468" cy="3598069"/>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2" name="Picture 1"/>
          <p:cNvPicPr>
            <a:picLocks noChangeAspect="1"/>
          </p:cNvPicPr>
          <p:nvPr/>
        </p:nvPicPr>
        <p:blipFill>
          <a:blip r:embed="rId3"/>
          <a:stretch>
            <a:fillRect/>
          </a:stretch>
        </p:blipFill>
        <p:spPr>
          <a:xfrm>
            <a:off x="357188" y="2252662"/>
            <a:ext cx="3952875" cy="609600"/>
          </a:xfrm>
          <a:prstGeom prst="rect">
            <a:avLst/>
          </a:prstGeom>
        </p:spPr>
      </p:pic>
      <p:pic>
        <p:nvPicPr>
          <p:cNvPr id="4" name="Picture 3"/>
          <p:cNvPicPr>
            <a:picLocks noChangeAspect="1"/>
          </p:cNvPicPr>
          <p:nvPr/>
        </p:nvPicPr>
        <p:blipFill>
          <a:blip r:embed="rId4"/>
          <a:stretch>
            <a:fillRect/>
          </a:stretch>
        </p:blipFill>
        <p:spPr>
          <a:xfrm>
            <a:off x="357188" y="3450431"/>
            <a:ext cx="4362450" cy="438150"/>
          </a:xfrm>
          <a:prstGeom prst="rect">
            <a:avLst/>
          </a:prstGeom>
        </p:spPr>
      </p:pic>
      <p:pic>
        <p:nvPicPr>
          <p:cNvPr id="2050" name="Picture 2" descr="https://learn.javascript.ru/article/class-inheritance/class-inheritance-array-objec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9638" y="899318"/>
            <a:ext cx="1385242" cy="1962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6220985" y="899318"/>
            <a:ext cx="1961680" cy="1797701"/>
          </a:xfrm>
          <a:prstGeom prst="rect">
            <a:avLst/>
          </a:prstGeom>
        </p:spPr>
      </p:pic>
    </p:spTree>
    <p:extLst>
      <p:ext uri="{BB962C8B-B14F-4D97-AF65-F5344CB8AC3E}">
        <p14:creationId xmlns:p14="http://schemas.microsoft.com/office/powerpoint/2010/main" val="40078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OOP</a:t>
            </a:r>
          </a:p>
        </p:txBody>
      </p:sp>
      <p:sp>
        <p:nvSpPr>
          <p:cNvPr id="4" name="Content Placeholder 3"/>
          <p:cNvSpPr>
            <a:spLocks noGrp="1"/>
          </p:cNvSpPr>
          <p:nvPr>
            <p:ph sz="quarter" idx="10"/>
          </p:nvPr>
        </p:nvSpPr>
        <p:spPr>
          <a:xfrm>
            <a:off x="358776" y="877794"/>
            <a:ext cx="8426448" cy="3054350"/>
          </a:xfrm>
        </p:spPr>
        <p:txBody>
          <a:bodyPr/>
          <a:lstStyle/>
          <a:p>
            <a:pPr marL="0" indent="0" fontAlgn="base">
              <a:buNone/>
            </a:pPr>
            <a:r>
              <a:rPr lang="en-US" dirty="0"/>
              <a:t>The OOP programming style consist of three fundamental features:</a:t>
            </a:r>
          </a:p>
          <a:p>
            <a:pPr fontAlgn="base"/>
            <a:r>
              <a:rPr lang="en-US" b="1" dirty="0">
                <a:solidFill>
                  <a:schemeClr val="accent3">
                    <a:lumMod val="60000"/>
                    <a:lumOff val="40000"/>
                  </a:schemeClr>
                </a:solidFill>
              </a:rPr>
              <a:t>Encapsulation</a:t>
            </a:r>
            <a:r>
              <a:rPr lang="en-US" dirty="0"/>
              <a:t> - a language mechanism for restricting access to some of the object's components.</a:t>
            </a:r>
          </a:p>
          <a:p>
            <a:pPr fontAlgn="base"/>
            <a:r>
              <a:rPr lang="en-US" b="1" dirty="0">
                <a:solidFill>
                  <a:schemeClr val="accent3">
                    <a:lumMod val="60000"/>
                    <a:lumOff val="40000"/>
                  </a:schemeClr>
                </a:solidFill>
              </a:rPr>
              <a:t>Polymorphism</a:t>
            </a:r>
            <a:r>
              <a:rPr lang="en-US" dirty="0"/>
              <a:t> - Is the ability to create a variable, a function, or an object that has more than one form.</a:t>
            </a:r>
          </a:p>
          <a:p>
            <a:pPr fontAlgn="base"/>
            <a:r>
              <a:rPr lang="en-US" b="1" dirty="0">
                <a:solidFill>
                  <a:schemeClr val="accent3">
                    <a:lumMod val="60000"/>
                    <a:lumOff val="40000"/>
                  </a:schemeClr>
                </a:solidFill>
              </a:rPr>
              <a:t>Inheritance</a:t>
            </a:r>
            <a:r>
              <a:rPr lang="en-US" dirty="0"/>
              <a:t> - Is a way to reuse code of existing objects, or to establish a subtype from an existing object, or both, depending upon programming language support.</a:t>
            </a:r>
          </a:p>
          <a:p>
            <a:pPr fontAlgn="base"/>
            <a:endParaRPr lang="en-US" dirty="0"/>
          </a:p>
          <a:p>
            <a:pPr marL="0" indent="0" fontAlgn="base">
              <a:buNone/>
            </a:pPr>
            <a:r>
              <a:rPr lang="en-US" dirty="0"/>
              <a:t>Pros:</a:t>
            </a:r>
          </a:p>
          <a:p>
            <a:pPr fontAlgn="base"/>
            <a:r>
              <a:rPr lang="en-US" dirty="0"/>
              <a:t>Easy to add features and functionality</a:t>
            </a:r>
          </a:p>
          <a:p>
            <a:pPr fontAlgn="base"/>
            <a:r>
              <a:rPr lang="en-US" dirty="0"/>
              <a:t>Clear structure</a:t>
            </a:r>
          </a:p>
          <a:p>
            <a:pPr fontAlgn="base"/>
            <a:r>
              <a:rPr lang="en-US" dirty="0"/>
              <a:t>Efficient in terms of memory</a:t>
            </a:r>
          </a:p>
          <a:p>
            <a:pPr fontAlgn="base"/>
            <a:endParaRPr lang="en-US" dirty="0"/>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7</a:t>
            </a:fld>
            <a:endParaRPr lang="en-US" dirty="0"/>
          </a:p>
        </p:txBody>
      </p:sp>
    </p:spTree>
    <p:extLst>
      <p:ext uri="{BB962C8B-B14F-4D97-AF65-F5344CB8AC3E}">
        <p14:creationId xmlns:p14="http://schemas.microsoft.com/office/powerpoint/2010/main" val="52568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sp>
        <p:nvSpPr>
          <p:cNvPr id="3" name="Content Placeholder 2"/>
          <p:cNvSpPr>
            <a:spLocks noGrp="1"/>
          </p:cNvSpPr>
          <p:nvPr>
            <p:ph sz="quarter" idx="10"/>
          </p:nvPr>
        </p:nvSpPr>
        <p:spPr/>
        <p:txBody>
          <a:bodyPr/>
          <a:lstStyle/>
          <a:p>
            <a:pPr marL="0" indent="0" fontAlgn="base">
              <a:buNone/>
            </a:pPr>
            <a:r>
              <a:rPr lang="en-US" dirty="0"/>
              <a:t>Encapsulation is an increasing of abstraction, but not a paranoid hiding from “malicious hackers” which, “want to write something directly into fields of your classes”.</a:t>
            </a:r>
          </a:p>
          <a:p>
            <a:pPr marL="0" indent="0" fontAlgn="base">
              <a:buNone/>
            </a:pPr>
            <a:r>
              <a:rPr lang="en-US" dirty="0"/>
              <a:t>It is a big (and widespread) mistake to use hiding for the sake of hiding. ECMAScript 5, does not define private, protected, and private modifiers how it is in other OOP languages. However, on practice it is possible to see something that is named “imitation of encapsulation in JS”.</a:t>
            </a:r>
          </a:p>
          <a:p>
            <a:endParaRPr lang="en-US" dirty="0"/>
          </a:p>
        </p:txBody>
      </p:sp>
      <p:sp>
        <p:nvSpPr>
          <p:cNvPr id="4" name="Text Placeholder 3"/>
          <p:cNvSpPr>
            <a:spLocks noGrp="1"/>
          </p:cNvSpPr>
          <p:nvPr>
            <p:ph type="body" sz="quarter" idx="11"/>
          </p:nvPr>
        </p:nvSpPr>
        <p:spPr/>
        <p:txBody>
          <a:bodyPr/>
          <a:lstStyle/>
          <a:p>
            <a:r>
              <a:rPr lang="en-US" b="0" dirty="0"/>
              <a:t>Encapsulation in JS</a:t>
            </a:r>
          </a:p>
        </p:txBody>
      </p:sp>
      <p:sp>
        <p:nvSpPr>
          <p:cNvPr id="5" name="Slide Number Placeholder 4"/>
          <p:cNvSpPr>
            <a:spLocks noGrp="1"/>
          </p:cNvSpPr>
          <p:nvPr>
            <p:ph type="sldNum" sz="quarter" idx="4"/>
          </p:nvPr>
        </p:nvSpPr>
        <p:spPr/>
        <p:txBody>
          <a:bodyPr/>
          <a:lstStyle/>
          <a:p>
            <a:fld id="{3A707DD9-E92B-45E8-BE0A-E6B2EDF345EB}"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357188" y="2422845"/>
            <a:ext cx="2147364" cy="2228849"/>
          </a:xfrm>
          <a:prstGeom prst="rect">
            <a:avLst/>
          </a:prstGeom>
        </p:spPr>
      </p:pic>
    </p:spTree>
    <p:extLst>
      <p:ext uri="{BB962C8B-B14F-4D97-AF65-F5344CB8AC3E}">
        <p14:creationId xmlns:p14="http://schemas.microsoft.com/office/powerpoint/2010/main" val="197035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a:t>
            </a:r>
          </a:p>
        </p:txBody>
      </p:sp>
      <p:sp>
        <p:nvSpPr>
          <p:cNvPr id="3" name="Content Placeholder 2"/>
          <p:cNvSpPr>
            <a:spLocks noGrp="1"/>
          </p:cNvSpPr>
          <p:nvPr>
            <p:ph sz="quarter" idx="10"/>
          </p:nvPr>
        </p:nvSpPr>
        <p:spPr/>
        <p:txBody>
          <a:bodyPr/>
          <a:lstStyle/>
          <a:p>
            <a:pPr marL="0" indent="0" fontAlgn="base">
              <a:buNone/>
            </a:pPr>
            <a:r>
              <a:rPr lang="en-US" dirty="0"/>
              <a:t>Objects in ECMAScript are polymorphic in several meanings.</a:t>
            </a:r>
          </a:p>
          <a:p>
            <a:pPr marL="0" indent="0" fontAlgn="base">
              <a:buNone/>
            </a:pPr>
            <a:r>
              <a:rPr lang="en-US" dirty="0"/>
              <a:t>"polymorphism" describes the idea that a general behavior from a parent class can be overridden in a child class to give it more specifics. In fact, relative polymorphism lets us reference the base behavior from the overridden behavior.</a:t>
            </a:r>
          </a:p>
        </p:txBody>
      </p:sp>
      <p:sp>
        <p:nvSpPr>
          <p:cNvPr id="4" name="Text Placeholder 3"/>
          <p:cNvSpPr>
            <a:spLocks noGrp="1"/>
          </p:cNvSpPr>
          <p:nvPr>
            <p:ph type="body" sz="quarter" idx="11"/>
          </p:nvPr>
        </p:nvSpPr>
        <p:spPr/>
        <p:txBody>
          <a:bodyPr/>
          <a:lstStyle/>
          <a:p>
            <a:pPr fontAlgn="base"/>
            <a:r>
              <a:rPr lang="en-US" b="0" dirty="0"/>
              <a:t>Polymorphism in JS</a:t>
            </a:r>
          </a:p>
        </p:txBody>
      </p:sp>
      <p:sp>
        <p:nvSpPr>
          <p:cNvPr id="5" name="Slide Number Placeholder 4"/>
          <p:cNvSpPr>
            <a:spLocks noGrp="1"/>
          </p:cNvSpPr>
          <p:nvPr>
            <p:ph type="sldNum" sz="quarter" idx="4"/>
          </p:nvPr>
        </p:nvSpPr>
        <p:spPr/>
        <p:txBody>
          <a:bodyPr/>
          <a:lstStyle/>
          <a:p>
            <a:fld id="{3A707DD9-E92B-45E8-BE0A-E6B2EDF345EB}" type="slidenum">
              <a:rPr lang="en-US" smtClean="0"/>
              <a:pPr/>
              <a:t>9</a:t>
            </a:fld>
            <a:endParaRPr lang="en-US" dirty="0"/>
          </a:p>
        </p:txBody>
      </p:sp>
      <p:pic>
        <p:nvPicPr>
          <p:cNvPr id="7" name="Picture 6"/>
          <p:cNvPicPr>
            <a:picLocks noChangeAspect="1"/>
          </p:cNvPicPr>
          <p:nvPr/>
        </p:nvPicPr>
        <p:blipFill>
          <a:blip r:embed="rId2"/>
          <a:stretch>
            <a:fillRect/>
          </a:stretch>
        </p:blipFill>
        <p:spPr>
          <a:xfrm>
            <a:off x="357188" y="2216944"/>
            <a:ext cx="1599076" cy="2259806"/>
          </a:xfrm>
          <a:prstGeom prst="rect">
            <a:avLst/>
          </a:prstGeom>
        </p:spPr>
      </p:pic>
    </p:spTree>
    <p:extLst>
      <p:ext uri="{BB962C8B-B14F-4D97-AF65-F5344CB8AC3E}">
        <p14:creationId xmlns:p14="http://schemas.microsoft.com/office/powerpoint/2010/main" val="2525637136"/>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780</TotalTime>
  <Words>1038</Words>
  <Application>Microsoft Office PowerPoint</Application>
  <PresentationFormat>On-screen Show (16:9)</PresentationFormat>
  <Paragraphs>250</Paragraphs>
  <Slides>29</Slides>
  <Notes>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29</vt:i4>
      </vt:variant>
    </vt:vector>
  </HeadingPairs>
  <TitlesOfParts>
    <vt:vector size="35" baseType="lpstr">
      <vt:lpstr>Arial</vt:lpstr>
      <vt:lpstr>Calibri</vt:lpstr>
      <vt:lpstr>Calibri Light</vt:lpstr>
      <vt:lpstr>Covers</vt:lpstr>
      <vt:lpstr>General</vt:lpstr>
      <vt:lpstr>Breakers</vt:lpstr>
      <vt:lpstr>JavaScript OOP Prototype</vt:lpstr>
      <vt:lpstr>AGENDA</vt:lpstr>
      <vt:lpstr>OBJECTS</vt:lpstr>
      <vt:lpstr>OBJECTS PROPERTIES</vt:lpstr>
      <vt:lpstr>Prototype</vt:lpstr>
      <vt:lpstr>Prototype chain</vt:lpstr>
      <vt:lpstr>OOP</vt:lpstr>
      <vt:lpstr>OOP</vt:lpstr>
      <vt:lpstr>OOP</vt:lpstr>
      <vt:lpstr>Prototype</vt:lpstr>
      <vt:lpstr>Prototype vs __proto__ </vt:lpstr>
      <vt:lpstr>OOP Patterns</vt:lpstr>
      <vt:lpstr>OOP Patterns</vt:lpstr>
      <vt:lpstr>OOP Patterns</vt:lpstr>
      <vt:lpstr>OOP Patterns</vt:lpstr>
      <vt:lpstr>OOP Patterns</vt:lpstr>
      <vt:lpstr>LET’S SUPPOSE WE ARE BUILDING FANTASY WORLD</vt:lpstr>
      <vt:lpstr>OBJECTS – STORE FUNCTION ASSOCIATED WITH DATA</vt:lpstr>
      <vt:lpstr>ANOTHER WAYS TO CREATE OUR CREATURES AND HEROES</vt:lpstr>
      <vt:lpstr>USE FUNCTIONS FOR GENERATING OBJECTS</vt:lpstr>
      <vt:lpstr>MAKE LINK WITH OBJECT.CREATE()</vt:lpstr>
      <vt:lpstr>THE KEYWORD NEW</vt:lpstr>
      <vt:lpstr>THE KEYWORD NEW</vt:lpstr>
      <vt:lpstr>ARRAY AND FUNCTIONS ARE ALSO OBJECTS</vt:lpstr>
      <vt:lpstr>INHERITANCE</vt:lpstr>
      <vt:lpstr>INHERITANCE</vt:lpstr>
      <vt:lpstr>COMPOSITION</vt:lpstr>
      <vt:lpstr>USEFUL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Yauhen Bialetski</cp:lastModifiedBy>
  <cp:revision>55</cp:revision>
  <cp:lastPrinted>2019-04-19T05:50:04Z</cp:lastPrinted>
  <dcterms:created xsi:type="dcterms:W3CDTF">2018-01-26T19:23:30Z</dcterms:created>
  <dcterms:modified xsi:type="dcterms:W3CDTF">2022-09-29T15:10:29Z</dcterms:modified>
</cp:coreProperties>
</file>