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p91PlDgtaqsdEROJRvG1s3GS6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норамная фотография с подписью">
  <p:cSld name="Панорамная фотография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 showMasterSp="0">
  <p:cSld name="Заголовок и подпис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 showMasterSp="0">
  <p:cSld name="Цитата с подписью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 showMasterSp="0">
  <p:cSld name="Карточка имени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колонки">
  <p:cSld name="Три колонки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толбец с тремя рисунками">
  <p:cSld name="Столбец с тремя рисунками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2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8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Google Shape;29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" name="Google Shape;31;p13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Google Shape;45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3" name="Google Shape;53;p1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5" name="Google Shape;55;p15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17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459" y="285504"/>
            <a:ext cx="4602684" cy="603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/>
          <p:nvPr/>
        </p:nvSpPr>
        <p:spPr>
          <a:xfrm>
            <a:off x="653143" y="1427583"/>
            <a:ext cx="1057158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это ключевое слово, предназначенное для расширения реализации какого-то существующего класса. Создается новый класс на основе существующего, и этот новый класс расширяет (extends) возможности старого.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implements</a:t>
            </a:r>
            <a:r>
              <a:rPr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это ключевое слово, предназначенное для реализации интерфейса (interface).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Оба ключевых слова extends и implements используются, когда Вы создаете свой собственный класс на языке Java. Различие между ними в том, что implements означает, что Вы используете элементы интерфейса в Вашем классе, а extends означает, что Вы создаете подкласс от класса, который расширяете (extend). В новом классе Вы можете расширить только один класс, но Вы можете реализовать столько интерфейсов, сколько захотите.</a:t>
            </a:r>
            <a:endParaRPr b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"/>
          <p:cNvSpPr txBox="1"/>
          <p:nvPr>
            <p:ph idx="4294967295" type="body"/>
          </p:nvPr>
        </p:nvSpPr>
        <p:spPr>
          <a:xfrm>
            <a:off x="513183" y="1549141"/>
            <a:ext cx="10842172" cy="404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56"/>
              <a:buChar char="►"/>
            </a:pPr>
            <a:r>
              <a:rPr lang="ru-RU" sz="4070"/>
              <a:t>ImageIcon ii=</a:t>
            </a:r>
            <a:r>
              <a:rPr b="1" lang="ru-RU" sz="4070"/>
              <a:t>new</a:t>
            </a:r>
            <a:r>
              <a:rPr lang="ru-RU" sz="4070"/>
              <a:t> ImageIcon("путь к нашему файлу с расширением файла")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56"/>
              <a:buChar char="►"/>
            </a:pPr>
            <a:r>
              <a:rPr lang="ru-RU" sz="4070"/>
              <a:t>	Image img=ii.getImage();</a:t>
            </a:r>
            <a:endParaRPr sz="4070"/>
          </a:p>
          <a:p>
            <a:pPr indent="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56"/>
              <a:buNone/>
            </a:pPr>
            <a:r>
              <a:t/>
            </a:r>
            <a:endParaRPr sz="407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56"/>
              <a:buNone/>
            </a:pPr>
            <a:r>
              <a:rPr lang="ru-RU" sz="4070">
                <a:solidFill>
                  <a:srgbClr val="FF0000"/>
                </a:solidFill>
              </a:rPr>
              <a:t> </a:t>
            </a:r>
            <a:endParaRPr sz="4070"/>
          </a:p>
          <a:p>
            <a:pPr indent="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56"/>
              <a:buNone/>
            </a:pPr>
            <a:r>
              <a:t/>
            </a:r>
            <a:endParaRPr sz="4070">
              <a:solidFill>
                <a:srgbClr val="FF0000"/>
              </a:solidFill>
            </a:endParaRPr>
          </a:p>
        </p:txBody>
      </p:sp>
      <p:sp>
        <p:nvSpPr>
          <p:cNvPr id="255" name="Google Shape;255;p2"/>
          <p:cNvSpPr txBox="1"/>
          <p:nvPr>
            <p:ph idx="4294967295" type="title"/>
          </p:nvPr>
        </p:nvSpPr>
        <p:spPr>
          <a:xfrm>
            <a:off x="755781" y="450624"/>
            <a:ext cx="8761413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C1B4B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BC1B4B"/>
                </a:solidFill>
              </a:rPr>
              <a:t>Для загрузки изображения из файла используется команда: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/>
          <p:nvPr/>
        </p:nvSpPr>
        <p:spPr>
          <a:xfrm>
            <a:off x="404949" y="1306284"/>
            <a:ext cx="1153450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1B4B"/>
              </a:buClr>
              <a:buSzPts val="4000"/>
              <a:buFont typeface="Century Gothic"/>
              <a:buNone/>
            </a:pPr>
            <a:r>
              <a:rPr b="0" i="0" lang="ru-RU" sz="4000" u="none" cap="none" strike="noStrike">
                <a:solidFill>
                  <a:srgbClr val="BC1B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Пример:</a:t>
            </a:r>
            <a:endParaRPr b="0" i="0" sz="4000" u="none" cap="none" strike="noStrike">
              <a:solidFill>
                <a:srgbClr val="BC1B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ImageIcon ii=</a:t>
            </a:r>
            <a:r>
              <a:rPr b="1" i="0" lang="ru-RU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</a:t>
            </a:r>
            <a:r>
              <a:rPr b="0" i="0" lang="ru-RU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ImageIcon("src/ris.png");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fon=ii.getImage();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ImageIcon ii=</a:t>
            </a:r>
            <a:r>
              <a:rPr b="1"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</a:t>
            </a:r>
            <a:r>
              <a:rPr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ImageIcon(“C://pictures/1.jpg");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dot=ii.getImage();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"/>
          <p:cNvSpPr/>
          <p:nvPr/>
        </p:nvSpPr>
        <p:spPr>
          <a:xfrm>
            <a:off x="2818653" y="715738"/>
            <a:ext cx="48791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BC1B4B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this</a:t>
            </a:r>
            <a:endParaRPr sz="4000">
              <a:solidFill>
                <a:srgbClr val="BC1B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2603241" y="2351314"/>
            <a:ext cx="59624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-RU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4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ru-RU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4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ru-RU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 txBox="1"/>
          <p:nvPr>
            <p:ph idx="4294967295" type="body"/>
          </p:nvPr>
        </p:nvSpPr>
        <p:spPr>
          <a:xfrm>
            <a:off x="289177" y="979047"/>
            <a:ext cx="10982100" cy="429360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1B4B"/>
              </a:buClr>
              <a:buSzPts val="4000"/>
              <a:buFont typeface="Noto Sans Symbols"/>
              <a:buNone/>
            </a:pPr>
            <a:r>
              <a:rPr b="0" i="0" lang="ru-RU" sz="4000" u="none" cap="none" strike="noStrike">
                <a:solidFill>
                  <a:srgbClr val="BC1B4B"/>
                </a:solidFill>
                <a:latin typeface="Calibri"/>
                <a:ea typeface="Calibri"/>
                <a:cs typeface="Calibri"/>
                <a:sym typeface="Calibri"/>
              </a:rPr>
              <a:t>Команда для задания таймера:</a:t>
            </a:r>
            <a:endParaRPr/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rgbClr val="BC1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Timer имя_таймера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ru-RU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Timer(частота выполнения,</a:t>
            </a:r>
            <a:r>
              <a:rPr b="1" i="0" lang="ru-RU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ActionListener() {		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i="0" lang="ru-RU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ru-RU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actionPerformed(ActionEvent </a:t>
            </a:r>
            <a:r>
              <a:rPr b="0" i="0" lang="ru-RU" sz="2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       блок команд;</a:t>
            </a: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});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/>
          <p:nvPr/>
        </p:nvSpPr>
        <p:spPr>
          <a:xfrm>
            <a:off x="615821" y="1639418"/>
            <a:ext cx="10758196" cy="3493264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Timer timer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ru-RU" sz="3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Timer(100,</a:t>
            </a:r>
            <a:r>
              <a:rPr b="1" i="0" lang="ru-RU" sz="3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ActionListener() {		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i="0" lang="ru-RU" sz="3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ru-RU" sz="3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actionPerformed(ActionEvent </a:t>
            </a:r>
            <a:r>
              <a:rPr b="0" i="0" lang="ru-RU" sz="3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       </a:t>
            </a:r>
            <a:r>
              <a:rPr b="0" i="0" lang="ru-RU" sz="3200" u="none" cap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32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.out.println(</a:t>
            </a:r>
            <a:r>
              <a:rPr b="0" i="0" lang="ru-RU" sz="32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"WOW!"</a:t>
            </a:r>
            <a:r>
              <a:rPr b="0" i="0" lang="ru-RU" sz="32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r>
              <a:rPr b="0" i="0" lang="ru-RU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}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});</a:t>
            </a:r>
            <a:r>
              <a:rPr b="0" i="0" lang="ru-RU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/>
          <p:nvPr/>
        </p:nvSpPr>
        <p:spPr>
          <a:xfrm>
            <a:off x="615821" y="2131861"/>
            <a:ext cx="10758196" cy="2508379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Время указывается в миллисекундах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3200"/>
              <a:buFont typeface="Consolas"/>
              <a:buNone/>
            </a:pPr>
            <a:r>
              <a:rPr lang="ru-RU" sz="3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1 секунда = 1000 миллисекунд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 cap="none" strike="noStrike">
              <a:solidFill>
                <a:srgbClr val="000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3200"/>
              <a:buFont typeface="Consolas"/>
              <a:buNone/>
            </a:pPr>
            <a:r>
              <a:rPr lang="ru-RU" sz="3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Частота выполнения 100 означает 1000/100=10 раз секунду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/>
          <p:nvPr/>
        </p:nvSpPr>
        <p:spPr>
          <a:xfrm>
            <a:off x="4275472" y="557117"/>
            <a:ext cx="30117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KeyListener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7" name="Google Shape;287;p8"/>
          <p:cNvCxnSpPr/>
          <p:nvPr/>
        </p:nvCxnSpPr>
        <p:spPr>
          <a:xfrm flipH="1">
            <a:off x="2463281" y="1451303"/>
            <a:ext cx="1548882" cy="30791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8"/>
          <p:cNvCxnSpPr/>
          <p:nvPr/>
        </p:nvCxnSpPr>
        <p:spPr>
          <a:xfrm flipH="1">
            <a:off x="4907903" y="1821791"/>
            <a:ext cx="12441" cy="75102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8"/>
          <p:cNvCxnSpPr/>
          <p:nvPr/>
        </p:nvCxnSpPr>
        <p:spPr>
          <a:xfrm>
            <a:off x="5883977" y="1451303"/>
            <a:ext cx="1182935" cy="661796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8"/>
          <p:cNvSpPr/>
          <p:nvPr/>
        </p:nvSpPr>
        <p:spPr>
          <a:xfrm>
            <a:off x="749826" y="2363856"/>
            <a:ext cx="28365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BC1B4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keyTyped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вызывается системой каждый раз, когда пользователь нажимает на клавиатуре клавиши символы Unicode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6727370" y="2391655"/>
            <a:ext cx="41241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lang="ru-RU" sz="1800">
                <a:solidFill>
                  <a:srgbClr val="BC1B4B"/>
                </a:solidFill>
                <a:latin typeface="Calibri"/>
                <a:ea typeface="Calibri"/>
                <a:cs typeface="Calibri"/>
                <a:sym typeface="Calibri"/>
              </a:rPr>
              <a:t>keyPressed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вызывается системой в случае нажатия любой клавиши на клавиатуре.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4198510" y="2964021"/>
            <a:ext cx="189464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lang="ru-RU" sz="1800">
                <a:solidFill>
                  <a:srgbClr val="BC1B4B"/>
                </a:solidFill>
                <a:latin typeface="Calibri"/>
                <a:ea typeface="Calibri"/>
                <a:cs typeface="Calibri"/>
                <a:sym typeface="Calibri"/>
              </a:rPr>
              <a:t>keyReleased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вызывается при отпускании любой клавиши на клавиатуре.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/>
          <p:nvPr/>
        </p:nvSpPr>
        <p:spPr>
          <a:xfrm>
            <a:off x="765110" y="1971949"/>
            <a:ext cx="10580914" cy="1649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44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Получение</a:t>
            </a:r>
            <a:r>
              <a:rPr lang="ru-RU" sz="4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44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кода</a:t>
            </a:r>
            <a:r>
              <a:rPr lang="ru-RU" sz="4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44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нажатой</a:t>
            </a:r>
            <a:r>
              <a:rPr lang="ru-RU" sz="4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44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клавиши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4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key_</a:t>
            </a:r>
            <a:r>
              <a:rPr lang="ru-RU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4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.getKeyCode();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Ион (конференц-зал)">
  <a:themeElements>
    <a:clrScheme name="Ион (конференц-зал)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2018-11-07T12:43:47Z</dcterms:created>
  <dc:creator>Дегтева Светлана Александровна</dc:creator>
</cp:coreProperties>
</file>