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iTUwWXm29fc2Gb2dyFBybIS9oL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9a10e6f1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9a10e6f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9a10e6f1b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9a10e6f1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3" name="Google Shape;1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1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9" name="Google Shape;7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/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/>
          <p:nvPr>
            <p:ph idx="2" type="pic"/>
          </p:nvPr>
        </p:nvSpPr>
        <p:spPr>
          <a:xfrm>
            <a:off x="7424803" y="609601"/>
            <a:ext cx="3255358" cy="5181600"/>
          </a:xfrm>
          <a:prstGeom prst="roundRect">
            <a:avLst>
              <a:gd fmla="val 494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1" type="body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2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87" name="Google Shape;8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1"/>
          <p:cNvSpPr txBox="1"/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2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94" name="Google Shape;9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2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22"/>
          <p:cNvSpPr txBox="1"/>
          <p:nvPr>
            <p:ph idx="2" type="body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2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1" name="Google Shape;101;p2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i="0" lang="ru-RU" sz="8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2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i="0" lang="ru-RU" sz="8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04" name="Google Shape;10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3"/>
          <p:cNvSpPr txBox="1"/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" type="body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7" name="Google Shape;107;p2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ри колонки">
  <p:cSld name="Три колонки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11" name="Google Shape;11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4"/>
          <p:cNvSpPr txBox="1"/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" type="body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24"/>
          <p:cNvSpPr txBox="1"/>
          <p:nvPr>
            <p:ph idx="2" type="body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24"/>
          <p:cNvSpPr txBox="1"/>
          <p:nvPr>
            <p:ph idx="3" type="body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24"/>
          <p:cNvSpPr txBox="1"/>
          <p:nvPr>
            <p:ph idx="4" type="body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7" name="Google Shape;117;p24"/>
          <p:cNvSpPr txBox="1"/>
          <p:nvPr>
            <p:ph idx="5" type="body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24"/>
          <p:cNvSpPr txBox="1"/>
          <p:nvPr>
            <p:ph idx="6" type="body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2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толбец с тремя рисунками">
  <p:cSld name="Столбец с тремя рисунками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23" name="Google Shape;12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/>
          <p:cNvSpPr txBox="1"/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25"/>
          <p:cNvSpPr/>
          <p:nvPr>
            <p:ph idx="2" type="pic"/>
          </p:nvPr>
        </p:nvSpPr>
        <p:spPr>
          <a:xfrm>
            <a:off x="913774" y="2367093"/>
            <a:ext cx="3296409" cy="1524000"/>
          </a:xfrm>
          <a:prstGeom prst="roundRect">
            <a:avLst>
              <a:gd fmla="val 936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3" type="body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8" name="Google Shape;128;p25"/>
          <p:cNvSpPr txBox="1"/>
          <p:nvPr>
            <p:ph idx="4" type="body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9" name="Google Shape;129;p25"/>
          <p:cNvSpPr/>
          <p:nvPr>
            <p:ph idx="5" type="pic"/>
          </p:nvPr>
        </p:nvSpPr>
        <p:spPr>
          <a:xfrm>
            <a:off x="4441348" y="2367093"/>
            <a:ext cx="3303352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6" type="body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1" name="Google Shape;131;p25"/>
          <p:cNvSpPr txBox="1"/>
          <p:nvPr>
            <p:ph idx="7" type="body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25"/>
          <p:cNvSpPr/>
          <p:nvPr>
            <p:ph idx="8" type="pic"/>
          </p:nvPr>
        </p:nvSpPr>
        <p:spPr>
          <a:xfrm>
            <a:off x="7973298" y="2367093"/>
            <a:ext cx="3304928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3" name="Google Shape;133;p25"/>
          <p:cNvSpPr txBox="1"/>
          <p:nvPr>
            <p:ph idx="9" type="body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2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38" name="Google Shape;13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 rot="5400000">
            <a:off x="4383948" y="-1103079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45" name="Google Shape;14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>
            <p:ph type="title"/>
          </p:nvPr>
        </p:nvSpPr>
        <p:spPr>
          <a:xfrm rot="5400000">
            <a:off x="7410763" y="1923737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 rot="5400000">
            <a:off x="2152338" y="-628961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анорамная фотография с подписью">
  <p:cSld name="Панорамная фотография с подписью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0" name="Google Shape;2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2"/>
          <p:cNvSpPr txBox="1"/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/>
          <p:nvPr>
            <p:ph idx="2" type="pic"/>
          </p:nvPr>
        </p:nvSpPr>
        <p:spPr>
          <a:xfrm>
            <a:off x="1184744" y="698261"/>
            <a:ext cx="9822532" cy="3214136"/>
          </a:xfrm>
          <a:prstGeom prst="roundRect">
            <a:avLst>
              <a:gd fmla="val 4944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Title-R1d.png" id="28" name="Google Shape;2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3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35" name="Google Shape;3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4"/>
          <p:cNvSpPr txBox="1"/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1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42" name="Google Shape;4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5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" type="body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2" type="body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0" name="Google Shape;5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6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" type="body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6"/>
          <p:cNvSpPr txBox="1"/>
          <p:nvPr>
            <p:ph idx="2" type="body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3" type="body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16"/>
          <p:cNvSpPr txBox="1"/>
          <p:nvPr>
            <p:ph idx="4" type="body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0" name="Google Shape;6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7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6" name="Google Shape;6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1" name="Google Shape;7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9"/>
          <p:cNvSpPr txBox="1"/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2" type="body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0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b="1" lang="ru-RU" u="sng"/>
              <a:t>МОДИФИКАТОРЫ ДОСТУПА И КЛАССА</a:t>
            </a:r>
            <a:endParaRPr/>
          </a:p>
        </p:txBody>
      </p:sp>
      <p:sp>
        <p:nvSpPr>
          <p:cNvPr id="156" name="Google Shape;156;p1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PRIVATE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: ЧЛЕНЫ КЛАССА ДОСТУПНЫ ТОЛЬКО ВНУТРИ КЛАССА;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DEFAULT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(PACKAGE-PRIVATE) (МОДИФИКАТОР, ПО-УМОЛЧАНИЮ): ЧЛЕНЫ КЛАССА ВИДНЫ ВНУТРИ ПАКЕТА (ЕСЛИ КЛАСС БУДЕТ ТАК ОБЪЯВЛЕН ОН БУДЕТ ДОСТУПЕН ТОЛЬКО ВНУТРИ ПАКЕТА);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PROTECTED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: ЧЛЕНЫ КЛАССА ДОСТУПНЫ ВНУТРИ ПАКЕТА И В НАСЛЕДНИКАХ;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: ЧЛЕНЫ КЛАСС ДОСТУПНЫ ВСЕМ;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9a10e6f1b_0_0"/>
          <p:cNvSpPr txBox="1"/>
          <p:nvPr>
            <p:ph type="title"/>
          </p:nvPr>
        </p:nvSpPr>
        <p:spPr>
          <a:xfrm>
            <a:off x="913775" y="618520"/>
            <a:ext cx="10364400" cy="66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Арифметические операции</a:t>
            </a:r>
            <a:endParaRPr/>
          </a:p>
        </p:txBody>
      </p:sp>
      <p:sp>
        <p:nvSpPr>
          <p:cNvPr id="162" name="Google Shape;162;gb9a10e6f1b_0_0"/>
          <p:cNvSpPr txBox="1"/>
          <p:nvPr>
            <p:ph idx="1" type="body"/>
          </p:nvPr>
        </p:nvSpPr>
        <p:spPr>
          <a:xfrm>
            <a:off x="756125" y="1287525"/>
            <a:ext cx="10363800" cy="525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0850" lvl="0" marL="457200" rtl="0" algn="l">
              <a:spcBef>
                <a:spcPts val="1000"/>
              </a:spcBef>
              <a:spcAft>
                <a:spcPts val="0"/>
              </a:spcAft>
              <a:buSzPts val="3500"/>
              <a:buChar char="+"/>
            </a:pPr>
            <a:r>
              <a:rPr lang="ru-RU" sz="3500"/>
              <a:t>    3+4</a:t>
            </a:r>
            <a:endParaRPr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-"/>
            </a:pPr>
            <a:r>
              <a:rPr lang="ru-RU" sz="3500"/>
              <a:t>    8-1</a:t>
            </a:r>
            <a:endParaRPr sz="3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3500"/>
              <a:t>* </a:t>
            </a:r>
            <a:r>
              <a:rPr lang="ru-RU" sz="3500"/>
              <a:t>     7*4</a:t>
            </a:r>
            <a:endParaRPr sz="3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3500"/>
              <a:t>/     6/3</a:t>
            </a:r>
            <a:endParaRPr sz="3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3500"/>
              <a:t>%    8%2</a:t>
            </a:r>
            <a:endParaRPr sz="3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3500"/>
              <a:t>++  ++</a:t>
            </a:r>
            <a:endParaRPr sz="3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3500"/>
              <a:t>--    8--</a:t>
            </a:r>
            <a:endParaRPr sz="3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9a10e6f1b_0_6"/>
          <p:cNvSpPr txBox="1"/>
          <p:nvPr>
            <p:ph type="title"/>
          </p:nvPr>
        </p:nvSpPr>
        <p:spPr>
          <a:xfrm>
            <a:off x="913775" y="618520"/>
            <a:ext cx="10364400" cy="66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Приоритет</a:t>
            </a:r>
            <a:r>
              <a:rPr lang="ru-RU"/>
              <a:t> операций</a:t>
            </a:r>
            <a:endParaRPr/>
          </a:p>
        </p:txBody>
      </p:sp>
      <p:sp>
        <p:nvSpPr>
          <p:cNvPr id="168" name="Google Shape;168;gb9a10e6f1b_0_6"/>
          <p:cNvSpPr txBox="1"/>
          <p:nvPr>
            <p:ph idx="1" type="body"/>
          </p:nvPr>
        </p:nvSpPr>
        <p:spPr>
          <a:xfrm>
            <a:off x="756125" y="1287525"/>
            <a:ext cx="10363800" cy="525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0850" lvl="0" marL="457200" rtl="0" algn="l">
              <a:spcBef>
                <a:spcPts val="1000"/>
              </a:spcBef>
              <a:spcAft>
                <a:spcPts val="0"/>
              </a:spcAft>
              <a:buSzPts val="3500"/>
              <a:buChar char="+"/>
            </a:pPr>
            <a:r>
              <a:rPr lang="ru-RU" sz="3500"/>
              <a:t>    3+4</a:t>
            </a:r>
            <a:endParaRPr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-"/>
            </a:pPr>
            <a:r>
              <a:rPr lang="ru-RU" sz="3500"/>
              <a:t>    8-1</a:t>
            </a:r>
            <a:endParaRPr sz="3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3500"/>
              <a:t>*      7*4</a:t>
            </a:r>
            <a:endParaRPr sz="3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3500"/>
              <a:t>/     6/3</a:t>
            </a:r>
            <a:endParaRPr sz="3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3500"/>
              <a:t>%    остаток от деления 8%2</a:t>
            </a:r>
            <a:endParaRPr sz="3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3500"/>
              <a:t>++  инкремент</a:t>
            </a:r>
            <a:endParaRPr sz="3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3500"/>
              <a:t>--    декремент</a:t>
            </a:r>
            <a:endParaRPr sz="3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"/>
          <p:cNvSpPr txBox="1"/>
          <p:nvPr>
            <p:ph type="title"/>
          </p:nvPr>
        </p:nvSpPr>
        <p:spPr>
          <a:xfrm>
            <a:off x="913775" y="618518"/>
            <a:ext cx="10364400" cy="12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b="1" lang="ru-RU" u="sng"/>
              <a:t>КЛАСС MATH</a:t>
            </a:r>
            <a:endParaRPr/>
          </a:p>
        </p:txBody>
      </p:sp>
      <p:sp>
        <p:nvSpPr>
          <p:cNvPr id="174" name="Google Shape;174;p3"/>
          <p:cNvSpPr txBox="1"/>
          <p:nvPr/>
        </p:nvSpPr>
        <p:spPr>
          <a:xfrm>
            <a:off x="913774" y="2214694"/>
            <a:ext cx="10702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Нахождение </a:t>
            </a:r>
            <a:r>
              <a:rPr b="1" lang="ru-RU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квадратный</a:t>
            </a:r>
            <a:r>
              <a:rPr b="1" i="0" lang="ru-RU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корня </a:t>
            </a: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Math.</a:t>
            </a:r>
            <a:r>
              <a:rPr b="1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sqrt</a:t>
            </a: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(x);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Нахождение максимального из двух чисел </a:t>
            </a: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Math.</a:t>
            </a:r>
            <a:r>
              <a:rPr b="1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(x, y) 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Возведение числа х в степень y </a:t>
            </a: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Math.</a:t>
            </a:r>
            <a:r>
              <a:rPr b="1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</a:t>
            </a: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(x, y);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Генерация псевдослучайного числа из промежутка от 0 до 1 </a:t>
            </a: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Math.</a:t>
            </a:r>
            <a:r>
              <a:rPr b="1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</a:t>
            </a: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();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Нахождение целой части числа </a:t>
            </a: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Math.rint(x);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Капля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