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1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4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5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loud baze podataka i Database as a service na primeru Amazon RDS-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96239">
              <a:defRPr sz="14544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187" name="Svetlana Mančić 14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Svetlana Mančić 1423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33" name="Koraci u kreiranju rds instance - nastav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Koraci u kreiranju rds instance - nastavak</a:t>
            </a:r>
          </a:p>
        </p:txBody>
      </p:sp>
      <p:sp>
        <p:nvSpPr>
          <p:cNvPr id="234" name="Tip skladišta:…"/>
          <p:cNvSpPr txBox="1"/>
          <p:nvPr>
            <p:ph type="body" sz="half" idx="1"/>
          </p:nvPr>
        </p:nvSpPr>
        <p:spPr>
          <a:xfrm>
            <a:off x="762000" y="3886200"/>
            <a:ext cx="10289541" cy="8585200"/>
          </a:xfrm>
          <a:prstGeom prst="rect">
            <a:avLst/>
          </a:prstGeom>
        </p:spPr>
        <p:txBody>
          <a:bodyPr/>
          <a:lstStyle/>
          <a:p>
            <a:pPr/>
            <a:r>
              <a:t>Tip skladišta:</a:t>
            </a:r>
          </a:p>
          <a:p>
            <a:pPr lvl="1"/>
            <a:r>
              <a:t>General purpose SSD</a:t>
            </a:r>
          </a:p>
          <a:p>
            <a:pPr lvl="1"/>
            <a:r>
              <a:t>Provisioned IOPS</a:t>
            </a:r>
          </a:p>
          <a:p>
            <a:pPr lvl="1"/>
            <a:r>
              <a:t>Magnetic</a:t>
            </a:r>
          </a:p>
        </p:txBody>
      </p:sp>
      <p:pic>
        <p:nvPicPr>
          <p:cNvPr id="2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7057" y="3469131"/>
            <a:ext cx="11872876" cy="809352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lika 5. Tip i kapacitet skladišta"/>
          <p:cNvSpPr txBox="1"/>
          <p:nvPr/>
        </p:nvSpPr>
        <p:spPr>
          <a:xfrm>
            <a:off x="14024624" y="11856784"/>
            <a:ext cx="631774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5. Tip i kapacitet skladišta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39" name="Koraci u kreiranju RDS Instance - nastav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Koraci u kreiranju RDS Instance - nastavak</a:t>
            </a:r>
          </a:p>
        </p:txBody>
      </p:sp>
      <p:sp>
        <p:nvSpPr>
          <p:cNvPr id="240" name="Povezivanje sa EC2…"/>
          <p:cNvSpPr txBox="1"/>
          <p:nvPr>
            <p:ph type="body" sz="quarter" idx="1"/>
          </p:nvPr>
        </p:nvSpPr>
        <p:spPr>
          <a:xfrm>
            <a:off x="762000" y="3860800"/>
            <a:ext cx="7625461" cy="8585200"/>
          </a:xfrm>
          <a:prstGeom prst="rect">
            <a:avLst/>
          </a:prstGeom>
        </p:spPr>
        <p:txBody>
          <a:bodyPr/>
          <a:lstStyle/>
          <a:p>
            <a:pPr/>
            <a:r>
              <a:t>Povezivanje sa EC2</a:t>
            </a:r>
          </a:p>
          <a:p>
            <a:pPr/>
            <a:r>
              <a:t>Kreiranje SSL sertifikata</a:t>
            </a:r>
          </a:p>
          <a:p>
            <a:pPr/>
            <a:r>
              <a:t>Podešavanje porta</a:t>
            </a:r>
          </a:p>
          <a:p>
            <a:pPr/>
            <a:r>
              <a:t>Podešavanje autentifikacije</a:t>
            </a:r>
          </a:p>
        </p:txBody>
      </p:sp>
      <p:pic>
        <p:nvPicPr>
          <p:cNvPr id="24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198" y="3642167"/>
            <a:ext cx="15328943" cy="7151799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ka 6. Povezivanje sa EC2 instancom"/>
          <p:cNvSpPr txBox="1"/>
          <p:nvPr/>
        </p:nvSpPr>
        <p:spPr>
          <a:xfrm>
            <a:off x="12212821" y="11261133"/>
            <a:ext cx="77116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6. Povezivanje sa EC2 instancom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45" name="Karakteristike rds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Karakteristike rds instance</a:t>
            </a:r>
          </a:p>
        </p:txBody>
      </p:sp>
      <p:pic>
        <p:nvPicPr>
          <p:cNvPr id="2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40" y="3274440"/>
            <a:ext cx="11229153" cy="861665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lika 7. RDS Instance Summary"/>
          <p:cNvSpPr txBox="1"/>
          <p:nvPr/>
        </p:nvSpPr>
        <p:spPr>
          <a:xfrm>
            <a:off x="1943030" y="11990537"/>
            <a:ext cx="863529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7. RDS Instance Summary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2847965" y="2026263"/>
            <a:ext cx="11095620" cy="4918402"/>
            <a:chOff x="0" y="0"/>
            <a:chExt cx="11095618" cy="4918401"/>
          </a:xfrm>
        </p:grpSpPr>
        <p:pic>
          <p:nvPicPr>
            <p:cNvPr id="24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095619" cy="3750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Slika 8. Monitoring"/>
            <p:cNvSpPr txBox="1"/>
            <p:nvPr/>
          </p:nvSpPr>
          <p:spPr>
            <a:xfrm>
              <a:off x="2868067" y="3978601"/>
              <a:ext cx="5312970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8. Monitoring</a:t>
              </a: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12941504" y="7172797"/>
            <a:ext cx="10908358" cy="5373659"/>
            <a:chOff x="0" y="0"/>
            <a:chExt cx="10908356" cy="5373658"/>
          </a:xfrm>
        </p:grpSpPr>
        <p:pic>
          <p:nvPicPr>
            <p:cNvPr id="251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908357" cy="42057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Slika 9. Events"/>
            <p:cNvSpPr txBox="1"/>
            <p:nvPr/>
          </p:nvSpPr>
          <p:spPr>
            <a:xfrm>
              <a:off x="3416741" y="4433858"/>
              <a:ext cx="4029153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9. Events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  <p:bldP build="whole" bldLvl="1" animBg="1" rev="0" advAuto="0" spid="25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56" name="RDS Instance logov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RDS Instance logovi</a:t>
            </a:r>
          </a:p>
        </p:txBody>
      </p:sp>
      <p:pic>
        <p:nvPicPr>
          <p:cNvPr id="25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520" y="3453373"/>
            <a:ext cx="10028360" cy="1887945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lika 10. RDS Instance logs"/>
          <p:cNvSpPr txBox="1"/>
          <p:nvPr/>
        </p:nvSpPr>
        <p:spPr>
          <a:xfrm>
            <a:off x="3099106" y="5619691"/>
            <a:ext cx="523318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10. RDS Instance logs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11302306" y="3420021"/>
            <a:ext cx="12234521" cy="7794080"/>
            <a:chOff x="0" y="0"/>
            <a:chExt cx="12234520" cy="7794078"/>
          </a:xfrm>
        </p:grpSpPr>
        <p:pic>
          <p:nvPicPr>
            <p:cNvPr id="259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234521" cy="68759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Slika 11. Error/mysql-error.log"/>
            <p:cNvSpPr txBox="1"/>
            <p:nvPr/>
          </p:nvSpPr>
          <p:spPr>
            <a:xfrm>
              <a:off x="3221545" y="7120978"/>
              <a:ext cx="5791429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3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11. Error/mysql-error.log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64" name="Podešavanje EC2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Podešavanje EC2 instance</a:t>
            </a:r>
          </a:p>
        </p:txBody>
      </p:sp>
      <p:sp>
        <p:nvSpPr>
          <p:cNvPr id="265" name="Kopiranje fajlova…"/>
          <p:cNvSpPr txBox="1"/>
          <p:nvPr>
            <p:ph type="body" sz="half" idx="1"/>
          </p:nvPr>
        </p:nvSpPr>
        <p:spPr>
          <a:xfrm>
            <a:off x="762000" y="3470655"/>
            <a:ext cx="9847454" cy="8585201"/>
          </a:xfrm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3100"/>
              </a:spcBef>
              <a:defRPr sz="3888"/>
            </a:pPr>
            <a:r>
              <a:t>Kopiranje fajlova</a:t>
            </a:r>
          </a:p>
          <a:p>
            <a:pPr marL="514350" indent="-514350" defTabSz="668655">
              <a:spcBef>
                <a:spcPts val="3100"/>
              </a:spcBef>
              <a:defRPr sz="3888"/>
            </a:pPr>
            <a:r>
              <a:t>Povezivanje putem SSH</a:t>
            </a:r>
          </a:p>
          <a:p>
            <a:pPr marL="514350" indent="-514350" defTabSz="668655">
              <a:spcBef>
                <a:spcPts val="3100"/>
              </a:spcBef>
              <a:defRPr sz="3888"/>
            </a:pPr>
            <a:r>
              <a:t>Instaliranje paketa</a:t>
            </a:r>
          </a:p>
          <a:p>
            <a:pPr marL="514350" indent="-514350" defTabSz="668655">
              <a:spcBef>
                <a:spcPts val="3100"/>
              </a:spcBef>
              <a:defRPr sz="3888"/>
            </a:pPr>
            <a:r>
              <a:t>Povezivanje sa bazom, kreiranje korisnika, dodela privilegija</a:t>
            </a:r>
          </a:p>
          <a:p>
            <a:pPr marL="514350" indent="-514350" defTabSz="668655">
              <a:spcBef>
                <a:spcPts val="3100"/>
              </a:spcBef>
              <a:defRPr sz="3888"/>
            </a:pPr>
            <a:r>
              <a:t>Izvršenje skripte za generisanje i upis podataka u bazu</a:t>
            </a:r>
          </a:p>
          <a:p>
            <a:pPr marL="514350" indent="-514350" defTabSz="668655">
              <a:spcBef>
                <a:spcPts val="3100"/>
              </a:spcBef>
              <a:defRPr sz="3888"/>
            </a:pPr>
            <a:r>
              <a:t>Dodavanje bezbednosnog pravila</a:t>
            </a:r>
          </a:p>
          <a:p>
            <a:pPr marL="514350" indent="-514350" defTabSz="668655">
              <a:spcBef>
                <a:spcPts val="3100"/>
              </a:spcBef>
              <a:defRPr sz="3888"/>
            </a:pPr>
            <a:r>
              <a:t>Startovanje http servera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10107331" y="3344586"/>
            <a:ext cx="13185141" cy="3373408"/>
            <a:chOff x="0" y="0"/>
            <a:chExt cx="13185139" cy="3373407"/>
          </a:xfrm>
        </p:grpSpPr>
        <p:pic>
          <p:nvPicPr>
            <p:cNvPr id="26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185140" cy="253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Slika 12. EC2 security group inbound rules"/>
            <p:cNvSpPr txBox="1"/>
            <p:nvPr/>
          </p:nvSpPr>
          <p:spPr>
            <a:xfrm>
              <a:off x="2500115" y="2700307"/>
              <a:ext cx="818491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3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12. EC2 security group inbound rules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71" name="Vraćanje podataka iz b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Vraćanje podataka iz baze</a:t>
            </a:r>
          </a:p>
        </p:txBody>
      </p:sp>
      <p:pic>
        <p:nvPicPr>
          <p:cNvPr id="27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7360" y="3732611"/>
            <a:ext cx="19309280" cy="1462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7189" y="6868107"/>
            <a:ext cx="19109622" cy="795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7360" y="9336450"/>
            <a:ext cx="19309280" cy="896278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lika 13. Curl /everyone"/>
          <p:cNvSpPr txBox="1"/>
          <p:nvPr/>
        </p:nvSpPr>
        <p:spPr>
          <a:xfrm>
            <a:off x="10247185" y="5286697"/>
            <a:ext cx="388963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7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13. Curl /everyone </a:t>
            </a:r>
          </a:p>
        </p:txBody>
      </p:sp>
      <p:sp>
        <p:nvSpPr>
          <p:cNvPr id="276" name="Slika 14. Curl /by-firstname"/>
          <p:cNvSpPr txBox="1"/>
          <p:nvPr/>
        </p:nvSpPr>
        <p:spPr>
          <a:xfrm>
            <a:off x="9990867" y="7893050"/>
            <a:ext cx="44022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7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14. Curl /by-firstname </a:t>
            </a:r>
          </a:p>
        </p:txBody>
      </p:sp>
      <p:sp>
        <p:nvSpPr>
          <p:cNvPr id="277" name="Slika 15. Curl /by-lastname"/>
          <p:cNvSpPr txBox="1"/>
          <p:nvPr/>
        </p:nvSpPr>
        <p:spPr>
          <a:xfrm>
            <a:off x="9932619" y="10499402"/>
            <a:ext cx="45187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15. Curl /by-lastname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80" name="Vraćanje baze iz snapshot-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Vraćanje baze iz snapshot-a</a:t>
            </a:r>
          </a:p>
        </p:txBody>
      </p:sp>
      <p:pic>
        <p:nvPicPr>
          <p:cNvPr id="28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47" y="3407590"/>
            <a:ext cx="11590002" cy="53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lika 16. Snapshot baze"/>
          <p:cNvSpPr txBox="1"/>
          <p:nvPr/>
        </p:nvSpPr>
        <p:spPr>
          <a:xfrm>
            <a:off x="4271567" y="8950903"/>
            <a:ext cx="39394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16. Snapshot baze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9678474" y="9890318"/>
            <a:ext cx="13922126" cy="3078981"/>
            <a:chOff x="0" y="0"/>
            <a:chExt cx="13922125" cy="3078980"/>
          </a:xfrm>
        </p:grpSpPr>
        <p:pic>
          <p:nvPicPr>
            <p:cNvPr id="28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922126" cy="2098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4" name="Slika 17. Konekcija sa EC2"/>
            <p:cNvSpPr txBox="1"/>
            <p:nvPr/>
          </p:nvSpPr>
          <p:spPr>
            <a:xfrm>
              <a:off x="4807044" y="2494780"/>
              <a:ext cx="430789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17. Konekcija sa EC2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Hvala na pažnji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190" name="Računarstvo u obla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Računarstvo u oblaku</a:t>
            </a:r>
          </a:p>
        </p:txBody>
      </p:sp>
      <p:sp>
        <p:nvSpPr>
          <p:cNvPr id="191" name="Skup računarskih resursa na zahtev.…"/>
          <p:cNvSpPr txBox="1"/>
          <p:nvPr>
            <p:ph type="body" sz="half" idx="1"/>
          </p:nvPr>
        </p:nvSpPr>
        <p:spPr>
          <a:xfrm>
            <a:off x="762000" y="3860800"/>
            <a:ext cx="12218845" cy="8585200"/>
          </a:xfrm>
          <a:prstGeom prst="rect">
            <a:avLst/>
          </a:prstGeom>
        </p:spPr>
        <p:txBody>
          <a:bodyPr/>
          <a:lstStyle/>
          <a:p>
            <a:pPr/>
            <a:r>
              <a:t>Skup računarskih resursa na zahtev.</a:t>
            </a:r>
          </a:p>
          <a:p>
            <a:pPr/>
            <a:r>
              <a:t>Karakteristike računarstva u oblaku: </a:t>
            </a:r>
          </a:p>
          <a:p>
            <a:pPr lvl="1"/>
            <a:r>
              <a:t>Self-service</a:t>
            </a:r>
          </a:p>
          <a:p>
            <a:pPr lvl="1"/>
            <a:r>
              <a:t>Pay-per-use model</a:t>
            </a:r>
          </a:p>
          <a:p>
            <a:pPr lvl="1"/>
            <a:r>
              <a:t>Elastičnost</a:t>
            </a:r>
          </a:p>
          <a:p>
            <a:pPr lvl="1"/>
            <a:r>
              <a:t>Mogućnost podešavanja po potrebi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13070138" y="3035707"/>
            <a:ext cx="10785014" cy="7503368"/>
            <a:chOff x="0" y="0"/>
            <a:chExt cx="10785013" cy="7503366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85014" cy="6653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Slika 1. Slojevi klauda"/>
            <p:cNvSpPr txBox="1"/>
            <p:nvPr/>
          </p:nvSpPr>
          <p:spPr>
            <a:xfrm>
              <a:off x="3478552" y="6881066"/>
              <a:ext cx="382790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0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1. Slojevi klauda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197" name="Baze podataka u klaud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Baze podataka u klaudu</a:t>
            </a:r>
          </a:p>
        </p:txBody>
      </p:sp>
      <p:sp>
        <p:nvSpPr>
          <p:cNvPr id="198" name="Self-managed ili managed database…"/>
          <p:cNvSpPr txBox="1"/>
          <p:nvPr>
            <p:ph type="body" sz="half" idx="1"/>
          </p:nvPr>
        </p:nvSpPr>
        <p:spPr>
          <a:xfrm>
            <a:off x="762000" y="3911600"/>
            <a:ext cx="11155595" cy="8534400"/>
          </a:xfrm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sz="3504"/>
            </a:pPr>
            <a:r>
              <a:t>Self-managed ili managed database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Prednosti managed baza: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Skalabilnost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Isplativost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Održavanje i upravljanje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Dostupnost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Oporavak od katastrofa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Optimizacija performansi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Bezbednost</a:t>
            </a:r>
          </a:p>
        </p:txBody>
      </p:sp>
      <p:sp>
        <p:nvSpPr>
          <p:cNvPr id="199" name="Upravljane baze podataka:…"/>
          <p:cNvSpPr txBox="1"/>
          <p:nvPr/>
        </p:nvSpPr>
        <p:spPr>
          <a:xfrm>
            <a:off x="11805827" y="1874177"/>
            <a:ext cx="10370586" cy="462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>
              <a:buClr>
                <a:schemeClr val="accent1"/>
              </a:buClr>
              <a:buSzPct val="104999"/>
              <a:buFont typeface="Avenir Next Regular"/>
              <a:buChar char="▸"/>
              <a:defRPr sz="3800"/>
            </a:pPr>
            <a:r>
              <a:t>Upravljane baze podataka:</a:t>
            </a:r>
          </a:p>
          <a:p>
            <a:pPr lvl="1" marL="1270000" indent="-635000">
              <a:buClr>
                <a:schemeClr val="accent1"/>
              </a:buClr>
              <a:buSzPct val="104999"/>
              <a:buFont typeface="Avenir Next Regular"/>
              <a:buChar char="▸"/>
              <a:defRPr sz="3800"/>
            </a:pPr>
            <a:r>
              <a:t>Tradicionalne (MySQL, SQL Server,…)</a:t>
            </a:r>
          </a:p>
          <a:p>
            <a:pPr lvl="1" marL="1270000" indent="-635000">
              <a:buClr>
                <a:schemeClr val="accent1"/>
              </a:buClr>
              <a:buSzPct val="104999"/>
              <a:buFont typeface="Avenir Next Regular"/>
              <a:buChar char="▸"/>
              <a:defRPr sz="3800"/>
            </a:pPr>
            <a:r>
              <a:t>Cloud native (Amazon Aurora)</a:t>
            </a:r>
          </a:p>
        </p:txBody>
      </p:sp>
      <p:sp>
        <p:nvSpPr>
          <p:cNvPr id="200" name="Tipovi upravljanih baza podataka:…"/>
          <p:cNvSpPr txBox="1"/>
          <p:nvPr/>
        </p:nvSpPr>
        <p:spPr>
          <a:xfrm>
            <a:off x="11780427" y="7540446"/>
            <a:ext cx="10370586" cy="432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62"/>
            </a:pPr>
            <a:r>
              <a:t>Tipovi upravljanih baza podataka:</a:t>
            </a:r>
          </a:p>
          <a:p>
            <a:pPr lvl="1" marL="125730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62"/>
            </a:pPr>
            <a:r>
              <a:t>Relacione baze (MySQL, Amazon Aurora)</a:t>
            </a:r>
          </a:p>
          <a:p>
            <a:pPr lvl="1" marL="125730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62"/>
            </a:pPr>
            <a:r>
              <a:t>Skladišta podataka (Amazon Redshift)</a:t>
            </a:r>
          </a:p>
          <a:p>
            <a:pPr lvl="1" marL="125730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62"/>
            </a:pPr>
            <a:r>
              <a:t>Nerelacione baze (Amazon DynamoDB)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20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03" name="Amazon web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Amazon web services</a:t>
            </a:r>
          </a:p>
        </p:txBody>
      </p:sp>
      <p:sp>
        <p:nvSpPr>
          <p:cNvPr id="204" name="AWS je deo Amazon korporacije, koji pruža klaud usluge na zahtev na baze pay-as-you-go modela.…"/>
          <p:cNvSpPr txBox="1"/>
          <p:nvPr>
            <p:ph type="body" sz="half" idx="1"/>
          </p:nvPr>
        </p:nvSpPr>
        <p:spPr>
          <a:xfrm>
            <a:off x="762000" y="3860800"/>
            <a:ext cx="8582132" cy="858520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AWS je deo Amazon korporacije, koji pruža klaud usluge na zahtev na baze pay-as-you-go modela.</a:t>
            </a:r>
          </a:p>
          <a:p>
            <a:pPr>
              <a:defRPr sz="3800"/>
            </a:pPr>
            <a:r>
              <a:t>Rešenja za rad sa bazom:</a:t>
            </a:r>
          </a:p>
          <a:p>
            <a:pPr lvl="1">
              <a:defRPr sz="3800"/>
            </a:pPr>
            <a:r>
              <a:t>Amazon EC2</a:t>
            </a:r>
          </a:p>
          <a:p>
            <a:pPr lvl="1">
              <a:defRPr sz="3800"/>
            </a:pPr>
            <a:r>
              <a:t>Amazon RDS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1789554" y="2103913"/>
            <a:ext cx="11951877" cy="10421569"/>
            <a:chOff x="0" y="0"/>
            <a:chExt cx="11951876" cy="10421568"/>
          </a:xfrm>
        </p:grpSpPr>
        <p:pic>
          <p:nvPicPr>
            <p:cNvPr id="2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951877" cy="9151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Slika 2. Odgovornost korisnika/provajdera…"/>
            <p:cNvSpPr txBox="1"/>
            <p:nvPr/>
          </p:nvSpPr>
          <p:spPr>
            <a:xfrm>
              <a:off x="2239280" y="9278568"/>
              <a:ext cx="7473316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spcBef>
                  <a:spcPts val="0"/>
                </a:spcBef>
                <a:defRPr i="1" sz="30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Slika 2. Odgovornost korisnika/provajdera </a:t>
              </a:r>
            </a:p>
            <a:p>
              <a:pPr algn="ctr">
                <a:spcBef>
                  <a:spcPts val="0"/>
                </a:spcBef>
                <a:defRPr i="1" sz="30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kod različitih rešenja hostovanja baze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10" name="Amazon RDS instan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Amazon RDS instanca</a:t>
            </a:r>
          </a:p>
        </p:txBody>
      </p:sp>
      <p:sp>
        <p:nvSpPr>
          <p:cNvPr id="211" name="Osnovni gradivni blok Amazon 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Osnovni gradivni blok Amazon RDS</a:t>
            </a:r>
          </a:p>
          <a:p>
            <a:pPr/>
            <a:r>
              <a:t>Izolovano okruženje baze u AWS klaudu</a:t>
            </a:r>
          </a:p>
          <a:p>
            <a:pPr/>
            <a:r>
              <a:t>Dodaj karakteristike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14" name="Povezivanje sa RDS instanc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Povezivanje sa RDS instancom</a:t>
            </a:r>
          </a:p>
        </p:txBody>
      </p:sp>
      <p:sp>
        <p:nvSpPr>
          <p:cNvPr id="215" name="RDS instanca se smešta u VPC, koji kontroliše virtuelno mrežno okruženj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RDS instanca se smešta u VPC, koji kontroliše virtuelno mrežno okruženje.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Bezbednosne grupe kontrolišu pristup instanci unutar VPC.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Scenariji pristupa bazi u VPC: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Sa EC2 instance u istom VPC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Sa EC2 instance iz drugog VPC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Klijentska aplikacija kroz internet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Sa privatne mreže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18" name="Arhitektura sist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Arhitektura sistema</a:t>
            </a:r>
          </a:p>
        </p:txBody>
      </p:sp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5285" y="3677719"/>
            <a:ext cx="15773430" cy="776758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ka 3. Arhitektura sistema"/>
          <p:cNvSpPr txBox="1"/>
          <p:nvPr/>
        </p:nvSpPr>
        <p:spPr>
          <a:xfrm>
            <a:off x="9044432" y="11948019"/>
            <a:ext cx="62951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3. Arhitektura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23" name="Koraci u kreiranju RDS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Koraci u kreiranju RDS instance</a:t>
            </a:r>
          </a:p>
        </p:txBody>
      </p:sp>
      <p:sp>
        <p:nvSpPr>
          <p:cNvPr id="224" name="Izbor tipa i verzije engine-a…"/>
          <p:cNvSpPr txBox="1"/>
          <p:nvPr>
            <p:ph type="body" sz="half" idx="1"/>
          </p:nvPr>
        </p:nvSpPr>
        <p:spPr>
          <a:xfrm>
            <a:off x="762000" y="3860800"/>
            <a:ext cx="9179180" cy="8585200"/>
          </a:xfrm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2900"/>
              </a:spcBef>
              <a:defRPr sz="3648"/>
            </a:pPr>
            <a:r>
              <a:t>Izbor tipa i verzije engine-a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t>Izbor šablona (Production, Dev/Test, Free Tier)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t>Availability &amp; durability </a:t>
            </a:r>
          </a:p>
          <a:p>
            <a:pPr lvl="1" marL="965200" indent="-482600" defTabSz="627379">
              <a:spcBef>
                <a:spcPts val="2900"/>
              </a:spcBef>
              <a:defRPr sz="3648"/>
            </a:pPr>
            <a:r>
              <a:t>Multi-AZ DB Cluster</a:t>
            </a:r>
          </a:p>
          <a:p>
            <a:pPr lvl="1" marL="965200" indent="-482600" defTabSz="627379">
              <a:spcBef>
                <a:spcPts val="2900"/>
              </a:spcBef>
              <a:defRPr sz="3648"/>
            </a:pPr>
            <a:r>
              <a:t>Multi-AZ DB Instance</a:t>
            </a:r>
          </a:p>
          <a:p>
            <a:pPr lvl="1" marL="965200" indent="-482600" defTabSz="627379">
              <a:spcBef>
                <a:spcPts val="2900"/>
              </a:spcBef>
              <a:defRPr sz="3648"/>
            </a:pPr>
            <a:r>
              <a:t>Single DB Instance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t>Identifikator instance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t>Kreiranje glavnog korisnika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loud baze podataka i Database as a service na primeru Amazon RDS-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baze podataka i Database as a service na primeru Amazon RDS-a</a:t>
            </a:r>
          </a:p>
        </p:txBody>
      </p:sp>
      <p:sp>
        <p:nvSpPr>
          <p:cNvPr id="227" name="Koraci u kreiranju RDS instance - nastav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Koraci u kreiranju RDS instance - nastavak</a:t>
            </a:r>
          </a:p>
        </p:txBody>
      </p:sp>
      <p:sp>
        <p:nvSpPr>
          <p:cNvPr id="228" name="Klasa instance…"/>
          <p:cNvSpPr txBox="1"/>
          <p:nvPr>
            <p:ph type="body" sz="half" idx="1"/>
          </p:nvPr>
        </p:nvSpPr>
        <p:spPr>
          <a:xfrm>
            <a:off x="762000" y="3860800"/>
            <a:ext cx="9429623" cy="8585200"/>
          </a:xfrm>
          <a:prstGeom prst="rect">
            <a:avLst/>
          </a:prstGeom>
        </p:spPr>
        <p:txBody>
          <a:bodyPr/>
          <a:lstStyle/>
          <a:p>
            <a:pPr/>
            <a:r>
              <a:t>Klasa instance</a:t>
            </a:r>
          </a:p>
          <a:p>
            <a:pPr lvl="1"/>
            <a:r>
              <a:t>General purpose (db.m*)</a:t>
            </a:r>
          </a:p>
          <a:p>
            <a:pPr lvl="1"/>
            <a:r>
              <a:t>Memory optimized (db.z* db.x* db.r*)</a:t>
            </a:r>
          </a:p>
          <a:p>
            <a:pPr lvl="1"/>
            <a:r>
              <a:t>Compute optimized (db.c*)</a:t>
            </a:r>
          </a:p>
          <a:p>
            <a:pPr lvl="1"/>
            <a:r>
              <a:t>Burstable performace (db.t*)</a:t>
            </a:r>
          </a:p>
          <a:p>
            <a:pPr lvl="1"/>
            <a:r>
              <a:t>Optimized reads (db.r*)</a:t>
            </a:r>
          </a:p>
        </p:txBody>
      </p:sp>
      <p:pic>
        <p:nvPicPr>
          <p:cNvPr id="22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0067" y="3619129"/>
            <a:ext cx="12436633" cy="647774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lika 4. Klasa instance"/>
          <p:cNvSpPr txBox="1"/>
          <p:nvPr/>
        </p:nvSpPr>
        <p:spPr>
          <a:xfrm>
            <a:off x="15880041" y="10541000"/>
            <a:ext cx="425668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4. Klasa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