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half" idx="2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half" idx="2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25000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46" name="Callout"/>
          <p:cNvSpPr/>
          <p:nvPr/>
        </p:nvSpPr>
        <p:spPr>
          <a:xfrm>
            <a:off x="876300" y="3314700"/>
            <a:ext cx="22631400" cy="731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</a:defRPr>
            </a:pPr>
          </a:p>
        </p:txBody>
      </p:sp>
      <p:sp>
        <p:nvSpPr>
          <p:cNvPr id="147" name="Body Level One…"/>
          <p:cNvSpPr txBox="1"/>
          <p:nvPr>
            <p:ph type="body" sz="quarter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Johnny Appleseed"/>
          <p:cNvSpPr txBox="1"/>
          <p:nvPr>
            <p:ph type="body" sz="quarter" idx="21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ts val="0"/>
              </a:spcBef>
              <a:defRPr cap="none" sz="87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49" name="Text"/>
          <p:cNvSpPr txBox="1"/>
          <p:nvPr>
            <p:ph type="body" sz="quarter" idx="22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 defTabSz="647700">
              <a:spcBef>
                <a:spcPts val="0"/>
              </a:spcBef>
              <a:defRPr spc="100" sz="3600">
                <a:solidFill>
                  <a:srgbClr val="838787"/>
                </a:solidFill>
              </a:defRPr>
            </a:pP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9" name="Johnny Appleseed"/>
          <p:cNvSpPr txBox="1"/>
          <p:nvPr>
            <p:ph type="body" sz="quarter" idx="22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 defTabSz="647700">
              <a:lnSpc>
                <a:spcPct val="100000"/>
              </a:lnSpc>
              <a:spcBef>
                <a:spcPts val="0"/>
              </a:spcBef>
              <a:defRPr cap="none" sz="87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23013223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11049000" y="8635797"/>
            <a:ext cx="12572997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49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Black and white photo of windmills under a cloudy sky"/>
          <p:cNvSpPr/>
          <p:nvPr>
            <p:ph type="pic" idx="21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22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loud baze podataka i Database as a service na primeru Amazon RDS-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96238">
              <a:defRPr sz="145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192" name="Svetlana Mančić 14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Sistemi za upravljanje bazama podataka</a:t>
            </a:r>
          </a:p>
        </p:txBody>
      </p:sp>
      <p:sp>
        <p:nvSpPr>
          <p:cNvPr id="193" name="Svetlana Mančić 1423"/>
          <p:cNvSpPr txBox="1"/>
          <p:nvPr/>
        </p:nvSpPr>
        <p:spPr>
          <a:xfrm>
            <a:off x="756500" y="12526809"/>
            <a:ext cx="554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Svetlana Mančić 1423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41" name="Koraci u kreiranju rds instance - nastav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Koraci u kreiranju rds instance - nastavak</a:t>
            </a:r>
          </a:p>
        </p:txBody>
      </p:sp>
      <p:sp>
        <p:nvSpPr>
          <p:cNvPr id="242" name="Tip skladišta:…"/>
          <p:cNvSpPr txBox="1"/>
          <p:nvPr>
            <p:ph type="body" idx="21"/>
          </p:nvPr>
        </p:nvSpPr>
        <p:spPr>
          <a:xfrm>
            <a:off x="762000" y="3886200"/>
            <a:ext cx="10289541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Tip skladišta: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 purpose SSD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Provisioned IOPS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Magnetic</a:t>
            </a:r>
          </a:p>
        </p:txBody>
      </p:sp>
      <p:pic>
        <p:nvPicPr>
          <p:cNvPr id="24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7056" y="3469130"/>
            <a:ext cx="11872877" cy="809352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ka 5. Tip i kapacitet skladišta"/>
          <p:cNvSpPr txBox="1"/>
          <p:nvPr/>
        </p:nvSpPr>
        <p:spPr>
          <a:xfrm>
            <a:off x="14024624" y="11856784"/>
            <a:ext cx="62310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5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6. Tip i kapacitet skladišta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47" name="Koraci u kreiranju RDS Instance - nastav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Koraci u kreiranju RDS Instance - nastavak</a:t>
            </a:r>
          </a:p>
        </p:txBody>
      </p:sp>
      <p:sp>
        <p:nvSpPr>
          <p:cNvPr id="248" name="Povezivanje sa EC2…"/>
          <p:cNvSpPr txBox="1"/>
          <p:nvPr>
            <p:ph type="body" idx="21"/>
          </p:nvPr>
        </p:nvSpPr>
        <p:spPr>
          <a:xfrm>
            <a:off x="762000" y="3860800"/>
            <a:ext cx="7625461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Povezivanje sa EC2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Kreiranje SSL sertifikata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Podešavanje porta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Podešavanje autentifikacije</a:t>
            </a:r>
          </a:p>
        </p:txBody>
      </p:sp>
      <p:pic>
        <p:nvPicPr>
          <p:cNvPr id="24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4197" y="3642166"/>
            <a:ext cx="15328945" cy="715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ka 6. Povezivanje sa EC2 instancom"/>
          <p:cNvSpPr txBox="1"/>
          <p:nvPr/>
        </p:nvSpPr>
        <p:spPr>
          <a:xfrm>
            <a:off x="12254604" y="11261133"/>
            <a:ext cx="76281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5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7. Povezivanje sa EC2 instancom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53" name="Karakteristike rds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Karakteristike rds instance</a:t>
            </a:r>
          </a:p>
        </p:txBody>
      </p:sp>
      <p:pic>
        <p:nvPicPr>
          <p:cNvPr id="25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40" y="3274440"/>
            <a:ext cx="11229154" cy="861665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lika 7. RDS Instance Summary"/>
          <p:cNvSpPr txBox="1"/>
          <p:nvPr/>
        </p:nvSpPr>
        <p:spPr>
          <a:xfrm>
            <a:off x="1943030" y="11990537"/>
            <a:ext cx="854506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8. RDS Instance Summary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2847965" y="2026262"/>
            <a:ext cx="11095621" cy="4918404"/>
            <a:chOff x="0" y="0"/>
            <a:chExt cx="11095620" cy="4918402"/>
          </a:xfrm>
        </p:grpSpPr>
        <p:pic>
          <p:nvPicPr>
            <p:cNvPr id="256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095621" cy="3750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Slika 8. Monitoring"/>
            <p:cNvSpPr txBox="1"/>
            <p:nvPr/>
          </p:nvSpPr>
          <p:spPr>
            <a:xfrm>
              <a:off x="2868067" y="3978602"/>
              <a:ext cx="5237989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9. Monitoring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12941503" y="7172797"/>
            <a:ext cx="10908360" cy="5373660"/>
            <a:chOff x="0" y="0"/>
            <a:chExt cx="10908358" cy="5373659"/>
          </a:xfrm>
        </p:grpSpPr>
        <p:pic>
          <p:nvPicPr>
            <p:cNvPr id="259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908360" cy="420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Slika 9. Events"/>
            <p:cNvSpPr txBox="1"/>
            <p:nvPr/>
          </p:nvSpPr>
          <p:spPr>
            <a:xfrm>
              <a:off x="3416741" y="4433859"/>
              <a:ext cx="4327247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10. Events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2"/>
      <p:bldP build="whole" bldLvl="1" animBg="1" rev="0" advAuto="0" spid="25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64" name="RDS Instance logov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RDS Instance logovi</a:t>
            </a:r>
          </a:p>
        </p:txBody>
      </p:sp>
      <p:pic>
        <p:nvPicPr>
          <p:cNvPr id="26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520" y="3453372"/>
            <a:ext cx="10028360" cy="1887946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lika 10. RDS Instance logs"/>
          <p:cNvSpPr txBox="1"/>
          <p:nvPr/>
        </p:nvSpPr>
        <p:spPr>
          <a:xfrm>
            <a:off x="3099105" y="5619691"/>
            <a:ext cx="517493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3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11. RDS Instance logs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1302306" y="3420021"/>
            <a:ext cx="12234522" cy="7794081"/>
            <a:chOff x="0" y="0"/>
            <a:chExt cx="12234521" cy="7794081"/>
          </a:xfrm>
        </p:grpSpPr>
        <p:pic>
          <p:nvPicPr>
            <p:cNvPr id="26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234522" cy="6875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lika 11. Error/mysql-error.log"/>
            <p:cNvSpPr txBox="1"/>
            <p:nvPr/>
          </p:nvSpPr>
          <p:spPr>
            <a:xfrm>
              <a:off x="3221545" y="7120980"/>
              <a:ext cx="574490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300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12. Error/mysql-error.log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72" name="Podešavanje EC2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Podešavanje EC2 instance</a:t>
            </a:r>
          </a:p>
        </p:txBody>
      </p:sp>
      <p:sp>
        <p:nvSpPr>
          <p:cNvPr id="273" name="Kopiranje fajlova…"/>
          <p:cNvSpPr txBox="1"/>
          <p:nvPr>
            <p:ph type="body" idx="21"/>
          </p:nvPr>
        </p:nvSpPr>
        <p:spPr>
          <a:xfrm>
            <a:off x="762000" y="3470654"/>
            <a:ext cx="9847454" cy="8585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Kopiranje fajlova</a:t>
            </a:r>
          </a:p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Povezivanje putem SSH</a:t>
            </a:r>
          </a:p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Instaliranje paketa</a:t>
            </a:r>
          </a:p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Povezivanje sa bazom, kreiranje korisnika, dodela privilegija</a:t>
            </a:r>
          </a:p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Izvršenje skripte za generisanje i upis podataka u bazu</a:t>
            </a:r>
          </a:p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Dodavanje bezbednosnog pravila</a:t>
            </a:r>
          </a:p>
          <a:p>
            <a:pPr marL="514350" indent="-514350" defTabSz="668655">
              <a:lnSpc>
                <a:spcPct val="100000"/>
              </a:lnSpc>
              <a:spcBef>
                <a:spcPts val="3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Startovanje http servera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10107331" y="3344586"/>
            <a:ext cx="13185142" cy="3373409"/>
            <a:chOff x="0" y="0"/>
            <a:chExt cx="13185140" cy="3373408"/>
          </a:xfrm>
        </p:grpSpPr>
        <p:pic>
          <p:nvPicPr>
            <p:cNvPr id="2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185142" cy="2530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Slika 12. EC2 security group inbound rules"/>
            <p:cNvSpPr txBox="1"/>
            <p:nvPr/>
          </p:nvSpPr>
          <p:spPr>
            <a:xfrm>
              <a:off x="2500115" y="2700308"/>
              <a:ext cx="8120787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300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13. EC2 security group inbound rules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79" name="Vraćanje podataka iz b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Vraćanje podataka iz baze</a:t>
            </a:r>
          </a:p>
        </p:txBody>
      </p:sp>
      <p:pic>
        <p:nvPicPr>
          <p:cNvPr id="28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7360" y="3732610"/>
            <a:ext cx="19309281" cy="1462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7189" y="6868107"/>
            <a:ext cx="19109623" cy="795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7360" y="9336450"/>
            <a:ext cx="19309281" cy="896279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lika 13. Curl /everyone"/>
          <p:cNvSpPr txBox="1"/>
          <p:nvPr/>
        </p:nvSpPr>
        <p:spPr>
          <a:xfrm>
            <a:off x="10247185" y="5286697"/>
            <a:ext cx="377921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7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14 Curl /everyone </a:t>
            </a:r>
          </a:p>
        </p:txBody>
      </p:sp>
      <p:sp>
        <p:nvSpPr>
          <p:cNvPr id="284" name="Slika 14. Curl /by-firstname"/>
          <p:cNvSpPr txBox="1"/>
          <p:nvPr/>
        </p:nvSpPr>
        <p:spPr>
          <a:xfrm>
            <a:off x="9990866" y="7893050"/>
            <a:ext cx="435391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7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15. Curl /by-firstname </a:t>
            </a:r>
          </a:p>
        </p:txBody>
      </p:sp>
      <p:sp>
        <p:nvSpPr>
          <p:cNvPr id="285" name="Slika 15. Curl /by-lastname"/>
          <p:cNvSpPr txBox="1"/>
          <p:nvPr/>
        </p:nvSpPr>
        <p:spPr>
          <a:xfrm>
            <a:off x="9932619" y="10499402"/>
            <a:ext cx="44728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8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16. Curl /by-lastname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88" name="Vraćanje baze iz snapshot-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Vraćanje baze iz snapshot-a</a:t>
            </a:r>
          </a:p>
        </p:txBody>
      </p:sp>
      <p:pic>
        <p:nvPicPr>
          <p:cNvPr id="2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46" y="3407590"/>
            <a:ext cx="11590003" cy="53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lika 16. Snapshot baze"/>
          <p:cNvSpPr txBox="1"/>
          <p:nvPr/>
        </p:nvSpPr>
        <p:spPr>
          <a:xfrm>
            <a:off x="4271567" y="8950904"/>
            <a:ext cx="389006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8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17. Snapshot baze</a:t>
            </a:r>
          </a:p>
        </p:txBody>
      </p:sp>
      <p:grpSp>
        <p:nvGrpSpPr>
          <p:cNvPr id="293" name="Group"/>
          <p:cNvGrpSpPr/>
          <p:nvPr/>
        </p:nvGrpSpPr>
        <p:grpSpPr>
          <a:xfrm>
            <a:off x="9678474" y="9890317"/>
            <a:ext cx="13922128" cy="3078983"/>
            <a:chOff x="0" y="0"/>
            <a:chExt cx="13922126" cy="3078981"/>
          </a:xfrm>
        </p:grpSpPr>
        <p:pic>
          <p:nvPicPr>
            <p:cNvPr id="29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3922128" cy="2098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2" name="Slika 17. Konekcija sa EC2"/>
            <p:cNvSpPr txBox="1"/>
            <p:nvPr/>
          </p:nvSpPr>
          <p:spPr>
            <a:xfrm>
              <a:off x="4807044" y="2494781"/>
              <a:ext cx="425526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800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18. Konekcija sa EC2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Hvala na pažnji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196" name="Računarstvo u obla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Računarstvo u oblaku</a:t>
            </a:r>
          </a:p>
        </p:txBody>
      </p:sp>
      <p:sp>
        <p:nvSpPr>
          <p:cNvPr id="197" name="Skup računarskih resursa na zahtev.…"/>
          <p:cNvSpPr txBox="1"/>
          <p:nvPr>
            <p:ph type="body" idx="21"/>
          </p:nvPr>
        </p:nvSpPr>
        <p:spPr>
          <a:xfrm>
            <a:off x="762000" y="3860800"/>
            <a:ext cx="12218845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Skup računarskih resursa na zahtev.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Karakteristike računarstva u oblaku: 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Self-service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Pay-per-use model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Elastičnost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Mogućnost podešavanja po potrebi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3070138" y="3035707"/>
            <a:ext cx="10785016" cy="7503369"/>
            <a:chOff x="0" y="0"/>
            <a:chExt cx="10785015" cy="7503368"/>
          </a:xfrm>
        </p:grpSpPr>
        <p:pic>
          <p:nvPicPr>
            <p:cNvPr id="1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10785017" cy="66537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lika 1. Slojevi klauda"/>
            <p:cNvSpPr txBox="1"/>
            <p:nvPr/>
          </p:nvSpPr>
          <p:spPr>
            <a:xfrm>
              <a:off x="3478552" y="6881068"/>
              <a:ext cx="3773425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3000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Slika 1. Slojevi klauda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03" name="Baze podataka u klaud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Baze podataka u klaudu</a:t>
            </a:r>
          </a:p>
        </p:txBody>
      </p:sp>
      <p:sp>
        <p:nvSpPr>
          <p:cNvPr id="204" name="Self-managed ili managed database…"/>
          <p:cNvSpPr txBox="1"/>
          <p:nvPr>
            <p:ph type="body" idx="21"/>
          </p:nvPr>
        </p:nvSpPr>
        <p:spPr>
          <a:xfrm>
            <a:off x="762000" y="3911600"/>
            <a:ext cx="11155596" cy="853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6355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Self-managed ili managed database</a:t>
            </a:r>
          </a:p>
          <a:p>
            <a:pPr marL="46355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Prednosti managed baza: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Skalabilnost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Isplativost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Održavanje i upravljanje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Dostupnost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Oporavak od katastrofa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Optimizacija performansi</a:t>
            </a:r>
          </a:p>
          <a:p>
            <a:pPr lvl="1" marL="927100" indent="-463550" defTabSz="602615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Bezbednost</a:t>
            </a:r>
          </a:p>
        </p:txBody>
      </p:sp>
      <p:sp>
        <p:nvSpPr>
          <p:cNvPr id="205" name="Upravljane baze podataka:…"/>
          <p:cNvSpPr txBox="1"/>
          <p:nvPr/>
        </p:nvSpPr>
        <p:spPr>
          <a:xfrm>
            <a:off x="11805826" y="1874177"/>
            <a:ext cx="10370588" cy="462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Upravljane baze podataka:</a:t>
            </a:r>
          </a:p>
          <a:p>
            <a:pPr lvl="1" marL="1270000" indent="-635000"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Tradicionalne (MySQL, SQL Server,…)</a:t>
            </a:r>
          </a:p>
          <a:p>
            <a:pPr lvl="1" marL="1270000" indent="-635000"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Cloud native (Amazon Aurora)</a:t>
            </a:r>
          </a:p>
        </p:txBody>
      </p:sp>
      <p:sp>
        <p:nvSpPr>
          <p:cNvPr id="206" name="Tipovi upravljanih baza podataka:…"/>
          <p:cNvSpPr txBox="1"/>
          <p:nvPr/>
        </p:nvSpPr>
        <p:spPr>
          <a:xfrm>
            <a:off x="11780426" y="7540445"/>
            <a:ext cx="10370588" cy="432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Tipovi upravljanih baza podataka:</a:t>
            </a:r>
          </a:p>
          <a:p>
            <a:pPr lvl="1" marL="125730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Relacione baze (MySQL, Amazon Aurora)</a:t>
            </a:r>
          </a:p>
          <a:p>
            <a:pPr lvl="1" marL="125730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Skladišta podataka (Amazon Redshift)</a:t>
            </a:r>
          </a:p>
          <a:p>
            <a:pPr lvl="1" marL="1257300" indent="-628650" defTabSz="817244"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Nerelacione baze (Amazon DynamoDB)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09" name="Amazon web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Amazon web services</a:t>
            </a:r>
          </a:p>
        </p:txBody>
      </p:sp>
      <p:sp>
        <p:nvSpPr>
          <p:cNvPr id="210" name="AWS je deo Amazon korporacije, koji pruža klaud usluge na zahtev na baze pay-as-you-go modela.…"/>
          <p:cNvSpPr txBox="1"/>
          <p:nvPr>
            <p:ph type="body" idx="21"/>
          </p:nvPr>
        </p:nvSpPr>
        <p:spPr>
          <a:xfrm>
            <a:off x="762000" y="3860800"/>
            <a:ext cx="8582132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AWS je deo Amazon korporacije, koji pruža klaud usluge na zahtev na baze pay-as-you-go modela.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Rešenja za rad sa bazom: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Amazon EC2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Amazon RDS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11789554" y="2103913"/>
            <a:ext cx="11951878" cy="10421570"/>
            <a:chOff x="0" y="0"/>
            <a:chExt cx="11951877" cy="10421569"/>
          </a:xfrm>
        </p:grpSpPr>
        <p:pic>
          <p:nvPicPr>
            <p:cNvPr id="2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1951878" cy="9151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Slika 2. Odgovornost korisnika/provajdera…"/>
            <p:cNvSpPr txBox="1"/>
            <p:nvPr/>
          </p:nvSpPr>
          <p:spPr>
            <a:xfrm>
              <a:off x="2277190" y="9278569"/>
              <a:ext cx="7397497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spcBef>
                  <a:spcPts val="0"/>
                </a:spcBef>
                <a:defRPr i="1" sz="3000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Slika 2. Odgovornost korisnika/provajdera </a:t>
              </a:r>
            </a:p>
            <a:p>
              <a:pPr algn="ctr">
                <a:spcBef>
                  <a:spcPts val="0"/>
                </a:spcBef>
                <a:defRPr i="1" sz="3000">
                  <a:solidFill>
                    <a:srgbClr val="83878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kod različitih rešenja hostovanja baze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16" name="Amazon RDS instan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Amazon RDS instanca</a:t>
            </a:r>
          </a:p>
        </p:txBody>
      </p:sp>
      <p:sp>
        <p:nvSpPr>
          <p:cNvPr id="217" name="Osnovni gradivni blok Amazon RD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Osnovni gradivni blok Amazon RDS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Izolovano okruženje baze u AWS klaudu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 pozadini se kreira virtuelna mašina na EC2, a EBS se koristi za skladištenje.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20" name="Povezivanje sa RDS instanc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Povezivanje sa RDS instancom</a:t>
            </a:r>
          </a:p>
        </p:txBody>
      </p:sp>
      <p:sp>
        <p:nvSpPr>
          <p:cNvPr id="221" name="RDS instanca se smešta u VPC, koji kontroliše virtuelno mrežno okruženje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096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RDS instanca se smešta u VPC, koji kontroliše virtuelno mrežno okruženje.</a:t>
            </a:r>
          </a:p>
          <a:p>
            <a:pPr marL="6096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Bezbednosne grupe kontrolišu pristup instanci unutar VPC.</a:t>
            </a:r>
          </a:p>
          <a:p>
            <a:pPr marL="6096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Scenariji pristupa bazi u VPC:</a:t>
            </a:r>
          </a:p>
          <a:p>
            <a:pPr lvl="1" marL="12192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 EC2 instance u istom VPC</a:t>
            </a:r>
          </a:p>
          <a:p>
            <a:pPr lvl="1" marL="12192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 EC2 instance iz drugog VPC</a:t>
            </a:r>
          </a:p>
          <a:p>
            <a:pPr lvl="1" marL="12192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Klijentska aplikacija kroz internet</a:t>
            </a:r>
          </a:p>
          <a:p>
            <a:pPr lvl="1" marL="1219200" indent="-609600" defTabSz="792479">
              <a:lnSpc>
                <a:spcPct val="100000"/>
              </a:lnSpc>
              <a:spcBef>
                <a:spcPts val="3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Sa privatne mreže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24" name="Arhitektura sist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Arhitektura sistema</a:t>
            </a:r>
          </a:p>
        </p:txBody>
      </p:sp>
      <p:pic>
        <p:nvPicPr>
          <p:cNvPr id="22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5284" y="3677718"/>
            <a:ext cx="15773431" cy="776758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lika 3. Arhitektura sistema"/>
          <p:cNvSpPr txBox="1"/>
          <p:nvPr/>
        </p:nvSpPr>
        <p:spPr>
          <a:xfrm>
            <a:off x="9080245" y="11948019"/>
            <a:ext cx="62235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40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3. Arhitektura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29" name="Koraci u kreiranju RDS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Koraci u kreiranju RDS instance</a:t>
            </a:r>
          </a:p>
        </p:txBody>
      </p:sp>
      <p:sp>
        <p:nvSpPr>
          <p:cNvPr id="230" name="Izbor tipa i verzije engine-a…"/>
          <p:cNvSpPr txBox="1"/>
          <p:nvPr>
            <p:ph type="body" idx="21"/>
          </p:nvPr>
        </p:nvSpPr>
        <p:spPr>
          <a:xfrm>
            <a:off x="762000" y="3860800"/>
            <a:ext cx="9179181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826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Izbor tipa i verzije engine-a</a:t>
            </a:r>
          </a:p>
          <a:p>
            <a:pPr marL="4826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Izbor šablona (Production, Dev/Test, Free Tier)</a:t>
            </a:r>
          </a:p>
          <a:p>
            <a:pPr marL="4826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Availability &amp; durability </a:t>
            </a:r>
          </a:p>
          <a:p>
            <a:pPr lvl="1" marL="9652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Multi-AZ DB Cluster</a:t>
            </a:r>
          </a:p>
          <a:p>
            <a:pPr lvl="1" marL="9652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Multi-AZ DB Instance</a:t>
            </a:r>
          </a:p>
          <a:p>
            <a:pPr lvl="1" marL="9652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Single DB Instance</a:t>
            </a:r>
          </a:p>
          <a:p>
            <a:pPr marL="4826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Identifikator instance</a:t>
            </a:r>
          </a:p>
          <a:p>
            <a:pPr marL="482600" indent="-482600" defTabSz="627379">
              <a:lnSpc>
                <a:spcPct val="100000"/>
              </a:lnSpc>
              <a:spcBef>
                <a:spcPts val="2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Kreiranje glavnog korisnika</a:t>
            </a:r>
          </a:p>
        </p:txBody>
      </p:sp>
      <p:pic>
        <p:nvPicPr>
          <p:cNvPr id="23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8996" y="1790151"/>
            <a:ext cx="8949736" cy="1013569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lika 3. Arhitektura sistema"/>
          <p:cNvSpPr txBox="1"/>
          <p:nvPr/>
        </p:nvSpPr>
        <p:spPr>
          <a:xfrm>
            <a:off x="12658565" y="12306299"/>
            <a:ext cx="10610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40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4. Izbor identifikatora i kreiranje korisnika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loud baze podataka i Database as a service na primeru Amazon RDS-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Cloud baze podataka i Database as a service na primeru Amazon RDS-a</a:t>
            </a:r>
          </a:p>
        </p:txBody>
      </p:sp>
      <p:sp>
        <p:nvSpPr>
          <p:cNvPr id="235" name="Koraci u kreiranju RDS instance - nastav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Koraci u kreiranju RDS instance - nastavak</a:t>
            </a:r>
          </a:p>
        </p:txBody>
      </p:sp>
      <p:sp>
        <p:nvSpPr>
          <p:cNvPr id="236" name="Klasa instance…"/>
          <p:cNvSpPr txBox="1"/>
          <p:nvPr>
            <p:ph type="body" idx="21"/>
          </p:nvPr>
        </p:nvSpPr>
        <p:spPr>
          <a:xfrm>
            <a:off x="762000" y="3860800"/>
            <a:ext cx="9429623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Klasa instance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General purpose (db.m*)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Memory optimized (db.z* db.x* db.r*)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Compute optimized (db.c*)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Burstable performace (db.t*)</a:t>
            </a:r>
          </a:p>
          <a:p>
            <a:pPr lvl="1" marL="1270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Optimized reads (db.r*)</a:t>
            </a:r>
          </a:p>
        </p:txBody>
      </p:sp>
      <p:pic>
        <p:nvPicPr>
          <p:cNvPr id="23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0067" y="3619129"/>
            <a:ext cx="12436634" cy="647774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lika 4. Klasa instance"/>
          <p:cNvSpPr txBox="1"/>
          <p:nvPr/>
        </p:nvSpPr>
        <p:spPr>
          <a:xfrm>
            <a:off x="15880041" y="10541000"/>
            <a:ext cx="419843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3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Slika 5. Klasa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