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1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4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5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igurnost MariaDB baze podatak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1004">
              <a:defRPr sz="15453"/>
            </a:lvl1pPr>
          </a:lstStyle>
          <a:p>
            <a:pPr/>
            <a:r>
              <a:t>Sigurnost MariaDB baze podataka</a:t>
            </a:r>
          </a:p>
        </p:txBody>
      </p:sp>
      <p:sp>
        <p:nvSpPr>
          <p:cNvPr id="187" name="Sistemi za upravljanje bazama podatak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Sistemi za upravljanje bazama podataka</a:t>
            </a:r>
          </a:p>
        </p:txBody>
      </p:sp>
      <p:sp>
        <p:nvSpPr>
          <p:cNvPr id="188" name="Svetlana Mančić 1423"/>
          <p:cNvSpPr txBox="1"/>
          <p:nvPr/>
        </p:nvSpPr>
        <p:spPr>
          <a:xfrm>
            <a:off x="949606" y="12052821"/>
            <a:ext cx="554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Svetlana Mančić 1423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250" name="Kontrola pristupa bazirana na uloga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Kontrola pristupa bazirana na ulogama</a:t>
            </a:r>
          </a:p>
        </p:txBody>
      </p:sp>
      <p:pic>
        <p:nvPicPr>
          <p:cNvPr id="25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7159" y="3148434"/>
            <a:ext cx="6529683" cy="9157076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lika 13. Demonstracija admin uloge"/>
          <p:cNvSpPr txBox="1"/>
          <p:nvPr/>
        </p:nvSpPr>
        <p:spPr>
          <a:xfrm>
            <a:off x="9492932" y="12596305"/>
            <a:ext cx="53981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13. Demonstracija admin uloge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255" name="Enkripcija u tranzi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Enkripcija u tranzitu</a:t>
            </a:r>
          </a:p>
        </p:txBody>
      </p:sp>
      <p:pic>
        <p:nvPicPr>
          <p:cNvPr id="25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550" y="3077832"/>
            <a:ext cx="10897631" cy="4768249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lika 14. Neenkriptovan mrežni saobraćaj"/>
          <p:cNvSpPr txBox="1"/>
          <p:nvPr/>
        </p:nvSpPr>
        <p:spPr>
          <a:xfrm>
            <a:off x="3208209" y="7912100"/>
            <a:ext cx="60664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14. Neenkriptovan mrežni saobraćaj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14856091" y="1523633"/>
            <a:ext cx="7265793" cy="8959319"/>
            <a:chOff x="0" y="0"/>
            <a:chExt cx="7265791" cy="8959318"/>
          </a:xfrm>
        </p:grpSpPr>
        <p:pic>
          <p:nvPicPr>
            <p:cNvPr id="258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265792" cy="83053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Slika 15. Kreiranje sertifikata i ključeva"/>
            <p:cNvSpPr txBox="1"/>
            <p:nvPr/>
          </p:nvSpPr>
          <p:spPr>
            <a:xfrm>
              <a:off x="849312" y="8425918"/>
              <a:ext cx="556736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15. Kreiranje sertifikata i ključeva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15778942" y="10603466"/>
            <a:ext cx="5420287" cy="2665701"/>
            <a:chOff x="0" y="0"/>
            <a:chExt cx="5420286" cy="2665700"/>
          </a:xfrm>
        </p:grpSpPr>
        <p:pic>
          <p:nvPicPr>
            <p:cNvPr id="261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420287" cy="2011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Slika 16. Konfigurisanje TLS"/>
            <p:cNvSpPr txBox="1"/>
            <p:nvPr/>
          </p:nvSpPr>
          <p:spPr>
            <a:xfrm>
              <a:off x="640360" y="2132300"/>
              <a:ext cx="413956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16. Konfigurisanje TLS </a:t>
              </a: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915184" y="8381095"/>
            <a:ext cx="10652326" cy="4888072"/>
            <a:chOff x="0" y="0"/>
            <a:chExt cx="10652324" cy="4888071"/>
          </a:xfrm>
        </p:grpSpPr>
        <p:pic>
          <p:nvPicPr>
            <p:cNvPr id="264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52325" cy="4366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Slika 17. Enkriptovan mrežni saobraćaj"/>
            <p:cNvSpPr txBox="1"/>
            <p:nvPr/>
          </p:nvSpPr>
          <p:spPr>
            <a:xfrm>
              <a:off x="2501939" y="4354671"/>
              <a:ext cx="564864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17. Enkriptovan mrežni saobraćaj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1"/>
      <p:bldP build="whole" bldLvl="1" animBg="1" rev="0" advAuto="0" spid="263" grpId="2"/>
      <p:bldP build="whole" bldLvl="1" animBg="1" rev="0" advAuto="0" spid="266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269" name="Enkripcija u mirovanj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Enkripcija u mirovanju</a:t>
            </a:r>
          </a:p>
        </p:txBody>
      </p:sp>
      <p:sp>
        <p:nvSpPr>
          <p:cNvPr id="270" name="Enkripcija tabela onemogućava pristup podacima, čak iako dođe do krađe fizičkih uređaja na kojima se skladiš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2700"/>
              </a:spcBef>
              <a:defRPr sz="3359"/>
            </a:pPr>
            <a:r>
              <a:t>Enkripcija tabela onemogućava pristup podacima, čak iako dođe do krađe fizičkih uređaja na kojima se skladište.</a:t>
            </a:r>
          </a:p>
          <a:p>
            <a:pPr marL="444500" indent="-444500" defTabSz="577850">
              <a:spcBef>
                <a:spcPts val="2700"/>
              </a:spcBef>
              <a:defRPr sz="3359"/>
            </a:pPr>
            <a:r>
              <a:t>Za InnoDB skladište moguća je :</a:t>
            </a:r>
          </a:p>
          <a:p>
            <a:pPr lvl="1" marL="889000" indent="-444500" defTabSz="577850">
              <a:spcBef>
                <a:spcPts val="2700"/>
              </a:spcBef>
              <a:defRPr sz="3359"/>
            </a:pPr>
            <a:r>
              <a:t>Enkripcija svih prostora tabela</a:t>
            </a:r>
          </a:p>
          <a:p>
            <a:pPr lvl="1" marL="889000" indent="-444500" defTabSz="577850">
              <a:spcBef>
                <a:spcPts val="2700"/>
              </a:spcBef>
              <a:defRPr sz="3359"/>
            </a:pPr>
            <a:r>
              <a:t>Enkripcija pojedinačnih tabela</a:t>
            </a:r>
          </a:p>
          <a:p>
            <a:pPr lvl="1" marL="889000" indent="-444500" defTabSz="577850">
              <a:spcBef>
                <a:spcPts val="2700"/>
              </a:spcBef>
              <a:defRPr sz="3359"/>
            </a:pPr>
            <a:r>
              <a:t>Enkripcija svih prostora tabela osim određenih tabela</a:t>
            </a:r>
          </a:p>
          <a:p>
            <a:pPr marL="444500" indent="-444500" defTabSz="577850">
              <a:spcBef>
                <a:spcPts val="2700"/>
              </a:spcBef>
              <a:defRPr sz="3359"/>
            </a:pPr>
            <a:r>
              <a:t>Za upravljanje ključevima koriste se posebni pluginovi:</a:t>
            </a:r>
          </a:p>
          <a:p>
            <a:pPr lvl="1" marL="889000" indent="-444500" defTabSz="577850">
              <a:spcBef>
                <a:spcPts val="2700"/>
              </a:spcBef>
              <a:defRPr sz="3359"/>
            </a:pPr>
            <a:r>
              <a:t>File Key Management Plugin</a:t>
            </a:r>
          </a:p>
          <a:p>
            <a:pPr lvl="1" marL="889000" indent="-444500" defTabSz="577850">
              <a:spcBef>
                <a:spcPts val="2700"/>
              </a:spcBef>
              <a:defRPr sz="3359"/>
            </a:pPr>
            <a:r>
              <a:t>AWS Key Management Plugin</a:t>
            </a:r>
          </a:p>
          <a:p>
            <a:pPr lvl="1" marL="889000" indent="-444500" defTabSz="577850">
              <a:spcBef>
                <a:spcPts val="2700"/>
              </a:spcBef>
              <a:defRPr sz="3359"/>
            </a:pPr>
            <a:r>
              <a:t>Hashicorp Key Management Plugin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273" name="Enkripcija u mirovanj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Enkripcija u mirovanju</a:t>
            </a:r>
          </a:p>
        </p:txBody>
      </p:sp>
      <p:grpSp>
        <p:nvGrpSpPr>
          <p:cNvPr id="276" name="Group"/>
          <p:cNvGrpSpPr/>
          <p:nvPr/>
        </p:nvGrpSpPr>
        <p:grpSpPr>
          <a:xfrm>
            <a:off x="979349" y="3694076"/>
            <a:ext cx="9913976" cy="1739111"/>
            <a:chOff x="0" y="0"/>
            <a:chExt cx="9913975" cy="1739109"/>
          </a:xfrm>
        </p:grpSpPr>
        <p:pic>
          <p:nvPicPr>
            <p:cNvPr id="2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913976" cy="1082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5" name="Slika 18. Generisanje ključeva za enkripciju"/>
            <p:cNvSpPr txBox="1"/>
            <p:nvPr/>
          </p:nvSpPr>
          <p:spPr>
            <a:xfrm>
              <a:off x="1451977" y="1205709"/>
              <a:ext cx="6278881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18. Generisanje ključeva za enkripciju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1963834" y="6335110"/>
            <a:ext cx="7945007" cy="1663477"/>
            <a:chOff x="0" y="0"/>
            <a:chExt cx="7945005" cy="1663475"/>
          </a:xfrm>
        </p:grpSpPr>
        <p:pic>
          <p:nvPicPr>
            <p:cNvPr id="277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945006" cy="10457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8" name="Slika 19. Sadržaj fajla sa ključevima"/>
            <p:cNvSpPr txBox="1"/>
            <p:nvPr/>
          </p:nvSpPr>
          <p:spPr>
            <a:xfrm>
              <a:off x="1034388" y="1130075"/>
              <a:ext cx="514508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19. Sadržaj fajla sa ključevima</a:t>
              </a: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1153001" y="8939866"/>
            <a:ext cx="9566701" cy="2422538"/>
            <a:chOff x="0" y="0"/>
            <a:chExt cx="9566700" cy="2422536"/>
          </a:xfrm>
        </p:grpSpPr>
        <p:pic>
          <p:nvPicPr>
            <p:cNvPr id="280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9566701" cy="1813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1" name="Slika 20. Enkripcija fajla sa ključevima"/>
            <p:cNvSpPr txBox="1"/>
            <p:nvPr/>
          </p:nvSpPr>
          <p:spPr>
            <a:xfrm>
              <a:off x="1667739" y="1889136"/>
              <a:ext cx="5500053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20. Enkripcija fajla sa ključevima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12983375" y="2391903"/>
            <a:ext cx="9913977" cy="6194250"/>
            <a:chOff x="0" y="0"/>
            <a:chExt cx="9913975" cy="6194248"/>
          </a:xfrm>
        </p:grpSpPr>
        <p:pic>
          <p:nvPicPr>
            <p:cNvPr id="283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913976" cy="5549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4" name="Slika 21. Konfiguracija servera"/>
            <p:cNvSpPr txBox="1"/>
            <p:nvPr/>
          </p:nvSpPr>
          <p:spPr>
            <a:xfrm>
              <a:off x="2749886" y="5660848"/>
              <a:ext cx="441420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21. Konfiguracija servera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13673335" y="8923271"/>
            <a:ext cx="8534056" cy="3212455"/>
            <a:chOff x="0" y="0"/>
            <a:chExt cx="8534054" cy="3212454"/>
          </a:xfrm>
        </p:grpSpPr>
        <p:pic>
          <p:nvPicPr>
            <p:cNvPr id="286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8534055" cy="27941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Slika 22. Enkriptovani podaci tabele cities"/>
            <p:cNvSpPr txBox="1"/>
            <p:nvPr/>
          </p:nvSpPr>
          <p:spPr>
            <a:xfrm>
              <a:off x="1214582" y="2679054"/>
              <a:ext cx="6104891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22. Enkriptovani podaci tabele cities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5"/>
      <p:bldP build="whole" bldLvl="1" animBg="1" rev="0" advAuto="0" spid="276" grpId="1"/>
      <p:bldP build="whole" bldLvl="1" animBg="1" rev="0" advAuto="0" spid="279" grpId="2"/>
      <p:bldP build="whole" bldLvl="1" animBg="1" rev="0" advAuto="0" spid="282" grpId="3"/>
      <p:bldP build="whole" bldLvl="1" animBg="1" rev="0" advAuto="0" spid="285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HVALA NA PAŽNJI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HVALA NA PAŽNJI!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191" name="Sigurnost baze podatak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Sigurnost baze podataka</a:t>
            </a:r>
          </a:p>
        </p:txBody>
      </p:sp>
      <p:sp>
        <p:nvSpPr>
          <p:cNvPr id="192" name="Bezbednosni zahtev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Bezbednosni zahtevi</a:t>
            </a:r>
          </a:p>
          <a:p>
            <a:pPr lvl="1"/>
            <a:r>
              <a:t>CIA</a:t>
            </a:r>
          </a:p>
          <a:p>
            <a:pPr/>
            <a:r>
              <a:t>Bezbednosne pretnje</a:t>
            </a:r>
          </a:p>
          <a:p>
            <a:pPr lvl="1"/>
            <a:r>
              <a:t>Man-in-the-Middle, DoS, neovlašćeni pristup, curenje podataka, oštećenje podataka</a:t>
            </a:r>
          </a:p>
          <a:p>
            <a:pPr/>
            <a:r>
              <a:t>Bezbednosne mere</a:t>
            </a:r>
          </a:p>
          <a:p>
            <a:pPr lvl="1"/>
            <a:r>
              <a:t>Firewall, IDS/IPS sistemi, kontrola pristupa, autentifikacija, enkripcija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195" name="Kontrola pristup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Kontrola pristupa</a:t>
            </a:r>
          </a:p>
        </p:txBody>
      </p:sp>
      <p:sp>
        <p:nvSpPr>
          <p:cNvPr id="196" name="Diskreciona kontrola pristup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4200" indent="-584200" defTabSz="759459">
              <a:spcBef>
                <a:spcPts val="3500"/>
              </a:spcBef>
              <a:defRPr sz="4416"/>
            </a:pPr>
            <a:r>
              <a:t>Diskreciona kontrola pristupa</a:t>
            </a:r>
          </a:p>
          <a:p>
            <a:pPr lvl="1" marL="1168400" indent="-584200" defTabSz="759459">
              <a:spcBef>
                <a:spcPts val="3500"/>
              </a:spcBef>
              <a:defRPr sz="4416"/>
            </a:pPr>
            <a:r>
              <a:t>Zasniva se na konceptima prava pristupa i mehanizmima dodele privilegija korisnicima kroz GRANT i REVOKE komande</a:t>
            </a:r>
          </a:p>
          <a:p>
            <a:pPr marL="584200" indent="-584200" defTabSz="759459">
              <a:spcBef>
                <a:spcPts val="3500"/>
              </a:spcBef>
              <a:defRPr sz="4416"/>
            </a:pPr>
            <a:r>
              <a:t>Obavezna kontrola pristupa</a:t>
            </a:r>
          </a:p>
          <a:p>
            <a:pPr lvl="1" marL="1168400" indent="-584200" defTabSz="759459">
              <a:spcBef>
                <a:spcPts val="3500"/>
              </a:spcBef>
              <a:defRPr sz="4416"/>
            </a:pPr>
            <a:r>
              <a:t>Bell-LaPadula model, opisan objektima, subjektima, bezbednosnim klasama i dozvolama</a:t>
            </a:r>
          </a:p>
          <a:p>
            <a:pPr marL="584200" indent="-584200" defTabSz="759459">
              <a:spcBef>
                <a:spcPts val="3500"/>
              </a:spcBef>
              <a:defRPr sz="4416"/>
            </a:pPr>
            <a:r>
              <a:t>Kontrola pristupa bazirana na ulogama</a:t>
            </a:r>
          </a:p>
          <a:p>
            <a:pPr lvl="1" marL="1168400" indent="-584200" defTabSz="759459">
              <a:spcBef>
                <a:spcPts val="3500"/>
              </a:spcBef>
              <a:defRPr sz="4416"/>
            </a:pPr>
            <a:r>
              <a:t>Ulogom se definiše skup privilegija, koje ima korisnik za kog se ona vezuje.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199" name="Bezbednost Mariadb ba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Bezbednost Mariadb baze</a:t>
            </a:r>
          </a:p>
        </p:txBody>
      </p:sp>
      <p:sp>
        <p:nvSpPr>
          <p:cNvPr id="200" name="MariaDB pokreće se od strane mysql korisnika, u grupi mysql.…"/>
          <p:cNvSpPr txBox="1"/>
          <p:nvPr>
            <p:ph type="body" sz="half" idx="1"/>
          </p:nvPr>
        </p:nvSpPr>
        <p:spPr>
          <a:xfrm>
            <a:off x="762000" y="3860800"/>
            <a:ext cx="10322289" cy="8585200"/>
          </a:xfrm>
          <a:prstGeom prst="rect">
            <a:avLst/>
          </a:prstGeom>
        </p:spPr>
        <p:txBody>
          <a:bodyPr/>
          <a:lstStyle/>
          <a:p>
            <a:pPr/>
            <a:r>
              <a:t>MariaDB pokreće se od strane mysql korisnika, u grupi mysql.</a:t>
            </a:r>
          </a:p>
          <a:p>
            <a:pPr/>
            <a:r>
              <a:t>Mariadb-secure-installation</a:t>
            </a:r>
          </a:p>
          <a:p>
            <a:pPr lvl="1"/>
            <a:r>
              <a:t>Zabrana udaljenog root pristupa</a:t>
            </a:r>
          </a:p>
          <a:p>
            <a:pPr lvl="1"/>
            <a:r>
              <a:t>Brisanje test baze</a:t>
            </a:r>
          </a:p>
          <a:p>
            <a:pPr lvl="1"/>
            <a:r>
              <a:t>Brisanje anonimnih korisnika</a:t>
            </a:r>
          </a:p>
        </p:txBody>
      </p:sp>
      <p:pic>
        <p:nvPicPr>
          <p:cNvPr id="20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9875" y="3924299"/>
            <a:ext cx="9469012" cy="5348537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lika 1. MariaDB datoteke - vlasništvo i dozvole"/>
          <p:cNvSpPr txBox="1"/>
          <p:nvPr/>
        </p:nvSpPr>
        <p:spPr>
          <a:xfrm>
            <a:off x="14466187" y="9372844"/>
            <a:ext cx="687641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1. MariaDB datoteke - vlasništvo i dozvole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205" name="Sigurnost MariaDB baze podatak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Sigurnost MariaDB baze podataka</a:t>
            </a:r>
          </a:p>
        </p:txBody>
      </p:sp>
      <p:sp>
        <p:nvSpPr>
          <p:cNvPr id="206" name="mysql_native_password…"/>
          <p:cNvSpPr txBox="1"/>
          <p:nvPr>
            <p:ph type="body" sz="half" idx="1"/>
          </p:nvPr>
        </p:nvSpPr>
        <p:spPr>
          <a:xfrm>
            <a:off x="762000" y="3860800"/>
            <a:ext cx="8443454" cy="85852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mysql_native_password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mysql_old_password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ed25519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gssapi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pam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unix_socket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named_pipe</a:t>
            </a:r>
          </a:p>
        </p:txBody>
      </p:sp>
      <p:pic>
        <p:nvPicPr>
          <p:cNvPr id="20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3800" y="3924299"/>
            <a:ext cx="9276769" cy="1723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8762" y="7805798"/>
            <a:ext cx="11446845" cy="74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lika 2. mysql_native_password auth"/>
          <p:cNvSpPr txBox="1"/>
          <p:nvPr/>
        </p:nvSpPr>
        <p:spPr>
          <a:xfrm>
            <a:off x="14377563" y="5994337"/>
            <a:ext cx="536924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2. mysql_native_password auth</a:t>
            </a:r>
          </a:p>
        </p:txBody>
      </p:sp>
      <p:sp>
        <p:nvSpPr>
          <p:cNvPr id="210" name="Slika 3. Ed25519 auth"/>
          <p:cNvSpPr txBox="1"/>
          <p:nvPr/>
        </p:nvSpPr>
        <p:spPr>
          <a:xfrm>
            <a:off x="15432457" y="8589116"/>
            <a:ext cx="32594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3. Ed25519 auth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213" name="Privilegij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Privilegije</a:t>
            </a:r>
          </a:p>
        </p:txBody>
      </p:sp>
      <p:sp>
        <p:nvSpPr>
          <p:cNvPr id="214" name="Globalne privilegije…"/>
          <p:cNvSpPr txBox="1"/>
          <p:nvPr>
            <p:ph type="body" sz="half" idx="1"/>
          </p:nvPr>
        </p:nvSpPr>
        <p:spPr>
          <a:xfrm>
            <a:off x="762000" y="3860800"/>
            <a:ext cx="8814068" cy="8585200"/>
          </a:xfrm>
          <a:prstGeom prst="rect">
            <a:avLst/>
          </a:prstGeom>
        </p:spPr>
        <p:txBody>
          <a:bodyPr/>
          <a:lstStyle/>
          <a:p>
            <a:pPr/>
            <a:r>
              <a:t>Globalne privilegije</a:t>
            </a:r>
          </a:p>
          <a:p>
            <a:pPr/>
            <a:r>
              <a:t>Privilegije nad bazom</a:t>
            </a:r>
          </a:p>
          <a:p>
            <a:pPr/>
            <a:r>
              <a:t>Privilegije nad tabelom </a:t>
            </a:r>
          </a:p>
          <a:p>
            <a:pPr/>
            <a:r>
              <a:t>Privilegije nad kolonama</a:t>
            </a:r>
          </a:p>
          <a:p>
            <a:pPr/>
            <a:r>
              <a:t>Privilegije nad funkcijama</a:t>
            </a:r>
          </a:p>
          <a:p>
            <a:pPr/>
            <a:r>
              <a:t>Privilegije nad procedurama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13343104" y="2215305"/>
            <a:ext cx="8604296" cy="1540290"/>
            <a:chOff x="0" y="0"/>
            <a:chExt cx="8604294" cy="1540288"/>
          </a:xfrm>
        </p:grpSpPr>
        <p:pic>
          <p:nvPicPr>
            <p:cNvPr id="21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604295" cy="8779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Slika 4. Globalne privilegije"/>
            <p:cNvSpPr txBox="1"/>
            <p:nvPr/>
          </p:nvSpPr>
          <p:spPr>
            <a:xfrm>
              <a:off x="2274910" y="1006888"/>
              <a:ext cx="405447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4. Globalne privilegije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3133058" y="3924299"/>
            <a:ext cx="9024388" cy="1515346"/>
            <a:chOff x="0" y="0"/>
            <a:chExt cx="9024386" cy="1515345"/>
          </a:xfrm>
        </p:grpSpPr>
        <p:pic>
          <p:nvPicPr>
            <p:cNvPr id="218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024387" cy="9524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Slika 5. Privilegije nad bazom"/>
            <p:cNvSpPr txBox="1"/>
            <p:nvPr/>
          </p:nvSpPr>
          <p:spPr>
            <a:xfrm>
              <a:off x="2352400" y="981945"/>
              <a:ext cx="431958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5. Privilegije nad bazom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12227507" y="5707788"/>
            <a:ext cx="10835491" cy="1629827"/>
            <a:chOff x="0" y="0"/>
            <a:chExt cx="10835489" cy="1629826"/>
          </a:xfrm>
        </p:grpSpPr>
        <p:pic>
          <p:nvPicPr>
            <p:cNvPr id="221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835490" cy="9029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Slika 6. Privilegije nad tabelom"/>
            <p:cNvSpPr txBox="1"/>
            <p:nvPr/>
          </p:nvSpPr>
          <p:spPr>
            <a:xfrm>
              <a:off x="3148731" y="1096426"/>
              <a:ext cx="453802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6. Privilegije nad tabelom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11992427" y="7531082"/>
            <a:ext cx="11305651" cy="1444689"/>
            <a:chOff x="0" y="0"/>
            <a:chExt cx="11305650" cy="1444687"/>
          </a:xfrm>
        </p:grpSpPr>
        <p:pic>
          <p:nvPicPr>
            <p:cNvPr id="224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305651" cy="7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Slika 7. Privilegije nad kolonama"/>
            <p:cNvSpPr txBox="1"/>
            <p:nvPr/>
          </p:nvSpPr>
          <p:spPr>
            <a:xfrm>
              <a:off x="3275544" y="911287"/>
              <a:ext cx="4754563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7. Privilegije nad kolonama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23" grpId="3"/>
      <p:bldP build="whole" bldLvl="1" animBg="1" rev="0" advAuto="0" spid="220" grpId="2"/>
      <p:bldP build="whole" bldLvl="1" animBg="1" rev="0" advAuto="0" spid="226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229" name="Kontrola pristupa bazirana na uloga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Kontrola pristupa bazirana na ulogama</a:t>
            </a:r>
          </a:p>
        </p:txBody>
      </p:sp>
      <p:pic>
        <p:nvPicPr>
          <p:cNvPr id="23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8277" y="3244096"/>
            <a:ext cx="7247446" cy="307122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lika 8. Kreiranje uloga"/>
          <p:cNvSpPr txBox="1"/>
          <p:nvPr/>
        </p:nvSpPr>
        <p:spPr>
          <a:xfrm>
            <a:off x="10490993" y="6346877"/>
            <a:ext cx="340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8. Kreiranje uloga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7309643" y="6939734"/>
            <a:ext cx="9764839" cy="3066916"/>
            <a:chOff x="0" y="0"/>
            <a:chExt cx="9764837" cy="3066915"/>
          </a:xfrm>
        </p:grpSpPr>
        <p:pic>
          <p:nvPicPr>
            <p:cNvPr id="232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9764838" cy="24880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Slika 9. Dodela privilegija ulogama"/>
            <p:cNvSpPr txBox="1"/>
            <p:nvPr/>
          </p:nvSpPr>
          <p:spPr>
            <a:xfrm>
              <a:off x="2326957" y="2533515"/>
              <a:ext cx="513619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9. Dodela privilegija ulogama</a:t>
              </a:r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8648718" y="10052155"/>
            <a:ext cx="7086563" cy="3487180"/>
            <a:chOff x="0" y="0"/>
            <a:chExt cx="7086562" cy="3487179"/>
          </a:xfrm>
        </p:grpSpPr>
        <p:pic>
          <p:nvPicPr>
            <p:cNvPr id="235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7086563" cy="29788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Slika 10. Dodela uloga korisnicima"/>
            <p:cNvSpPr txBox="1"/>
            <p:nvPr/>
          </p:nvSpPr>
          <p:spPr>
            <a:xfrm>
              <a:off x="1002328" y="2953779"/>
              <a:ext cx="508190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i="1" sz="25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10. Dodela uloga korisnicima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  <p:bldP build="whole" bldLvl="1" animBg="1" rev="0" advAuto="0" spid="23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240" name="Kontrola pristupa bazirana na uloga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Kontrola pristupa bazirana na ulogama</a:t>
            </a:r>
          </a:p>
        </p:txBody>
      </p:sp>
      <p:pic>
        <p:nvPicPr>
          <p:cNvPr id="24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4156" y="3417550"/>
            <a:ext cx="12135688" cy="8497329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lika 11. Demonstracija analyst uloge"/>
          <p:cNvSpPr txBox="1"/>
          <p:nvPr/>
        </p:nvSpPr>
        <p:spPr>
          <a:xfrm>
            <a:off x="9447053" y="12157429"/>
            <a:ext cx="54898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11. Demonstracija analyst uloge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igurnost MariaDB baze podatak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Sigurnost MariaDB baze podataka</a:t>
            </a:r>
          </a:p>
        </p:txBody>
      </p:sp>
      <p:sp>
        <p:nvSpPr>
          <p:cNvPr id="245" name="Kontrola pristupa bazirana na uloga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Kontrola pristupa bazirana na ulogama</a:t>
            </a:r>
          </a:p>
        </p:txBody>
      </p:sp>
      <p:pic>
        <p:nvPicPr>
          <p:cNvPr id="24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134893" y="4154090"/>
            <a:ext cx="12114249" cy="5407935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lika 12. Demonstracija developer uloge"/>
          <p:cNvSpPr txBox="1"/>
          <p:nvPr/>
        </p:nvSpPr>
        <p:spPr>
          <a:xfrm>
            <a:off x="9213691" y="9963044"/>
            <a:ext cx="59566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12. Demonstracija developer uloge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