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06" r:id="rId1"/>
  </p:sldMasterIdLst>
  <p:sldIdLst>
    <p:sldId id="256" r:id="rId2"/>
    <p:sldId id="257" r:id="rId3"/>
    <p:sldId id="267" r:id="rId4"/>
    <p:sldId id="26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31B-51AE-4FFF-B26C-43083D71AD78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DBAA-BCAB-4711-AD38-1DEFDA93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7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31B-51AE-4FFF-B26C-43083D71AD78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DBAA-BCAB-4711-AD38-1DEFDA93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0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31B-51AE-4FFF-B26C-43083D71AD78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DBAA-BCAB-4711-AD38-1DEFDA93519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429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31B-51AE-4FFF-B26C-43083D71AD78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DBAA-BCAB-4711-AD38-1DEFDA93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8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31B-51AE-4FFF-B26C-43083D71AD78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DBAA-BCAB-4711-AD38-1DEFDA93519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3067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31B-51AE-4FFF-B26C-43083D71AD78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DBAA-BCAB-4711-AD38-1DEFDA93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82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31B-51AE-4FFF-B26C-43083D71AD78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DBAA-BCAB-4711-AD38-1DEFDA93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55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31B-51AE-4FFF-B26C-43083D71AD78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DBAA-BCAB-4711-AD38-1DEFDA93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31B-51AE-4FFF-B26C-43083D71AD78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DBAA-BCAB-4711-AD38-1DEFDA93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5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31B-51AE-4FFF-B26C-43083D71AD78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DBAA-BCAB-4711-AD38-1DEFDA93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8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31B-51AE-4FFF-B26C-43083D71AD78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DBAA-BCAB-4711-AD38-1DEFDA93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9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31B-51AE-4FFF-B26C-43083D71AD78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DBAA-BCAB-4711-AD38-1DEFDA93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8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31B-51AE-4FFF-B26C-43083D71AD78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DBAA-BCAB-4711-AD38-1DEFDA93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6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31B-51AE-4FFF-B26C-43083D71AD78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DBAA-BCAB-4711-AD38-1DEFDA93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8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31B-51AE-4FFF-B26C-43083D71AD78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DBAA-BCAB-4711-AD38-1DEFDA93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8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DBAA-BCAB-4711-AD38-1DEFDA9351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31B-51AE-4FFF-B26C-43083D71AD78}" type="datetimeFigureOut">
              <a:rPr lang="en-US" smtClean="0"/>
              <a:t>14-Apr-19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631B-51AE-4FFF-B26C-43083D71AD78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3BDBAA-BCAB-4711-AD38-1DEFDA93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1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8FA5-3E12-4653-8398-168543617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2128" y="2242930"/>
            <a:ext cx="3790122" cy="2372139"/>
          </a:xfrm>
        </p:spPr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42E9B-72C7-444D-A957-1B0B64058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3721" y="5804452"/>
            <a:ext cx="7766936" cy="64862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 Zoran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Mirović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Student: Svetlana Jevđić 002/2016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0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2587-5DA9-432F-AD03-B6FBCFE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656" y="0"/>
            <a:ext cx="8596668" cy="816638"/>
          </a:xfrm>
        </p:spPr>
        <p:txBody>
          <a:bodyPr/>
          <a:lstStyle/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Drugi primer – </a:t>
            </a: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svi delovi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mogu sklopiti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9FF1-129B-4E59-B2D8-3CC38882F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5" y="657612"/>
            <a:ext cx="11330609" cy="5915465"/>
          </a:xfrm>
        </p:spPr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&lt;meta charset="utf-8"&gt;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&lt;title&gt;jQuery UI Accordion&lt;/title&gt;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&lt;link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="https://code.jquery.com/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/1.10.4/themes/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-lightness/jquery-ui.css"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&lt;script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="https://code.jquery.com/jquery-1.10.2.js"&gt;&lt;/script&gt;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&lt;script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="https://code.jquery.com/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/1.10.4/jquery-ui.js"&gt;&lt;/script&gt;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$(function()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$("#accordion-2").accordion({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collapsible: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&lt;style&gt;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#accordion-2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font-size: 14px;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&lt;div id="accordion-2"&gt;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&lt;h3&gt;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Prvi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deo&lt;/h3&gt;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&lt;p&gt;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Pojam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elektronsko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poslovanje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prvi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upotrebljen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1996.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godine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američke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kompanije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IBM,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kojim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htela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opiše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transformaciju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osnovnih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poslovnih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aktivnosti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upotrebu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tehnologija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budući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se do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elektronskim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poslovanjem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podrazumevalo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poslovanje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preduzeća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oblasti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elektronske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industrije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  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&lt;h3&gt;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deo&lt;/h3&gt;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&lt;p&gt;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Pojam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elektronsko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poslovanje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prvi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upotrebljen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1996.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godine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američke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kompanije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IBM,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kojim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htela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opiše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transformaciju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osnovnih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poslovnih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aktivnosti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upotrebu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tehnologija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budući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se do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elektronskim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poslovanjem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podrazumevalo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poslovanje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preduzeća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oblasti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elektronske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industrije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  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&lt;h3&gt;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Treći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deo&lt;/h3&gt;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&lt;p&gt;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Oblasti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elektronskog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poslovanja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&lt;ul&gt;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&lt;li&gt;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Elektronska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trgovina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&lt;li&gt;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Elektronska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plaćanja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&lt;li&gt;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Elektronske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komunikacije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&lt;li&gt;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Elektronska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proizvodnja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&lt;li&gt;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Elektronska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distribucija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&lt;/ul&gt;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DB538-4C26-49C6-A217-AC12425BD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6" t="11624" r="36413" b="73320"/>
          <a:stretch/>
        </p:blipFill>
        <p:spPr>
          <a:xfrm>
            <a:off x="7299428" y="5541037"/>
            <a:ext cx="3949148" cy="10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29F5-C4D4-4369-8CC0-5B293BDA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735A-9824-4DFE-B225-98A9610C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kolekcija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naprednih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jQuery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dodataka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efekata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interakcija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Prvi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put se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pojavila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septembra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2007.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godine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Ona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sadrži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selektore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za datum,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umetke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(tabs),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(accordions),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okvire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dijalog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(dialog boxes).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Uključivanje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jQuery 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biblioteke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unutar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komplikovanije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odnosu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uključivanje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same jQuery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biblioteke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Zbog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toga pre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počnemo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koristimo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jQuery 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biblioteku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potrebno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 da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imamo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funkcionalnosti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biblioteke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želimo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koristimo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zavisnosti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od toga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selektujemo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funkcionalnosti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preuzimanja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biblioteke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Potrebno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izabrati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potrebne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biblioteke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prilagodimo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samom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dizajnu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koji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postoji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Moraćete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uključite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ova tri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fajla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koju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stranicu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koristili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jQuery UI: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="jquery-ui.min.css"&gt;</a:t>
            </a:r>
            <a:endParaRPr lang="sr-Latn-R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sr-Latn-R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="external/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/jquery.js"&gt;&lt;/script&gt;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sr-Latn-R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="jquery-ui.min.js"&gt;&lt;/script&gt;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60378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6B0A51D-6D86-4D64-BE52-F763280655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6654" y="658836"/>
            <a:ext cx="8739624" cy="36625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584" tIns="0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UI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interakcije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3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4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>
                <a:tab pos="685800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Draggable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se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 bi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koji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mogao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 se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povuče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Element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možete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pomeriti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klikom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njega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mišem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povlačiti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unutar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okvira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prikaz;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Droppable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se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 bi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koji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mogao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 se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pomeri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određeni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cilj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sr-Latn-R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4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>
                <a:tab pos="685800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Resizable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se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promenu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veličine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To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pojednostavljuje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promene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veličine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smanjuje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vreme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mnogo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kodiranja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prikazuje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ikonu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donjem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desnom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uglu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stavke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promenu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veličine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sr-Latn-RS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4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>
                <a:tab pos="685800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Selectable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se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izbor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pojedinačno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grupi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Pomoću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možete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odabrati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povlačenjem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okvira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mišem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preko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Takođe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možete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koristiti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taster ctrl da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biste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izabrali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jednog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sr-Latn-RS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4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>
                <a:tab pos="685800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Sortable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se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slaganje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Sposobnost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sortiranja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ovog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zasniva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nizu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operacija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koji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prenosi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prvi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parametar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sr-Latn-R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4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>
                <a:tab pos="685800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sr-Latn-R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685800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sr-Latn-RS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685800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sr-Latn-RS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685800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sr-Latn-R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685800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E87B4-C422-4CC6-9EB9-9CB2B436009F}"/>
              </a:ext>
            </a:extLst>
          </p:cNvPr>
          <p:cNvSpPr txBox="1"/>
          <p:nvPr/>
        </p:nvSpPr>
        <p:spPr>
          <a:xfrm>
            <a:off x="1656522" y="0"/>
            <a:ext cx="698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interakcije i efekti</a:t>
            </a:r>
            <a:endParaRPr lang="en-US"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A3A0539-CAAA-47E1-A10A-0625B7ED2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54" y="3429000"/>
            <a:ext cx="8925155" cy="20774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584" tIns="0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UI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efekti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Dodaje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određenu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svakom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skupa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podudarnih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animira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promene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stila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Animation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Animira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boje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13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Sakriva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koristeći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prilagođene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efekte;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Toggle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 ()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hide ()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zavisnosti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od toga da li je element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skriven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ne;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Toggle Class -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između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animira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promene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stila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pomoću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prilagođenih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efekata;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Dodaje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uklanja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elementima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animira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promene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stila;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Uklanja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animira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promene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stila;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za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ublažavanje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animacije;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efekat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animacije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4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D1DA-6E7C-4473-9338-E92613D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16638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vidžeti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F14A8-4E1C-425C-AD18-B035FBC7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8596668" cy="5224724"/>
          </a:xfrm>
        </p:spPr>
        <p:txBody>
          <a:bodyPr>
            <a:noAutofit/>
          </a:bodyPr>
          <a:lstStyle/>
          <a:p>
            <a:pPr marL="228600" lvl="0" indent="-2286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1300" i="1" dirty="0"/>
              <a:t>Accordion</a:t>
            </a:r>
            <a:r>
              <a:rPr lang="en-US" sz="1300" dirty="0"/>
              <a:t> - je </a:t>
            </a:r>
            <a:r>
              <a:rPr lang="en-US" sz="1300" dirty="0" err="1"/>
              <a:t>nosilac</a:t>
            </a:r>
            <a:r>
              <a:rPr lang="en-US" sz="1300" dirty="0"/>
              <a:t> </a:t>
            </a:r>
            <a:r>
              <a:rPr lang="en-US" sz="1300" dirty="0" err="1"/>
              <a:t>proširivog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</a:t>
            </a:r>
            <a:r>
              <a:rPr lang="en-US" sz="1300" dirty="0" err="1"/>
              <a:t>sklopivog</a:t>
            </a:r>
            <a:r>
              <a:rPr lang="en-US" sz="1300" dirty="0"/>
              <a:t> </a:t>
            </a:r>
            <a:r>
              <a:rPr lang="en-US" sz="1300" dirty="0" err="1"/>
              <a:t>sadržaja</a:t>
            </a:r>
            <a:r>
              <a:rPr lang="en-US" sz="1300" dirty="0"/>
              <a:t> </a:t>
            </a:r>
            <a:r>
              <a:rPr lang="en-US" sz="1300" dirty="0" err="1"/>
              <a:t>koji</a:t>
            </a:r>
            <a:r>
              <a:rPr lang="en-US" sz="1300" dirty="0"/>
              <a:t> je </a:t>
            </a:r>
            <a:r>
              <a:rPr lang="en-US" sz="1300" dirty="0" err="1"/>
              <a:t>razbijen</a:t>
            </a:r>
            <a:r>
              <a:rPr lang="en-US" sz="1300" dirty="0"/>
              <a:t> u </a:t>
            </a:r>
            <a:r>
              <a:rPr lang="en-US" sz="1300" dirty="0" err="1"/>
              <a:t>sekcije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</a:t>
            </a:r>
            <a:r>
              <a:rPr lang="en-US" sz="1300" dirty="0" err="1"/>
              <a:t>naziva</a:t>
            </a:r>
            <a:r>
              <a:rPr lang="en-US" sz="1300" dirty="0"/>
              <a:t> se </a:t>
            </a:r>
            <a:r>
              <a:rPr lang="en-US" sz="1300" dirty="0" err="1"/>
              <a:t>harminika</a:t>
            </a:r>
            <a:r>
              <a:rPr lang="en-US" sz="1300" dirty="0"/>
              <a:t>. U 5. </a:t>
            </a:r>
            <a:r>
              <a:rPr lang="en-US" sz="1300" dirty="0" err="1"/>
              <a:t>poglavlju</a:t>
            </a:r>
            <a:r>
              <a:rPr lang="en-US" sz="1300" dirty="0"/>
              <a:t> </a:t>
            </a:r>
            <a:r>
              <a:rPr lang="en-US" sz="1300" dirty="0" err="1"/>
              <a:t>biće</a:t>
            </a:r>
            <a:r>
              <a:rPr lang="en-US" sz="1300" dirty="0"/>
              <a:t> </a:t>
            </a:r>
            <a:r>
              <a:rPr lang="en-US" sz="1300" dirty="0" err="1"/>
              <a:t>opisana</a:t>
            </a:r>
            <a:r>
              <a:rPr lang="en-US" sz="1300" dirty="0"/>
              <a:t> accordion </a:t>
            </a:r>
            <a:r>
              <a:rPr lang="en-US" sz="1300" dirty="0" err="1"/>
              <a:t>funkcionalnost</a:t>
            </a:r>
            <a:r>
              <a:rPr lang="en-US" sz="1300" dirty="0"/>
              <a:t>, </a:t>
            </a:r>
            <a:r>
              <a:rPr lang="en-US" sz="1300" dirty="0" err="1"/>
              <a:t>tj</a:t>
            </a:r>
            <a:r>
              <a:rPr lang="en-US" sz="1300" dirty="0"/>
              <a:t>. </a:t>
            </a:r>
            <a:r>
              <a:rPr lang="en-US" sz="1300" dirty="0" err="1"/>
              <a:t>harmonika</a:t>
            </a:r>
            <a:r>
              <a:rPr lang="en-US" sz="1300" dirty="0"/>
              <a:t>;</a:t>
            </a:r>
          </a:p>
          <a:p>
            <a:pPr marL="228600" lvl="0" indent="-2286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1300" i="1" dirty="0"/>
              <a:t>Autocomplete</a:t>
            </a:r>
            <a:r>
              <a:rPr lang="en-US" sz="1300" dirty="0"/>
              <a:t> - se </a:t>
            </a:r>
            <a:r>
              <a:rPr lang="en-US" sz="1300" dirty="0" err="1"/>
              <a:t>često</a:t>
            </a:r>
            <a:r>
              <a:rPr lang="en-US" sz="1300" dirty="0"/>
              <a:t> </a:t>
            </a:r>
            <a:r>
              <a:rPr lang="en-US" sz="1300" dirty="0" err="1"/>
              <a:t>koristi</a:t>
            </a:r>
            <a:r>
              <a:rPr lang="en-US" sz="1300" dirty="0"/>
              <a:t> u </a:t>
            </a:r>
            <a:r>
              <a:rPr lang="en-US" sz="1300" dirty="0" err="1"/>
              <a:t>modernim</a:t>
            </a:r>
            <a:r>
              <a:rPr lang="en-US" sz="1300" dirty="0"/>
              <a:t> web </a:t>
            </a:r>
            <a:r>
              <a:rPr lang="en-US" sz="1300" dirty="0" err="1"/>
              <a:t>lokacijama</a:t>
            </a:r>
            <a:r>
              <a:rPr lang="en-US" sz="1300" dirty="0"/>
              <a:t> </a:t>
            </a:r>
            <a:r>
              <a:rPr lang="en-US" sz="1300" dirty="0" err="1"/>
              <a:t>kako</a:t>
            </a:r>
            <a:r>
              <a:rPr lang="en-US" sz="1300" dirty="0"/>
              <a:t> bi </a:t>
            </a:r>
            <a:r>
              <a:rPr lang="en-US" sz="1300" dirty="0" err="1"/>
              <a:t>korisnicima</a:t>
            </a:r>
            <a:r>
              <a:rPr lang="en-US" sz="1300" dirty="0"/>
              <a:t> </a:t>
            </a:r>
            <a:r>
              <a:rPr lang="en-US" sz="1300" dirty="0" err="1"/>
              <a:t>pružio</a:t>
            </a:r>
            <a:r>
              <a:rPr lang="en-US" sz="1300" dirty="0"/>
              <a:t> </a:t>
            </a:r>
            <a:r>
              <a:rPr lang="en-US" sz="1300" dirty="0" err="1"/>
              <a:t>listu</a:t>
            </a:r>
            <a:r>
              <a:rPr lang="en-US" sz="1300" dirty="0"/>
              <a:t> </a:t>
            </a:r>
            <a:r>
              <a:rPr lang="en-US" sz="1300" dirty="0" err="1"/>
              <a:t>predloga</a:t>
            </a:r>
            <a:r>
              <a:rPr lang="en-US" sz="1300" dirty="0"/>
              <a:t> </a:t>
            </a:r>
            <a:r>
              <a:rPr lang="en-US" sz="1300" dirty="0" err="1"/>
              <a:t>dok</a:t>
            </a:r>
            <a:r>
              <a:rPr lang="en-US" sz="1300" dirty="0"/>
              <a:t> </a:t>
            </a:r>
            <a:r>
              <a:rPr lang="en-US" sz="1300" dirty="0" err="1"/>
              <a:t>upisuje</a:t>
            </a:r>
            <a:r>
              <a:rPr lang="en-US" sz="1300" dirty="0"/>
              <a:t> </a:t>
            </a:r>
            <a:r>
              <a:rPr lang="en-US" sz="1300" dirty="0" err="1"/>
              <a:t>početnu</a:t>
            </a:r>
            <a:r>
              <a:rPr lang="en-US" sz="1300" dirty="0"/>
              <a:t> </a:t>
            </a:r>
            <a:r>
              <a:rPr lang="en-US" sz="1300" dirty="0" err="1"/>
              <a:t>reč</a:t>
            </a:r>
            <a:r>
              <a:rPr lang="en-US" sz="1300" dirty="0"/>
              <a:t> u </a:t>
            </a:r>
            <a:r>
              <a:rPr lang="en-US" sz="1300" dirty="0" err="1"/>
              <a:t>tekstualni</a:t>
            </a:r>
            <a:r>
              <a:rPr lang="en-US" sz="1300" dirty="0"/>
              <a:t> </a:t>
            </a:r>
            <a:r>
              <a:rPr lang="en-US" sz="1300" dirty="0" err="1"/>
              <a:t>okvir</a:t>
            </a:r>
            <a:r>
              <a:rPr lang="en-US" sz="1300" dirty="0"/>
              <a:t>. </a:t>
            </a:r>
            <a:r>
              <a:rPr lang="en-US" sz="1300" dirty="0" err="1"/>
              <a:t>Omogućava</a:t>
            </a:r>
            <a:r>
              <a:rPr lang="en-US" sz="1300" dirty="0"/>
              <a:t> </a:t>
            </a:r>
            <a:r>
              <a:rPr lang="en-US" sz="1300" dirty="0" err="1"/>
              <a:t>korisniku</a:t>
            </a:r>
            <a:r>
              <a:rPr lang="en-US" sz="1300" dirty="0"/>
              <a:t> da </a:t>
            </a:r>
            <a:r>
              <a:rPr lang="en-US" sz="1300" dirty="0" err="1"/>
              <a:t>izabere</a:t>
            </a:r>
            <a:r>
              <a:rPr lang="en-US" sz="1300" dirty="0"/>
              <a:t> </a:t>
            </a:r>
            <a:r>
              <a:rPr lang="en-US" sz="1300" dirty="0" err="1"/>
              <a:t>stavku</a:t>
            </a:r>
            <a:r>
              <a:rPr lang="en-US" sz="1300" dirty="0"/>
              <a:t> </a:t>
            </a:r>
            <a:r>
              <a:rPr lang="en-US" sz="1300" dirty="0" err="1"/>
              <a:t>sa</a:t>
            </a:r>
            <a:r>
              <a:rPr lang="en-US" sz="1300" dirty="0"/>
              <a:t> </a:t>
            </a:r>
            <a:r>
              <a:rPr lang="en-US" sz="1300" dirty="0" err="1"/>
              <a:t>liste</a:t>
            </a:r>
            <a:r>
              <a:rPr lang="en-US" sz="1300" dirty="0"/>
              <a:t> </a:t>
            </a:r>
            <a:r>
              <a:rPr lang="en-US" sz="1300" dirty="0" err="1"/>
              <a:t>koja</a:t>
            </a:r>
            <a:r>
              <a:rPr lang="en-US" sz="1300" dirty="0"/>
              <a:t> </a:t>
            </a:r>
            <a:r>
              <a:rPr lang="en-US" sz="1300" dirty="0" err="1"/>
              <a:t>će</a:t>
            </a:r>
            <a:r>
              <a:rPr lang="en-US" sz="1300" dirty="0"/>
              <a:t> </a:t>
            </a:r>
            <a:r>
              <a:rPr lang="en-US" sz="1300" dirty="0" err="1"/>
              <a:t>biti</a:t>
            </a:r>
            <a:r>
              <a:rPr lang="en-US" sz="1300" dirty="0"/>
              <a:t> </a:t>
            </a:r>
            <a:r>
              <a:rPr lang="en-US" sz="1300" dirty="0" err="1"/>
              <a:t>prikazana</a:t>
            </a:r>
            <a:r>
              <a:rPr lang="en-US" sz="1300" dirty="0"/>
              <a:t> u </a:t>
            </a:r>
            <a:r>
              <a:rPr lang="en-US" sz="1300" dirty="0" err="1"/>
              <a:t>polju</a:t>
            </a:r>
            <a:r>
              <a:rPr lang="en-US" sz="1300" dirty="0"/>
              <a:t> za </a:t>
            </a:r>
            <a:r>
              <a:rPr lang="en-US" sz="1300" dirty="0" err="1"/>
              <a:t>unos</a:t>
            </a:r>
            <a:r>
              <a:rPr lang="en-US" sz="1300" dirty="0"/>
              <a:t>. Ova </a:t>
            </a:r>
            <a:r>
              <a:rPr lang="en-US" sz="1300" dirty="0" err="1"/>
              <a:t>funkcija</a:t>
            </a:r>
            <a:r>
              <a:rPr lang="en-US" sz="1300" dirty="0"/>
              <a:t> </a:t>
            </a:r>
            <a:r>
              <a:rPr lang="en-US" sz="1300" dirty="0" err="1"/>
              <a:t>sprečava</a:t>
            </a:r>
            <a:r>
              <a:rPr lang="en-US" sz="1300" dirty="0"/>
              <a:t> </a:t>
            </a:r>
            <a:r>
              <a:rPr lang="en-US" sz="1300" dirty="0" err="1"/>
              <a:t>korisnike</a:t>
            </a:r>
            <a:r>
              <a:rPr lang="en-US" sz="1300" dirty="0"/>
              <a:t> da </a:t>
            </a:r>
            <a:r>
              <a:rPr lang="en-US" sz="1300" dirty="0" err="1"/>
              <a:t>unose</a:t>
            </a:r>
            <a:r>
              <a:rPr lang="en-US" sz="1300" dirty="0"/>
              <a:t> </a:t>
            </a:r>
            <a:r>
              <a:rPr lang="en-US" sz="1300" dirty="0" err="1"/>
              <a:t>čitavu</a:t>
            </a:r>
            <a:r>
              <a:rPr lang="en-US" sz="1300" dirty="0"/>
              <a:t> </a:t>
            </a:r>
            <a:r>
              <a:rPr lang="en-US" sz="1300" dirty="0" err="1"/>
              <a:t>reč</a:t>
            </a:r>
            <a:r>
              <a:rPr lang="en-US" sz="1300" dirty="0"/>
              <a:t> </a:t>
            </a:r>
            <a:r>
              <a:rPr lang="en-US" sz="1300" dirty="0" err="1"/>
              <a:t>ili</a:t>
            </a:r>
            <a:r>
              <a:rPr lang="en-US" sz="1300" dirty="0"/>
              <a:t> </a:t>
            </a:r>
            <a:r>
              <a:rPr lang="en-US" sz="1300" dirty="0" err="1"/>
              <a:t>skup</a:t>
            </a:r>
            <a:r>
              <a:rPr lang="en-US" sz="1300" dirty="0"/>
              <a:t> </a:t>
            </a:r>
            <a:r>
              <a:rPr lang="en-US" sz="1300" dirty="0" err="1"/>
              <a:t>reči</a:t>
            </a:r>
            <a:r>
              <a:rPr lang="en-US" sz="1300" dirty="0"/>
              <a:t>;</a:t>
            </a:r>
          </a:p>
          <a:p>
            <a:pPr marL="228600" lvl="0" indent="-2286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1300" i="1" dirty="0"/>
              <a:t>Button</a:t>
            </a:r>
            <a:r>
              <a:rPr lang="en-US" sz="1300" dirty="0"/>
              <a:t> - se </a:t>
            </a:r>
            <a:r>
              <a:rPr lang="en-US" sz="1300" dirty="0" err="1"/>
              <a:t>koristi</a:t>
            </a:r>
            <a:r>
              <a:rPr lang="en-US" sz="1300" dirty="0"/>
              <a:t> za </a:t>
            </a:r>
            <a:r>
              <a:rPr lang="en-US" sz="1300" dirty="0" err="1"/>
              <a:t>transformaciju</a:t>
            </a:r>
            <a:r>
              <a:rPr lang="en-US" sz="1300" dirty="0"/>
              <a:t> HTML </a:t>
            </a:r>
            <a:r>
              <a:rPr lang="en-US" sz="1300" dirty="0" err="1"/>
              <a:t>elemenata</a:t>
            </a:r>
            <a:r>
              <a:rPr lang="en-US" sz="1300" dirty="0"/>
              <a:t> (</a:t>
            </a:r>
            <a:r>
              <a:rPr lang="en-US" sz="1300" dirty="0" err="1"/>
              <a:t>dugme</a:t>
            </a:r>
            <a:r>
              <a:rPr lang="en-US" sz="1300" dirty="0"/>
              <a:t>). Ona </a:t>
            </a:r>
            <a:r>
              <a:rPr lang="en-US" sz="1300" dirty="0" err="1"/>
              <a:t>transformiše</a:t>
            </a:r>
            <a:r>
              <a:rPr lang="en-US" sz="1300" dirty="0"/>
              <a:t> HTML </a:t>
            </a:r>
            <a:r>
              <a:rPr lang="en-US" sz="1300" dirty="0" err="1"/>
              <a:t>elemente</a:t>
            </a:r>
            <a:r>
              <a:rPr lang="en-US" sz="1300" dirty="0"/>
              <a:t> u </a:t>
            </a:r>
            <a:r>
              <a:rPr lang="en-US" sz="1300" dirty="0" err="1"/>
              <a:t>tematske</a:t>
            </a:r>
            <a:r>
              <a:rPr lang="en-US" sz="1300" dirty="0"/>
              <a:t> </a:t>
            </a:r>
            <a:r>
              <a:rPr lang="en-US" sz="1300" dirty="0" err="1"/>
              <a:t>tastere</a:t>
            </a:r>
            <a:r>
              <a:rPr lang="en-US" sz="1300" dirty="0"/>
              <a:t>, </a:t>
            </a:r>
            <a:r>
              <a:rPr lang="en-US" sz="1300" dirty="0" err="1"/>
              <a:t>uz</a:t>
            </a:r>
            <a:r>
              <a:rPr lang="en-US" sz="1300" dirty="0"/>
              <a:t> </a:t>
            </a:r>
            <a:r>
              <a:rPr lang="en-US" sz="1300" dirty="0" err="1"/>
              <a:t>automatsko</a:t>
            </a:r>
            <a:r>
              <a:rPr lang="en-US" sz="1300" dirty="0"/>
              <a:t> </a:t>
            </a:r>
            <a:r>
              <a:rPr lang="en-US" sz="1300" dirty="0" err="1"/>
              <a:t>upravljanje</a:t>
            </a:r>
            <a:r>
              <a:rPr lang="en-US" sz="1300" dirty="0"/>
              <a:t> </a:t>
            </a:r>
            <a:r>
              <a:rPr lang="en-US" sz="1300" dirty="0" err="1"/>
              <a:t>pokretima</a:t>
            </a:r>
            <a:r>
              <a:rPr lang="en-US" sz="1300" dirty="0"/>
              <a:t> </a:t>
            </a:r>
            <a:r>
              <a:rPr lang="en-US" sz="1300" dirty="0" err="1"/>
              <a:t>miša</a:t>
            </a:r>
            <a:r>
              <a:rPr lang="en-US" sz="1300" dirty="0"/>
              <a:t> </a:t>
            </a:r>
            <a:r>
              <a:rPr lang="en-US" sz="1300" dirty="0" err="1"/>
              <a:t>na</a:t>
            </a:r>
            <a:r>
              <a:rPr lang="en-US" sz="1300" dirty="0"/>
              <a:t> </a:t>
            </a:r>
            <a:r>
              <a:rPr lang="en-US" sz="1300" dirty="0" err="1"/>
              <a:t>njima</a:t>
            </a:r>
            <a:r>
              <a:rPr lang="en-US" sz="1300" dirty="0"/>
              <a:t>;</a:t>
            </a:r>
          </a:p>
          <a:p>
            <a:pPr marL="228600" lvl="0" indent="-2286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1300" i="1" dirty="0" err="1"/>
              <a:t>Datepicker</a:t>
            </a:r>
            <a:r>
              <a:rPr lang="en-US" sz="1300" dirty="0"/>
              <a:t> - </a:t>
            </a:r>
            <a:r>
              <a:rPr lang="en-US" sz="1300" dirty="0" err="1"/>
              <a:t>omogućava</a:t>
            </a:r>
            <a:r>
              <a:rPr lang="en-US" sz="1300" dirty="0"/>
              <a:t> </a:t>
            </a:r>
            <a:r>
              <a:rPr lang="en-US" sz="1300" dirty="0" err="1"/>
              <a:t>korisnicima</a:t>
            </a:r>
            <a:r>
              <a:rPr lang="en-US" sz="1300" dirty="0"/>
              <a:t> da </a:t>
            </a:r>
            <a:r>
              <a:rPr lang="en-US" sz="1300" dirty="0" err="1"/>
              <a:t>lako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</a:t>
            </a:r>
            <a:r>
              <a:rPr lang="en-US" sz="1300" dirty="0" err="1"/>
              <a:t>vizuelno</a:t>
            </a:r>
            <a:r>
              <a:rPr lang="en-US" sz="1300" dirty="0"/>
              <a:t> </a:t>
            </a:r>
            <a:r>
              <a:rPr lang="en-US" sz="1300" dirty="0" err="1"/>
              <a:t>unose</a:t>
            </a:r>
            <a:r>
              <a:rPr lang="en-US" sz="1300" dirty="0"/>
              <a:t> </a:t>
            </a:r>
            <a:r>
              <a:rPr lang="en-US" sz="1300" dirty="0" err="1"/>
              <a:t>datume</a:t>
            </a:r>
            <a:r>
              <a:rPr lang="en-US" sz="1300" dirty="0"/>
              <a:t>. </a:t>
            </a:r>
            <a:r>
              <a:rPr lang="en-US" sz="1300" dirty="0" err="1"/>
              <a:t>Korisnik</a:t>
            </a:r>
            <a:r>
              <a:rPr lang="en-US" sz="1300" dirty="0"/>
              <a:t> </a:t>
            </a:r>
            <a:r>
              <a:rPr lang="en-US" sz="1300" dirty="0" err="1"/>
              <a:t>može</a:t>
            </a:r>
            <a:r>
              <a:rPr lang="en-US" sz="1300" dirty="0"/>
              <a:t> </a:t>
            </a:r>
            <a:r>
              <a:rPr lang="en-US" sz="1300" dirty="0" err="1"/>
              <a:t>prilagoditi</a:t>
            </a:r>
            <a:r>
              <a:rPr lang="en-US" sz="1300" dirty="0"/>
              <a:t> format </a:t>
            </a:r>
            <a:r>
              <a:rPr lang="en-US" sz="1300" dirty="0" err="1"/>
              <a:t>i</a:t>
            </a:r>
            <a:r>
              <a:rPr lang="en-US" sz="1300" dirty="0"/>
              <a:t> </a:t>
            </a:r>
            <a:r>
              <a:rPr lang="en-US" sz="1300" dirty="0" err="1"/>
              <a:t>jezik</a:t>
            </a:r>
            <a:r>
              <a:rPr lang="en-US" sz="1300" dirty="0"/>
              <a:t> </a:t>
            </a:r>
            <a:r>
              <a:rPr lang="en-US" sz="1300" dirty="0" err="1"/>
              <a:t>datuma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</a:t>
            </a:r>
            <a:r>
              <a:rPr lang="en-US" sz="1300" dirty="0" err="1"/>
              <a:t>ograničiti</a:t>
            </a:r>
            <a:r>
              <a:rPr lang="en-US" sz="1300" dirty="0"/>
              <a:t> </a:t>
            </a:r>
            <a:r>
              <a:rPr lang="en-US" sz="1300" dirty="0" err="1"/>
              <a:t>raspon</a:t>
            </a:r>
            <a:r>
              <a:rPr lang="en-US" sz="1300" dirty="0"/>
              <a:t> </a:t>
            </a:r>
            <a:r>
              <a:rPr lang="en-US" sz="1300" dirty="0" err="1"/>
              <a:t>datuma</a:t>
            </a:r>
            <a:r>
              <a:rPr lang="en-US" sz="1300" dirty="0"/>
              <a:t>;</a:t>
            </a:r>
          </a:p>
          <a:p>
            <a:pPr marL="228600" lvl="0" indent="-2286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1300" i="1" dirty="0"/>
              <a:t>Dialog</a:t>
            </a:r>
            <a:r>
              <a:rPr lang="en-US" sz="1300" dirty="0"/>
              <a:t> - se </a:t>
            </a:r>
            <a:r>
              <a:rPr lang="en-US" sz="1300" dirty="0" err="1"/>
              <a:t>koristi</a:t>
            </a:r>
            <a:r>
              <a:rPr lang="en-US" sz="1300" dirty="0"/>
              <a:t> za </a:t>
            </a:r>
            <a:r>
              <a:rPr lang="en-US" sz="1300" dirty="0" err="1"/>
              <a:t>prezentaciju</a:t>
            </a:r>
            <a:r>
              <a:rPr lang="en-US" sz="1300" dirty="0"/>
              <a:t> </a:t>
            </a:r>
            <a:r>
              <a:rPr lang="en-US" sz="1300" dirty="0" err="1"/>
              <a:t>informacija</a:t>
            </a:r>
            <a:r>
              <a:rPr lang="en-US" sz="1300" dirty="0"/>
              <a:t> </a:t>
            </a:r>
            <a:r>
              <a:rPr lang="en-US" sz="1300" dirty="0" err="1"/>
              <a:t>na</a:t>
            </a:r>
            <a:r>
              <a:rPr lang="en-US" sz="1300" dirty="0"/>
              <a:t> </a:t>
            </a:r>
            <a:r>
              <a:rPr lang="en-US" sz="1300" dirty="0" err="1"/>
              <a:t>lep</a:t>
            </a:r>
            <a:r>
              <a:rPr lang="en-US" sz="1300" dirty="0"/>
              <a:t> </a:t>
            </a:r>
            <a:r>
              <a:rPr lang="en-US" sz="1300" dirty="0" err="1"/>
              <a:t>način</a:t>
            </a:r>
            <a:r>
              <a:rPr lang="en-US" sz="1300" dirty="0"/>
              <a:t> </a:t>
            </a:r>
            <a:r>
              <a:rPr lang="en-US" sz="1300" dirty="0" err="1"/>
              <a:t>na</a:t>
            </a:r>
            <a:r>
              <a:rPr lang="en-US" sz="1300" dirty="0"/>
              <a:t> HTML </a:t>
            </a:r>
            <a:r>
              <a:rPr lang="en-US" sz="1300" dirty="0" err="1"/>
              <a:t>stranicama</a:t>
            </a:r>
            <a:r>
              <a:rPr lang="en-US" sz="1300" dirty="0"/>
              <a:t>. Ona </a:t>
            </a:r>
            <a:r>
              <a:rPr lang="en-US" sz="1300" dirty="0" err="1"/>
              <a:t>ima</a:t>
            </a:r>
            <a:r>
              <a:rPr lang="en-US" sz="1300" dirty="0"/>
              <a:t> </a:t>
            </a:r>
            <a:r>
              <a:rPr lang="en-US" sz="1300" dirty="0" err="1"/>
              <a:t>naslovnu</a:t>
            </a:r>
            <a:r>
              <a:rPr lang="en-US" sz="1300" dirty="0"/>
              <a:t> </a:t>
            </a:r>
            <a:r>
              <a:rPr lang="en-US" sz="1300" dirty="0" err="1"/>
              <a:t>traku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oblast </a:t>
            </a:r>
            <a:r>
              <a:rPr lang="en-US" sz="1300" dirty="0" err="1"/>
              <a:t>sadržaja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</a:t>
            </a:r>
            <a:r>
              <a:rPr lang="en-US" sz="1300" dirty="0" err="1"/>
              <a:t>može</a:t>
            </a:r>
            <a:r>
              <a:rPr lang="en-US" sz="1300" dirty="0"/>
              <a:t> se </a:t>
            </a:r>
            <a:r>
              <a:rPr lang="en-US" sz="1300" dirty="0" err="1"/>
              <a:t>pomerati</a:t>
            </a:r>
            <a:r>
              <a:rPr lang="en-US" sz="1300" dirty="0"/>
              <a:t>, </a:t>
            </a:r>
            <a:r>
              <a:rPr lang="en-US" sz="1300" dirty="0" err="1"/>
              <a:t>menjati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</a:t>
            </a:r>
            <a:r>
              <a:rPr lang="en-US" sz="1300" dirty="0" err="1"/>
              <a:t>zatvarati</a:t>
            </a:r>
            <a:r>
              <a:rPr lang="en-US" sz="1300" dirty="0"/>
              <a:t>;</a:t>
            </a:r>
          </a:p>
          <a:p>
            <a:pPr marL="228600" lvl="0" indent="-2286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1300" i="1" dirty="0"/>
              <a:t>Menu</a:t>
            </a:r>
            <a:r>
              <a:rPr lang="en-US" sz="1300" dirty="0"/>
              <a:t> - </a:t>
            </a:r>
            <a:r>
              <a:rPr lang="en-US" sz="1300" dirty="0" err="1"/>
              <a:t>koristi</a:t>
            </a:r>
            <a:r>
              <a:rPr lang="en-US" sz="1300" dirty="0"/>
              <a:t> se za </a:t>
            </a:r>
            <a:r>
              <a:rPr lang="en-US" sz="1300" dirty="0" err="1"/>
              <a:t>kreiranje</a:t>
            </a:r>
            <a:r>
              <a:rPr lang="en-US" sz="1300" dirty="0"/>
              <a:t> </a:t>
            </a:r>
            <a:r>
              <a:rPr lang="en-US" sz="1300" dirty="0" err="1"/>
              <a:t>menija</a:t>
            </a:r>
            <a:r>
              <a:rPr lang="en-US" sz="1300" dirty="0"/>
              <a:t>;</a:t>
            </a:r>
          </a:p>
          <a:p>
            <a:pPr marL="228600" lvl="0" indent="-2286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1300" i="1" dirty="0" err="1"/>
              <a:t>Progressbar</a:t>
            </a:r>
            <a:r>
              <a:rPr lang="en-US" sz="1300" dirty="0"/>
              <a:t> - </a:t>
            </a:r>
            <a:r>
              <a:rPr lang="en-US" sz="1300" dirty="0" err="1"/>
              <a:t>određuje</a:t>
            </a:r>
            <a:r>
              <a:rPr lang="en-US" sz="1300" dirty="0"/>
              <a:t> </a:t>
            </a:r>
            <a:r>
              <a:rPr lang="en-US" sz="1300" dirty="0" err="1"/>
              <a:t>procenat</a:t>
            </a:r>
            <a:r>
              <a:rPr lang="en-US" sz="1300" dirty="0"/>
              <a:t> </a:t>
            </a:r>
            <a:r>
              <a:rPr lang="en-US" sz="1300" dirty="0" err="1"/>
              <a:t>završetka</a:t>
            </a:r>
            <a:r>
              <a:rPr lang="en-US" sz="1300" dirty="0"/>
              <a:t> </a:t>
            </a:r>
            <a:r>
              <a:rPr lang="en-US" sz="1300" dirty="0" err="1"/>
              <a:t>operacije</a:t>
            </a:r>
            <a:r>
              <a:rPr lang="en-US" sz="1300" dirty="0"/>
              <a:t> </a:t>
            </a:r>
            <a:r>
              <a:rPr lang="en-US" sz="1300" dirty="0" err="1"/>
              <a:t>ili</a:t>
            </a:r>
            <a:r>
              <a:rPr lang="en-US" sz="1300" dirty="0"/>
              <a:t> </a:t>
            </a:r>
            <a:r>
              <a:rPr lang="en-US" sz="1300" dirty="0" err="1"/>
              <a:t>napretka</a:t>
            </a:r>
            <a:r>
              <a:rPr lang="en-US" sz="1300" dirty="0"/>
              <a:t>;</a:t>
            </a:r>
          </a:p>
          <a:p>
            <a:pPr marL="228600" lvl="0" indent="-2286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1300" i="1" dirty="0" err="1"/>
              <a:t>Selectmenu</a:t>
            </a:r>
            <a:r>
              <a:rPr lang="en-US" sz="1300" dirty="0"/>
              <a:t> - se </a:t>
            </a:r>
            <a:r>
              <a:rPr lang="en-US" sz="1300" dirty="0" err="1"/>
              <a:t>koristi</a:t>
            </a:r>
            <a:r>
              <a:rPr lang="en-US" sz="1300" dirty="0"/>
              <a:t> za </a:t>
            </a:r>
            <a:r>
              <a:rPr lang="en-US" sz="1300" dirty="0" err="1"/>
              <a:t>proširenje</a:t>
            </a:r>
            <a:r>
              <a:rPr lang="en-US" sz="1300" dirty="0"/>
              <a:t> </a:t>
            </a:r>
            <a:r>
              <a:rPr lang="en-US" sz="1300" dirty="0" err="1"/>
              <a:t>funkcionalnosti</a:t>
            </a:r>
            <a:r>
              <a:rPr lang="en-US" sz="1300" dirty="0"/>
              <a:t> </a:t>
            </a:r>
            <a:r>
              <a:rPr lang="en-US" sz="1300" dirty="0" err="1"/>
              <a:t>izvornog</a:t>
            </a:r>
            <a:r>
              <a:rPr lang="en-US" sz="1300" dirty="0"/>
              <a:t> HTML </a:t>
            </a:r>
            <a:r>
              <a:rPr lang="en-US" sz="1300" dirty="0" err="1"/>
              <a:t>elementa</a:t>
            </a:r>
            <a:r>
              <a:rPr lang="en-US" sz="1300" dirty="0"/>
              <a:t> za </a:t>
            </a:r>
            <a:r>
              <a:rPr lang="en-US" sz="1300" dirty="0" err="1"/>
              <a:t>odabir</a:t>
            </a:r>
            <a:r>
              <a:rPr lang="en-US" sz="1300" dirty="0"/>
              <a:t>. On </a:t>
            </a:r>
            <a:r>
              <a:rPr lang="en-US" sz="1300" dirty="0" err="1"/>
              <a:t>pruža</a:t>
            </a:r>
            <a:r>
              <a:rPr lang="en-US" sz="1300" dirty="0"/>
              <a:t> </a:t>
            </a:r>
            <a:r>
              <a:rPr lang="en-US" sz="1300" dirty="0" err="1"/>
              <a:t>funkcionalnost</a:t>
            </a:r>
            <a:r>
              <a:rPr lang="en-US" sz="1300" dirty="0"/>
              <a:t> </a:t>
            </a:r>
            <a:r>
              <a:rPr lang="en-US" sz="1300" dirty="0" err="1"/>
              <a:t>prilagođavanja</a:t>
            </a:r>
            <a:r>
              <a:rPr lang="en-US" sz="1300" dirty="0"/>
              <a:t> u </a:t>
            </a:r>
            <a:r>
              <a:rPr lang="en-US" sz="1300" dirty="0" err="1"/>
              <a:t>ponašanju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</a:t>
            </a:r>
            <a:r>
              <a:rPr lang="en-US" sz="1300" dirty="0" err="1"/>
              <a:t>izgledu</a:t>
            </a:r>
            <a:r>
              <a:rPr lang="en-US" sz="1300" dirty="0"/>
              <a:t> </a:t>
            </a:r>
            <a:r>
              <a:rPr lang="en-US" sz="1300" dirty="0" err="1"/>
              <a:t>daleko</a:t>
            </a:r>
            <a:r>
              <a:rPr lang="en-US" sz="1300" dirty="0"/>
              <a:t> </a:t>
            </a:r>
            <a:r>
              <a:rPr lang="en-US" sz="1300" dirty="0" err="1"/>
              <a:t>izvan</a:t>
            </a:r>
            <a:r>
              <a:rPr lang="en-US" sz="1300" dirty="0"/>
              <a:t> </a:t>
            </a:r>
            <a:r>
              <a:rPr lang="en-US" sz="1300" dirty="0" err="1"/>
              <a:t>ograničenja</a:t>
            </a:r>
            <a:r>
              <a:rPr lang="en-US" sz="1300" dirty="0"/>
              <a:t> </a:t>
            </a:r>
            <a:r>
              <a:rPr lang="en-US" sz="1300" dirty="0" err="1"/>
              <a:t>izvornog</a:t>
            </a:r>
            <a:r>
              <a:rPr lang="en-US" sz="1300" dirty="0"/>
              <a:t> </a:t>
            </a:r>
            <a:r>
              <a:rPr lang="en-US" sz="1300" dirty="0" err="1"/>
              <a:t>odabira</a:t>
            </a:r>
            <a:r>
              <a:rPr lang="en-US" sz="1300" dirty="0"/>
              <a:t>;</a:t>
            </a:r>
          </a:p>
          <a:p>
            <a:pPr marL="228600" lvl="0" indent="-2286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1300" i="1" dirty="0"/>
              <a:t>Slider</a:t>
            </a:r>
            <a:r>
              <a:rPr lang="en-US" sz="1300" dirty="0"/>
              <a:t> - se </a:t>
            </a:r>
            <a:r>
              <a:rPr lang="en-US" sz="1300" dirty="0" err="1"/>
              <a:t>koristi</a:t>
            </a:r>
            <a:r>
              <a:rPr lang="en-US" sz="1300" dirty="0"/>
              <a:t> za </a:t>
            </a:r>
            <a:r>
              <a:rPr lang="en-US" sz="1300" dirty="0" err="1"/>
              <a:t>dobijanje</a:t>
            </a:r>
            <a:r>
              <a:rPr lang="en-US" sz="1300" dirty="0"/>
              <a:t> </a:t>
            </a:r>
            <a:r>
              <a:rPr lang="en-US" sz="1300" dirty="0" err="1"/>
              <a:t>numeričke</a:t>
            </a:r>
            <a:r>
              <a:rPr lang="en-US" sz="1300" dirty="0"/>
              <a:t> </a:t>
            </a:r>
            <a:r>
              <a:rPr lang="en-US" sz="1300" dirty="0" err="1"/>
              <a:t>vrednosti</a:t>
            </a:r>
            <a:r>
              <a:rPr lang="en-US" sz="1300" dirty="0"/>
              <a:t> </a:t>
            </a:r>
            <a:r>
              <a:rPr lang="en-US" sz="1300" dirty="0" err="1"/>
              <a:t>unutar</a:t>
            </a:r>
            <a:r>
              <a:rPr lang="en-US" sz="1300" dirty="0"/>
              <a:t> </a:t>
            </a:r>
            <a:r>
              <a:rPr lang="en-US" sz="1300" dirty="0" err="1"/>
              <a:t>određenog</a:t>
            </a:r>
            <a:r>
              <a:rPr lang="en-US" sz="1300" dirty="0"/>
              <a:t> </a:t>
            </a:r>
            <a:r>
              <a:rPr lang="en-US" sz="1300" dirty="0" err="1"/>
              <a:t>opsega</a:t>
            </a:r>
            <a:r>
              <a:rPr lang="en-US" sz="1300" dirty="0"/>
              <a:t>. </a:t>
            </a:r>
            <a:r>
              <a:rPr lang="en-US" sz="1300" dirty="0" err="1"/>
              <a:t>Glavna</a:t>
            </a:r>
            <a:r>
              <a:rPr lang="en-US" sz="1300" dirty="0"/>
              <a:t> </a:t>
            </a:r>
            <a:r>
              <a:rPr lang="en-US" sz="1300" dirty="0" err="1"/>
              <a:t>prednost</a:t>
            </a:r>
            <a:r>
              <a:rPr lang="en-US" sz="1300" dirty="0"/>
              <a:t> </a:t>
            </a:r>
            <a:r>
              <a:rPr lang="en-US" sz="1300" dirty="0" err="1"/>
              <a:t>klizača</a:t>
            </a:r>
            <a:r>
              <a:rPr lang="en-US" sz="1300" dirty="0"/>
              <a:t> </a:t>
            </a:r>
            <a:r>
              <a:rPr lang="en-US" sz="1300" dirty="0" err="1"/>
              <a:t>nad</a:t>
            </a:r>
            <a:r>
              <a:rPr lang="en-US" sz="1300" dirty="0"/>
              <a:t> </a:t>
            </a:r>
            <a:r>
              <a:rPr lang="en-US" sz="1300" dirty="0" err="1"/>
              <a:t>unosom</a:t>
            </a:r>
            <a:r>
              <a:rPr lang="en-US" sz="1300" dirty="0"/>
              <a:t> </a:t>
            </a:r>
            <a:r>
              <a:rPr lang="en-US" sz="1300" dirty="0" err="1"/>
              <a:t>teksta</a:t>
            </a:r>
            <a:r>
              <a:rPr lang="en-US" sz="1300" dirty="0"/>
              <a:t> je u tome </a:t>
            </a:r>
            <a:r>
              <a:rPr lang="en-US" sz="1300" dirty="0" err="1"/>
              <a:t>što</a:t>
            </a:r>
            <a:r>
              <a:rPr lang="en-US" sz="1300" dirty="0"/>
              <a:t> </a:t>
            </a:r>
            <a:r>
              <a:rPr lang="en-US" sz="1300" dirty="0" err="1"/>
              <a:t>korisnicima</a:t>
            </a:r>
            <a:r>
              <a:rPr lang="en-US" sz="1300" dirty="0"/>
              <a:t> </a:t>
            </a:r>
            <a:r>
              <a:rPr lang="en-US" sz="1300" dirty="0" err="1"/>
              <a:t>postaje</a:t>
            </a:r>
            <a:r>
              <a:rPr lang="en-US" sz="1300" dirty="0"/>
              <a:t> </a:t>
            </a:r>
            <a:r>
              <a:rPr lang="en-US" sz="1300" dirty="0" err="1"/>
              <a:t>nemoguće</a:t>
            </a:r>
            <a:r>
              <a:rPr lang="en-US" sz="1300" dirty="0"/>
              <a:t> da </a:t>
            </a:r>
            <a:r>
              <a:rPr lang="en-US" sz="1300" dirty="0" err="1"/>
              <a:t>unesu</a:t>
            </a:r>
            <a:r>
              <a:rPr lang="en-US" sz="1300" dirty="0"/>
              <a:t> </a:t>
            </a:r>
            <a:r>
              <a:rPr lang="en-US" sz="1300" dirty="0" err="1"/>
              <a:t>nevažeću</a:t>
            </a:r>
            <a:r>
              <a:rPr lang="en-US" sz="1300" dirty="0"/>
              <a:t> </a:t>
            </a:r>
            <a:r>
              <a:rPr lang="en-US" sz="1300" dirty="0" err="1"/>
              <a:t>vrednost</a:t>
            </a:r>
            <a:r>
              <a:rPr lang="en-US" sz="1300" dirty="0"/>
              <a:t>. </a:t>
            </a:r>
            <a:r>
              <a:rPr lang="en-US" sz="1300" dirty="0" err="1"/>
              <a:t>Svaka</a:t>
            </a:r>
            <a:r>
              <a:rPr lang="en-US" sz="1300" dirty="0"/>
              <a:t> </a:t>
            </a:r>
            <a:r>
              <a:rPr lang="en-US" sz="1300" dirty="0" err="1"/>
              <a:t>vrednost</a:t>
            </a:r>
            <a:r>
              <a:rPr lang="en-US" sz="1300" dirty="0"/>
              <a:t> </a:t>
            </a:r>
            <a:r>
              <a:rPr lang="en-US" sz="1300" dirty="0" err="1"/>
              <a:t>koju</a:t>
            </a:r>
            <a:r>
              <a:rPr lang="en-US" sz="1300" dirty="0"/>
              <a:t> </a:t>
            </a:r>
            <a:r>
              <a:rPr lang="en-US" sz="1300" dirty="0" err="1"/>
              <a:t>mogu</a:t>
            </a:r>
            <a:r>
              <a:rPr lang="en-US" sz="1300" dirty="0"/>
              <a:t> da </a:t>
            </a:r>
            <a:r>
              <a:rPr lang="en-US" sz="1300" dirty="0" err="1"/>
              <a:t>izaberu</a:t>
            </a:r>
            <a:r>
              <a:rPr lang="en-US" sz="1300" dirty="0"/>
              <a:t> </a:t>
            </a:r>
            <a:r>
              <a:rPr lang="en-US" sz="1300" dirty="0" err="1"/>
              <a:t>sa</a:t>
            </a:r>
            <a:r>
              <a:rPr lang="en-US" sz="1300" dirty="0"/>
              <a:t> </a:t>
            </a:r>
            <a:r>
              <a:rPr lang="en-US" sz="1300" dirty="0" err="1"/>
              <a:t>klizačem</a:t>
            </a:r>
            <a:r>
              <a:rPr lang="en-US" sz="1300" dirty="0"/>
              <a:t> je </a:t>
            </a:r>
            <a:r>
              <a:rPr lang="en-US" sz="1300" dirty="0" err="1"/>
              <a:t>važeća</a:t>
            </a:r>
            <a:r>
              <a:rPr lang="en-US" sz="1300" dirty="0"/>
              <a:t>;</a:t>
            </a:r>
          </a:p>
          <a:p>
            <a:pPr marL="228600" lvl="0" indent="-2286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1300" i="1" dirty="0"/>
              <a:t>Spinner</a:t>
            </a:r>
            <a:r>
              <a:rPr lang="en-US" sz="1300" dirty="0"/>
              <a:t> - se </a:t>
            </a:r>
            <a:r>
              <a:rPr lang="en-US" sz="1300" dirty="0" err="1"/>
              <a:t>koriste</a:t>
            </a:r>
            <a:r>
              <a:rPr lang="en-US" sz="1300" dirty="0"/>
              <a:t> za </a:t>
            </a:r>
            <a:r>
              <a:rPr lang="en-US" sz="1300" dirty="0" err="1"/>
              <a:t>dodavanje</a:t>
            </a:r>
            <a:r>
              <a:rPr lang="en-US" sz="1300" dirty="0"/>
              <a:t> </a:t>
            </a:r>
            <a:r>
              <a:rPr lang="en-US" sz="1300" dirty="0" err="1"/>
              <a:t>strelice</a:t>
            </a:r>
            <a:r>
              <a:rPr lang="en-US" sz="1300" dirty="0"/>
              <a:t> gore/dole u ​​polje za </a:t>
            </a:r>
            <a:r>
              <a:rPr lang="en-US" sz="1300" dirty="0" err="1"/>
              <a:t>unos</a:t>
            </a:r>
            <a:r>
              <a:rPr lang="en-US" sz="1300" dirty="0"/>
              <a:t>, </a:t>
            </a:r>
            <a:r>
              <a:rPr lang="en-US" sz="1300" dirty="0" err="1"/>
              <a:t>što</a:t>
            </a:r>
            <a:r>
              <a:rPr lang="en-US" sz="1300" dirty="0"/>
              <a:t> </a:t>
            </a:r>
            <a:r>
              <a:rPr lang="en-US" sz="1300" dirty="0" err="1"/>
              <a:t>omogućava</a:t>
            </a:r>
            <a:r>
              <a:rPr lang="en-US" sz="1300" dirty="0"/>
              <a:t> </a:t>
            </a:r>
            <a:r>
              <a:rPr lang="en-US" sz="1300" dirty="0" err="1"/>
              <a:t>korisniku</a:t>
            </a:r>
            <a:r>
              <a:rPr lang="en-US" sz="1300" dirty="0"/>
              <a:t> da </a:t>
            </a:r>
            <a:r>
              <a:rPr lang="en-US" sz="1300" dirty="0" err="1"/>
              <a:t>poveća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</a:t>
            </a:r>
            <a:r>
              <a:rPr lang="en-US" sz="1300" dirty="0" err="1"/>
              <a:t>smanji</a:t>
            </a:r>
            <a:r>
              <a:rPr lang="en-US" sz="1300" dirty="0"/>
              <a:t> </a:t>
            </a:r>
            <a:r>
              <a:rPr lang="en-US" sz="1300" dirty="0" err="1"/>
              <a:t>vrednost</a:t>
            </a:r>
            <a:r>
              <a:rPr lang="en-US" sz="1300" dirty="0"/>
              <a:t> u </a:t>
            </a:r>
            <a:r>
              <a:rPr lang="en-US" sz="1300" dirty="0" err="1"/>
              <a:t>polju</a:t>
            </a:r>
            <a:r>
              <a:rPr lang="en-US" sz="1300" dirty="0"/>
              <a:t> za </a:t>
            </a:r>
            <a:r>
              <a:rPr lang="en-US" sz="1300" dirty="0" err="1"/>
              <a:t>unos</a:t>
            </a:r>
            <a:r>
              <a:rPr lang="en-US" sz="1300" dirty="0"/>
              <a:t>. </a:t>
            </a:r>
            <a:r>
              <a:rPr lang="en-US" sz="1300" dirty="0" err="1"/>
              <a:t>Omogućava</a:t>
            </a:r>
            <a:r>
              <a:rPr lang="en-US" sz="1300" dirty="0"/>
              <a:t> </a:t>
            </a:r>
            <a:r>
              <a:rPr lang="en-US" sz="1300" dirty="0" err="1"/>
              <a:t>korisnicima</a:t>
            </a:r>
            <a:r>
              <a:rPr lang="en-US" sz="1300" dirty="0"/>
              <a:t> da </a:t>
            </a:r>
            <a:r>
              <a:rPr lang="en-US" sz="1300" dirty="0" err="1"/>
              <a:t>direktno</a:t>
            </a:r>
            <a:r>
              <a:rPr lang="en-US" sz="1300" dirty="0"/>
              <a:t> </a:t>
            </a:r>
            <a:r>
              <a:rPr lang="en-US" sz="1300" dirty="0" err="1"/>
              <a:t>otkucaju</a:t>
            </a:r>
            <a:r>
              <a:rPr lang="en-US" sz="1300" dirty="0"/>
              <a:t> </a:t>
            </a:r>
            <a:r>
              <a:rPr lang="en-US" sz="1300" dirty="0" err="1"/>
              <a:t>vrednost</a:t>
            </a:r>
            <a:r>
              <a:rPr lang="en-US" sz="1300" dirty="0"/>
              <a:t> </a:t>
            </a:r>
            <a:r>
              <a:rPr lang="en-US" sz="1300" dirty="0" err="1"/>
              <a:t>ili</a:t>
            </a:r>
            <a:r>
              <a:rPr lang="en-US" sz="1300" dirty="0"/>
              <a:t> da </a:t>
            </a:r>
            <a:r>
              <a:rPr lang="en-US" sz="1300" dirty="0" err="1"/>
              <a:t>modifikuju</a:t>
            </a:r>
            <a:r>
              <a:rPr lang="en-US" sz="1300" dirty="0"/>
              <a:t> </a:t>
            </a:r>
            <a:r>
              <a:rPr lang="en-US" sz="1300" dirty="0" err="1"/>
              <a:t>postojeću</a:t>
            </a:r>
            <a:r>
              <a:rPr lang="en-US" sz="1300" dirty="0"/>
              <a:t> </a:t>
            </a:r>
            <a:r>
              <a:rPr lang="en-US" sz="1300" dirty="0" err="1"/>
              <a:t>vrednost</a:t>
            </a:r>
            <a:r>
              <a:rPr lang="en-US" sz="1300" dirty="0"/>
              <a:t> </a:t>
            </a:r>
            <a:r>
              <a:rPr lang="en-US" sz="1300" dirty="0" err="1"/>
              <a:t>okretanjem</a:t>
            </a:r>
            <a:r>
              <a:rPr lang="en-US" sz="1300" dirty="0"/>
              <a:t> </a:t>
            </a:r>
            <a:r>
              <a:rPr lang="en-US" sz="1300" dirty="0" err="1"/>
              <a:t>pomoću</a:t>
            </a:r>
            <a:r>
              <a:rPr lang="en-US" sz="1300" dirty="0"/>
              <a:t> </a:t>
            </a:r>
            <a:r>
              <a:rPr lang="en-US" sz="1300" dirty="0" err="1"/>
              <a:t>tastature</a:t>
            </a:r>
            <a:r>
              <a:rPr lang="en-US" sz="1300" dirty="0"/>
              <a:t>, </a:t>
            </a:r>
            <a:r>
              <a:rPr lang="en-US" sz="1300" dirty="0" err="1"/>
              <a:t>miša</a:t>
            </a:r>
            <a:r>
              <a:rPr lang="en-US" sz="1300" dirty="0"/>
              <a:t> </a:t>
            </a:r>
            <a:r>
              <a:rPr lang="en-US" sz="1300" dirty="0" err="1"/>
              <a:t>ili</a:t>
            </a:r>
            <a:r>
              <a:rPr lang="en-US" sz="1300" dirty="0"/>
              <a:t> </a:t>
            </a:r>
            <a:r>
              <a:rPr lang="en-US" sz="1300" dirty="0" err="1"/>
              <a:t>točkića</a:t>
            </a:r>
            <a:r>
              <a:rPr lang="en-US" sz="1300" dirty="0"/>
              <a:t> za </a:t>
            </a:r>
            <a:r>
              <a:rPr lang="en-US" sz="1300" dirty="0" err="1"/>
              <a:t>pomeranje</a:t>
            </a:r>
            <a:r>
              <a:rPr lang="en-US" sz="1300" dirty="0"/>
              <a:t>;</a:t>
            </a:r>
          </a:p>
          <a:p>
            <a:pPr marL="228600" lvl="0" indent="-2286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1300" i="1" dirty="0"/>
              <a:t>Tabs</a:t>
            </a:r>
            <a:r>
              <a:rPr lang="en-US" sz="1300" dirty="0"/>
              <a:t> - </a:t>
            </a:r>
            <a:r>
              <a:rPr lang="en-US" sz="1300" dirty="0" err="1"/>
              <a:t>su</a:t>
            </a:r>
            <a:r>
              <a:rPr lang="en-US" sz="1300" dirty="0"/>
              <a:t> </a:t>
            </a:r>
            <a:r>
              <a:rPr lang="en-US" sz="1300" dirty="0" err="1"/>
              <a:t>skup</a:t>
            </a:r>
            <a:r>
              <a:rPr lang="en-US" sz="1300" dirty="0"/>
              <a:t> </a:t>
            </a:r>
            <a:r>
              <a:rPr lang="en-US" sz="1300" dirty="0" err="1"/>
              <a:t>logički</a:t>
            </a:r>
            <a:r>
              <a:rPr lang="en-US" sz="1300" dirty="0"/>
              <a:t> </a:t>
            </a:r>
            <a:r>
              <a:rPr lang="en-US" sz="1300" dirty="0" err="1"/>
              <a:t>grupisanih</a:t>
            </a:r>
            <a:r>
              <a:rPr lang="en-US" sz="1300" dirty="0"/>
              <a:t> </a:t>
            </a:r>
            <a:r>
              <a:rPr lang="en-US" sz="1300" dirty="0" err="1"/>
              <a:t>sadržaja</a:t>
            </a:r>
            <a:r>
              <a:rPr lang="en-US" sz="1300" dirty="0"/>
              <a:t>. </a:t>
            </a:r>
            <a:r>
              <a:rPr lang="en-US" sz="1300" dirty="0" err="1"/>
              <a:t>Tabovi</a:t>
            </a:r>
            <a:r>
              <a:rPr lang="en-US" sz="1300" dirty="0"/>
              <a:t> </a:t>
            </a:r>
            <a:r>
              <a:rPr lang="en-US" sz="1300" dirty="0" err="1"/>
              <a:t>čuvaju</a:t>
            </a:r>
            <a:r>
              <a:rPr lang="en-US" sz="1300" dirty="0"/>
              <a:t> proctor;</a:t>
            </a:r>
          </a:p>
          <a:p>
            <a:pPr marL="228600" lvl="0" indent="-2286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1300" i="1" dirty="0"/>
              <a:t>Tooltip</a:t>
            </a:r>
            <a:r>
              <a:rPr lang="en-US" sz="1300" dirty="0"/>
              <a:t> - </a:t>
            </a:r>
            <a:r>
              <a:rPr lang="en-US" sz="1300" dirty="0" err="1"/>
              <a:t>koristi</a:t>
            </a:r>
            <a:r>
              <a:rPr lang="en-US" sz="1300" dirty="0"/>
              <a:t> se </a:t>
            </a:r>
            <a:r>
              <a:rPr lang="en-US" sz="1300" dirty="0" err="1"/>
              <a:t>sa</a:t>
            </a:r>
            <a:r>
              <a:rPr lang="en-US" sz="1300" dirty="0"/>
              <a:t> </a:t>
            </a:r>
            <a:r>
              <a:rPr lang="en-US" sz="1300" dirty="0" err="1"/>
              <a:t>elementom</a:t>
            </a:r>
            <a:r>
              <a:rPr lang="en-US" sz="1300" dirty="0"/>
              <a:t> za </a:t>
            </a:r>
            <a:r>
              <a:rPr lang="en-US" sz="1300" dirty="0" err="1"/>
              <a:t>prikaz</a:t>
            </a:r>
            <a:r>
              <a:rPr lang="en-US" sz="1300" dirty="0"/>
              <a:t> </a:t>
            </a:r>
            <a:r>
              <a:rPr lang="en-US" sz="1300" dirty="0" err="1"/>
              <a:t>naslova</a:t>
            </a:r>
            <a:r>
              <a:rPr lang="en-US" sz="1300" dirty="0"/>
              <a:t> u </a:t>
            </a:r>
            <a:r>
              <a:rPr lang="en-US" sz="1300" dirty="0" err="1"/>
              <a:t>polju</a:t>
            </a:r>
            <a:r>
              <a:rPr lang="en-US" sz="1300" dirty="0"/>
              <a:t> za </a:t>
            </a:r>
            <a:r>
              <a:rPr lang="en-US" sz="1300" dirty="0" err="1"/>
              <a:t>naslov</a:t>
            </a:r>
            <a:r>
              <a:rPr lang="en-US" sz="1300" dirty="0"/>
              <a:t> pored </a:t>
            </a:r>
            <a:r>
              <a:rPr lang="en-US" sz="1300" dirty="0" err="1"/>
              <a:t>elementa</a:t>
            </a:r>
            <a:r>
              <a:rPr lang="en-US" sz="1300" dirty="0"/>
              <a:t>, </a:t>
            </a:r>
            <a:r>
              <a:rPr lang="en-US" sz="1300" dirty="0" err="1"/>
              <a:t>kada</a:t>
            </a:r>
            <a:r>
              <a:rPr lang="en-US" sz="1300" dirty="0"/>
              <a:t> </a:t>
            </a:r>
            <a:r>
              <a:rPr lang="en-US" sz="1300" dirty="0" err="1"/>
              <a:t>prođete</a:t>
            </a:r>
            <a:r>
              <a:rPr lang="en-US" sz="1300" dirty="0"/>
              <a:t> </a:t>
            </a:r>
            <a:r>
              <a:rPr lang="en-US" sz="1300" dirty="0" err="1"/>
              <a:t>mišem</a:t>
            </a:r>
            <a:r>
              <a:rPr lang="en-US" sz="1300" dirty="0"/>
              <a:t> </a:t>
            </a:r>
            <a:r>
              <a:rPr lang="en-US" sz="1300" dirty="0" err="1"/>
              <a:t>preko</a:t>
            </a:r>
            <a:r>
              <a:rPr lang="en-US" sz="1300" dirty="0"/>
              <a:t> </a:t>
            </a:r>
            <a:r>
              <a:rPr lang="en-US" sz="1300" dirty="0" err="1"/>
              <a:t>elementa</a:t>
            </a:r>
            <a:r>
              <a:rPr lang="en-US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632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55E6-64F2-44EE-A208-FB8401C7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4F06-E9CE-4D0B-814A-47E28242D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(accordion) je element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čiji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sadržaj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podeljen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logičke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sekcije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Sadržaj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sekcije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otvara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klikne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određenu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sekciju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Svaka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sekcija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mora da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zaglavlje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sadržaj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Zaglavlje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sekcija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zatvorena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Klikom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zaglavlje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otvara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sadržaj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sekcije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zahteva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poseban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raspored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elemenata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Potrebno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 da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sadržaj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unutar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jednog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zaglavlje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unutar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oznaka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sadržaj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sekcije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unutar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koji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zaglavlja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8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23CE-57A6-483C-8664-B7455F11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1561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="1" dirty="0" err="1" bmk="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onfigurisanje</a:t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354630-20A7-4D03-9945-95214A29F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860807"/>
              </p:ext>
            </p:extLst>
          </p:nvPr>
        </p:nvGraphicFramePr>
        <p:xfrm>
          <a:off x="1378224" y="715617"/>
          <a:ext cx="8203096" cy="6072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01548">
                  <a:extLst>
                    <a:ext uri="{9D8B030D-6E8A-4147-A177-3AD203B41FA5}">
                      <a16:colId xmlns:a16="http://schemas.microsoft.com/office/drawing/2014/main" val="3401901065"/>
                    </a:ext>
                  </a:extLst>
                </a:gridCol>
                <a:gridCol w="4101548">
                  <a:extLst>
                    <a:ext uri="{9D8B030D-6E8A-4147-A177-3AD203B41FA5}">
                      <a16:colId xmlns:a16="http://schemas.microsoft.com/office/drawing/2014/main" val="2434530490"/>
                    </a:ext>
                  </a:extLst>
                </a:gridCol>
              </a:tblGrid>
              <a:tr h="235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Konfigurisanje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Opis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extLst>
                  <a:ext uri="{0D108BD9-81ED-4DB2-BD59-A6C34878D82A}">
                    <a16:rowId xmlns:a16="http://schemas.microsoft.com/office/drawing/2014/main" val="1353897016"/>
                  </a:ext>
                </a:extLst>
              </a:tr>
              <a:tr h="56205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 biste dobili ili podesili sadržaj koji će se prikazati. Podrazumevano je da se prvo prikaže prvi element sadržaja.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extLst>
                  <a:ext uri="{0D108BD9-81ED-4DB2-BD59-A6C34878D82A}">
                    <a16:rowId xmlns:a16="http://schemas.microsoft.com/office/drawing/2014/main" val="1348791833"/>
                  </a:ext>
                </a:extLst>
              </a:tr>
              <a:tr h="7357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animate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biste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podesili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 se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animacija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koristi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tokom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prelaska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jednog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sadržaja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drugi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Podrazumevana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vrednost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false.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extLst>
                  <a:ext uri="{0D108BD9-81ED-4DB2-BD59-A6C34878D82A}">
                    <a16:rowId xmlns:a16="http://schemas.microsoft.com/office/drawing/2014/main" val="1521612702"/>
                  </a:ext>
                </a:extLst>
              </a:tr>
              <a:tr h="56205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autoHeight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Kada je postavljeno na true, visina najvišeg elementa sadržaja se koristi za sve takve elemente.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extLst>
                  <a:ext uri="{0D108BD9-81ED-4DB2-BD59-A6C34878D82A}">
                    <a16:rowId xmlns:a16="http://schemas.microsoft.com/office/drawing/2014/main" val="17973047"/>
                  </a:ext>
                </a:extLst>
              </a:tr>
              <a:tr h="7494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clearStyle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Kada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postavljeno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true,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harmonika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briše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CSS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svojstva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visine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prelivanja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nakon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završetka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animacije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Podrazumevana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vrednost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false.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extLst>
                  <a:ext uri="{0D108BD9-81ED-4DB2-BD59-A6C34878D82A}">
                    <a16:rowId xmlns:a16="http://schemas.microsoft.com/office/drawing/2014/main" val="1908857740"/>
                  </a:ext>
                </a:extLst>
              </a:tr>
              <a:tr h="56205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collapsible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Kada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postavljeno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true,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svi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delovi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sadržaja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mogu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 se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sruše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Podrazumevana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vrednost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false.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extLst>
                  <a:ext uri="{0D108BD9-81ED-4DB2-BD59-A6C34878D82A}">
                    <a16:rowId xmlns:a16="http://schemas.microsoft.com/office/drawing/2014/main" val="3287077037"/>
                  </a:ext>
                </a:extLst>
              </a:tr>
              <a:tr h="56205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disabled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Kada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postavljeno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true,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harmonika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onemogućena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Podrazumevana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vrednost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false.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extLst>
                  <a:ext uri="{0D108BD9-81ED-4DB2-BD59-A6C34878D82A}">
                    <a16:rowId xmlns:a16="http://schemas.microsoft.com/office/drawing/2014/main" val="1306400045"/>
                  </a:ext>
                </a:extLst>
              </a:tr>
              <a:tr h="56205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biste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podesili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događaj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zaglavljima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koja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pokreću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harmoniku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 se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otvori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Podrazumevano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klik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extLst>
                  <a:ext uri="{0D108BD9-81ED-4DB2-BD59-A6C34878D82A}">
                    <a16:rowId xmlns:a16="http://schemas.microsoft.com/office/drawing/2014/main" val="3363970878"/>
                  </a:ext>
                </a:extLst>
              </a:tr>
              <a:tr h="3747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fillSpace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Ako je postavljeno kao true, harmonika ispunjava visinu roditeljskog elementa.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extLst>
                  <a:ext uri="{0D108BD9-81ED-4DB2-BD59-A6C34878D82A}">
                    <a16:rowId xmlns:a16="http://schemas.microsoft.com/office/drawing/2014/main" val="4010318707"/>
                  </a:ext>
                </a:extLst>
              </a:tr>
              <a:tr h="3747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biste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podesili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selektor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za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zaglavlja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extLst>
                  <a:ext uri="{0D108BD9-81ED-4DB2-BD59-A6C34878D82A}">
                    <a16:rowId xmlns:a16="http://schemas.microsoft.com/office/drawing/2014/main" val="3520891790"/>
                  </a:ext>
                </a:extLst>
              </a:tr>
              <a:tr h="3747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heightStyle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visine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harmonika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svakog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panela.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extLst>
                  <a:ext uri="{0D108BD9-81ED-4DB2-BD59-A6C34878D82A}">
                    <a16:rowId xmlns:a16="http://schemas.microsoft.com/office/drawing/2014/main" val="3902685854"/>
                  </a:ext>
                </a:extLst>
              </a:tr>
              <a:tr h="3747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icons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biste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odredili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ikonu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za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zaglavlja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izabrano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stanje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567" marR="46567" marT="0" marB="0"/>
                </a:tc>
                <a:extLst>
                  <a:ext uri="{0D108BD9-81ED-4DB2-BD59-A6C34878D82A}">
                    <a16:rowId xmlns:a16="http://schemas.microsoft.com/office/drawing/2014/main" val="3700955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68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A423-61E9-476B-B693-E55E2361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86" y="20546"/>
            <a:ext cx="8596668" cy="795130"/>
          </a:xfrm>
        </p:spPr>
        <p:txBody>
          <a:bodyPr/>
          <a:lstStyle/>
          <a:p>
            <a:pPr algn="ctr"/>
            <a:r>
              <a:rPr lang="sr-Latn-R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tode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7AB6BC-A3AF-4E4A-827B-D64028A55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929032"/>
              </p:ext>
            </p:extLst>
          </p:nvPr>
        </p:nvGraphicFramePr>
        <p:xfrm>
          <a:off x="1020417" y="815676"/>
          <a:ext cx="8475938" cy="58766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37969">
                  <a:extLst>
                    <a:ext uri="{9D8B030D-6E8A-4147-A177-3AD203B41FA5}">
                      <a16:colId xmlns:a16="http://schemas.microsoft.com/office/drawing/2014/main" val="1266252558"/>
                    </a:ext>
                  </a:extLst>
                </a:gridCol>
                <a:gridCol w="4237969">
                  <a:extLst>
                    <a:ext uri="{9D8B030D-6E8A-4147-A177-3AD203B41FA5}">
                      <a16:colId xmlns:a16="http://schemas.microsoft.com/office/drawing/2014/main" val="2389240755"/>
                    </a:ext>
                  </a:extLst>
                </a:gridCol>
              </a:tblGrid>
              <a:tr h="244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Metoda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3" marR="5453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Opis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3" marR="54533" marT="0" marB="0"/>
                </a:tc>
                <a:extLst>
                  <a:ext uri="{0D108BD9-81ED-4DB2-BD59-A6C34878D82A}">
                    <a16:rowId xmlns:a16="http://schemas.microsoft.com/office/drawing/2014/main" val="2503233914"/>
                  </a:ext>
                </a:extLst>
              </a:tr>
              <a:tr h="64274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destroy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3" marR="5453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Uništava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funkcionalnost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harmonika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Elementi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vraćaju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svoje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prethodno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stanje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3" marR="54533" marT="0" marB="0"/>
                </a:tc>
                <a:extLst>
                  <a:ext uri="{0D108BD9-81ED-4DB2-BD59-A6C34878D82A}">
                    <a16:rowId xmlns:a16="http://schemas.microsoft.com/office/drawing/2014/main" val="1788835862"/>
                  </a:ext>
                </a:extLst>
              </a:tr>
              <a:tr h="64274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disable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3" marR="5453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Onemogućava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menije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Klik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neće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biti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uzet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obzir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Ovaj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prihvata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argumente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3" marR="54533" marT="0" marB="0"/>
                </a:tc>
                <a:extLst>
                  <a:ext uri="{0D108BD9-81ED-4DB2-BD59-A6C34878D82A}">
                    <a16:rowId xmlns:a16="http://schemas.microsoft.com/office/drawing/2014/main" val="2502966684"/>
                  </a:ext>
                </a:extLst>
              </a:tr>
              <a:tr h="64274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3" marR="5453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Reaktivira sve menije. Klikovi se ponovo razmatraju. Ovaj metod ne prihvata argumente.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3" marR="54533" marT="0" marB="0"/>
                </a:tc>
                <a:extLst>
                  <a:ext uri="{0D108BD9-81ED-4DB2-BD59-A6C34878D82A}">
                    <a16:rowId xmlns:a16="http://schemas.microsoft.com/office/drawing/2014/main" val="308608484"/>
                  </a:ext>
                </a:extLst>
              </a:tr>
              <a:tr h="856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option(optionName)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3" marR="5453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Dobija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vrednost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trenutno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pridruženog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harmonike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navedenim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nazivom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opcije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Uzima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vrednost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kao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argument.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3" marR="54533" marT="0" marB="0"/>
                </a:tc>
                <a:extLst>
                  <a:ext uri="{0D108BD9-81ED-4DB2-BD59-A6C34878D82A}">
                    <a16:rowId xmlns:a16="http://schemas.microsoft.com/office/drawing/2014/main" val="115911788"/>
                  </a:ext>
                </a:extLst>
              </a:tr>
              <a:tr h="64274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3" marR="5453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Dobija objekat koji sadrži parove ključa/vrednosti koji predstavljaju trenutni hash opcija za harmoniku.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3" marR="54533" marT="0" marB="0"/>
                </a:tc>
                <a:extLst>
                  <a:ext uri="{0D108BD9-81ED-4DB2-BD59-A6C34878D82A}">
                    <a16:rowId xmlns:a16="http://schemas.microsoft.com/office/drawing/2014/main" val="3054853052"/>
                  </a:ext>
                </a:extLst>
              </a:tr>
              <a:tr h="64274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option(optionName, value)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3" marR="5453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Postavlja vrednost opcije harmonike koja je povezana sa navedenom optionName.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3" marR="54533" marT="0" marB="0"/>
                </a:tc>
                <a:extLst>
                  <a:ext uri="{0D108BD9-81ED-4DB2-BD59-A6C34878D82A}">
                    <a16:rowId xmlns:a16="http://schemas.microsoft.com/office/drawing/2014/main" val="678877385"/>
                  </a:ext>
                </a:extLst>
              </a:tr>
              <a:tr h="4284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option(options)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3" marR="5453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Ova akcija postavlja jednu ili više opcija za harmoniku. 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3" marR="54533" marT="0" marB="0"/>
                </a:tc>
                <a:extLst>
                  <a:ext uri="{0D108BD9-81ED-4DB2-BD59-A6C34878D82A}">
                    <a16:rowId xmlns:a16="http://schemas.microsoft.com/office/drawing/2014/main" val="3010927599"/>
                  </a:ext>
                </a:extLst>
              </a:tr>
              <a:tr h="64274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refresh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3" marR="5453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Obrađuje sva zaglavlja i panele koji su dodati ili uklonjeni. Ovaj metod ne prihvata argumente.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3" marR="54533" marT="0" marB="0"/>
                </a:tc>
                <a:extLst>
                  <a:ext uri="{0D108BD9-81ED-4DB2-BD59-A6C34878D82A}">
                    <a16:rowId xmlns:a16="http://schemas.microsoft.com/office/drawing/2014/main" val="511486189"/>
                  </a:ext>
                </a:extLst>
              </a:tr>
              <a:tr h="489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widget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3" marR="5453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Vraća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element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harmonika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widget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oznakom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UI - accordion.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3" marR="54533" marT="0" marB="0"/>
                </a:tc>
                <a:extLst>
                  <a:ext uri="{0D108BD9-81ED-4DB2-BD59-A6C34878D82A}">
                    <a16:rowId xmlns:a16="http://schemas.microsoft.com/office/drawing/2014/main" val="1071228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55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861E-F70E-4FFC-A382-DF6E680C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Događaj</a:t>
            </a:r>
            <a:b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FDF1E2-1882-4D1D-B514-0DACEABDB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560391"/>
              </p:ext>
            </p:extLst>
          </p:nvPr>
        </p:nvGraphicFramePr>
        <p:xfrm>
          <a:off x="1351722" y="1749288"/>
          <a:ext cx="7922280" cy="2773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61140">
                  <a:extLst>
                    <a:ext uri="{9D8B030D-6E8A-4147-A177-3AD203B41FA5}">
                      <a16:colId xmlns:a16="http://schemas.microsoft.com/office/drawing/2014/main" val="3968736922"/>
                    </a:ext>
                  </a:extLst>
                </a:gridCol>
                <a:gridCol w="3961140">
                  <a:extLst>
                    <a:ext uri="{9D8B030D-6E8A-4147-A177-3AD203B41FA5}">
                      <a16:colId xmlns:a16="http://schemas.microsoft.com/office/drawing/2014/main" val="4227948593"/>
                    </a:ext>
                  </a:extLst>
                </a:gridCol>
              </a:tblGrid>
              <a:tr h="571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Događaj</a:t>
                      </a:r>
                      <a:r>
                        <a:rPr lang="sr-Latn-RS" sz="1300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Opis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983420"/>
                  </a:ext>
                </a:extLst>
              </a:tr>
              <a:tr h="7144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activate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Izvršava se kada se aktivira zaglavlje harmonike i završava izvođenje animacije.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3878050"/>
                  </a:ext>
                </a:extLst>
              </a:tr>
              <a:tr h="7552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</a:rPr>
                        <a:t>beforeActivate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Izvršava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se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kada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se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aktivira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zaglavlje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harmonika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, a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animacija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tek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treba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da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počne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8962296"/>
                  </a:ext>
                </a:extLst>
              </a:tr>
              <a:tr h="73254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create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Pokreće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se pre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promene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aktivnog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sadržaja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0190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59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E8F3-83F3-450D-9505-16A1DA8B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16638"/>
          </a:xfrm>
        </p:spPr>
        <p:txBody>
          <a:bodyPr>
            <a:normAutofit/>
          </a:bodyPr>
          <a:lstStyle/>
          <a:p>
            <a:pPr algn="ctr"/>
            <a:r>
              <a:rPr lang="sr-Latn-RS" dirty="0"/>
              <a:t>Prvi primer – Osnovna harmonika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9295-0C8F-40B1-AC06-2E27936F2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75861"/>
            <a:ext cx="10587015" cy="5804452"/>
          </a:xfrm>
        </p:spPr>
        <p:txBody>
          <a:bodyPr numCol="2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&lt;html </a:t>
            </a:r>
            <a:r>
              <a:rPr lang="en-US" sz="1200" dirty="0" err="1"/>
              <a:t>lang</a:t>
            </a:r>
            <a:r>
              <a:rPr lang="en-US" sz="1200" dirty="0"/>
              <a:t>="</a:t>
            </a:r>
            <a:r>
              <a:rPr lang="en-US" sz="1200" dirty="0" err="1"/>
              <a:t>en</a:t>
            </a:r>
            <a:r>
              <a:rPr lang="en-US" sz="1200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​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&lt;title&gt;jQuery UI Accordion 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&lt;link </a:t>
            </a:r>
            <a:r>
              <a:rPr lang="en-US" sz="1200" dirty="0" err="1"/>
              <a:t>href</a:t>
            </a:r>
            <a:r>
              <a:rPr lang="en-US" sz="1200" dirty="0"/>
              <a:t>="https://code.jquery.com/</a:t>
            </a:r>
            <a:r>
              <a:rPr lang="en-US" sz="1200" dirty="0" err="1"/>
              <a:t>ui</a:t>
            </a:r>
            <a:r>
              <a:rPr lang="en-US" sz="1200" dirty="0"/>
              <a:t>/1.10.4/themes/</a:t>
            </a:r>
            <a:r>
              <a:rPr lang="en-US" sz="1200" dirty="0" err="1"/>
              <a:t>ui</a:t>
            </a:r>
            <a:r>
              <a:rPr lang="en-US" sz="1200" dirty="0"/>
              <a:t>-lightness/jquery-ui.css" </a:t>
            </a:r>
            <a:r>
              <a:rPr lang="en-US" sz="1200" dirty="0" err="1"/>
              <a:t>rel</a:t>
            </a:r>
            <a:r>
              <a:rPr lang="en-US" sz="1200" dirty="0"/>
              <a:t>="stylesheet"&gt;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&lt;script </a:t>
            </a:r>
            <a:r>
              <a:rPr lang="en-US" sz="1200" dirty="0" err="1"/>
              <a:t>src</a:t>
            </a:r>
            <a:r>
              <a:rPr lang="en-US" sz="1200" dirty="0"/>
              <a:t>="https://code.jquery.com/jquery-1.10.2.js"&gt;&lt;/script&gt;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&lt;script </a:t>
            </a:r>
            <a:r>
              <a:rPr lang="en-US" sz="1200" dirty="0" err="1"/>
              <a:t>src</a:t>
            </a:r>
            <a:r>
              <a:rPr lang="en-US" sz="1200" dirty="0"/>
              <a:t>="https://code.jquery.com/</a:t>
            </a:r>
            <a:r>
              <a:rPr lang="en-US" sz="1200" dirty="0" err="1"/>
              <a:t>ui</a:t>
            </a:r>
            <a:r>
              <a:rPr lang="en-US" sz="1200" dirty="0"/>
              <a:t>/1.10.4/jquery-ui.js"&gt;&lt;/script&gt;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$(function()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    $("#accordion-1").accordion();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&lt;style&gt;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#accordion-1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    font-size: 14px;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&lt;/style&gt;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​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&lt;div id="accordion-1"&gt;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&lt;h3&gt;</a:t>
            </a:r>
            <a:r>
              <a:rPr lang="en-US" sz="1200" dirty="0" err="1"/>
              <a:t>Prvi</a:t>
            </a:r>
            <a:r>
              <a:rPr lang="en-US" sz="1200" dirty="0"/>
              <a:t> deo&lt;/h3&gt;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&lt;div&gt;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    &lt;p&gt;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        </a:t>
            </a:r>
            <a:r>
              <a:rPr lang="en-US" sz="1200" dirty="0" err="1"/>
              <a:t>Pojam</a:t>
            </a:r>
            <a:r>
              <a:rPr lang="en-US" sz="1200" dirty="0"/>
              <a:t> </a:t>
            </a:r>
            <a:r>
              <a:rPr lang="en-US" sz="1200" dirty="0" err="1"/>
              <a:t>elektronsko</a:t>
            </a:r>
            <a:r>
              <a:rPr lang="en-US" sz="1200" dirty="0"/>
              <a:t> </a:t>
            </a:r>
            <a:r>
              <a:rPr lang="en-US" sz="1200" dirty="0" err="1"/>
              <a:t>poslovanje</a:t>
            </a:r>
            <a:r>
              <a:rPr lang="en-US" sz="1200" dirty="0"/>
              <a:t> je </a:t>
            </a:r>
            <a:r>
              <a:rPr lang="en-US" sz="1200" dirty="0" err="1"/>
              <a:t>prvi</a:t>
            </a:r>
            <a:r>
              <a:rPr lang="en-US" sz="1200" dirty="0"/>
              <a:t> put </a:t>
            </a:r>
            <a:r>
              <a:rPr lang="en-US" sz="1200" dirty="0" err="1"/>
              <a:t>upotrebljen</a:t>
            </a:r>
            <a:r>
              <a:rPr lang="en-US" sz="1200" dirty="0"/>
              <a:t> 1996. </a:t>
            </a:r>
            <a:r>
              <a:rPr lang="en-US" sz="1200" dirty="0" err="1"/>
              <a:t>godine</a:t>
            </a:r>
            <a:r>
              <a:rPr lang="en-US" sz="1200" dirty="0"/>
              <a:t> od </a:t>
            </a:r>
            <a:r>
              <a:rPr lang="en-US" sz="1200" dirty="0" err="1"/>
              <a:t>strane</a:t>
            </a:r>
            <a:r>
              <a:rPr lang="en-US" sz="1200" dirty="0"/>
              <a:t> </a:t>
            </a:r>
            <a:r>
              <a:rPr lang="en-US" sz="1200" dirty="0" err="1"/>
              <a:t>američke</a:t>
            </a:r>
            <a:r>
              <a:rPr lang="en-US" sz="1200" dirty="0"/>
              <a:t> </a:t>
            </a:r>
            <a:r>
              <a:rPr lang="en-US" sz="1200" dirty="0" err="1"/>
              <a:t>kompanije</a:t>
            </a:r>
            <a:r>
              <a:rPr lang="en-US" sz="1200" dirty="0"/>
              <a:t> IBM, </a:t>
            </a:r>
            <a:r>
              <a:rPr lang="en-US" sz="1200" dirty="0" err="1"/>
              <a:t>kojim</a:t>
            </a:r>
            <a:r>
              <a:rPr lang="en-US" sz="1200" dirty="0"/>
              <a:t> je </a:t>
            </a:r>
            <a:r>
              <a:rPr lang="en-US" sz="1200" dirty="0" err="1"/>
              <a:t>ona</a:t>
            </a:r>
            <a:r>
              <a:rPr lang="en-US" sz="1200" dirty="0"/>
              <a:t> </a:t>
            </a:r>
            <a:r>
              <a:rPr lang="en-US" sz="1200" dirty="0" err="1"/>
              <a:t>htela</a:t>
            </a:r>
            <a:r>
              <a:rPr lang="en-US" sz="1200" dirty="0"/>
              <a:t> da </a:t>
            </a:r>
            <a:r>
              <a:rPr lang="en-US" sz="1200" dirty="0" err="1"/>
              <a:t>opiše</a:t>
            </a:r>
            <a:r>
              <a:rPr lang="en-US" sz="1200" dirty="0"/>
              <a:t> </a:t>
            </a:r>
            <a:r>
              <a:rPr lang="en-US" sz="1200" dirty="0" err="1"/>
              <a:t>transformaciju</a:t>
            </a:r>
            <a:r>
              <a:rPr lang="en-US" sz="1200" dirty="0"/>
              <a:t> </a:t>
            </a:r>
            <a:r>
              <a:rPr lang="en-US" sz="1200" dirty="0" err="1"/>
              <a:t>osnovnih</a:t>
            </a:r>
            <a:r>
              <a:rPr lang="en-US" sz="1200" dirty="0"/>
              <a:t> </a:t>
            </a:r>
            <a:r>
              <a:rPr lang="en-US" sz="1200" dirty="0" err="1"/>
              <a:t>poslovnih</a:t>
            </a:r>
            <a:r>
              <a:rPr lang="en-US" sz="1200" dirty="0"/>
              <a:t> </a:t>
            </a:r>
            <a:r>
              <a:rPr lang="en-US" sz="1200" dirty="0" err="1"/>
              <a:t>aktivnosti</a:t>
            </a:r>
            <a:r>
              <a:rPr lang="en-US" sz="1200" dirty="0"/>
              <a:t> </a:t>
            </a:r>
            <a:r>
              <a:rPr lang="en-US" sz="1200" dirty="0" err="1"/>
              <a:t>kroz</a:t>
            </a:r>
            <a:r>
              <a:rPr lang="en-US" sz="1200" dirty="0"/>
              <a:t> </a:t>
            </a:r>
            <a:r>
              <a:rPr lang="en-US" sz="1200" dirty="0" err="1"/>
              <a:t>upotrebu</a:t>
            </a:r>
            <a:r>
              <a:rPr lang="en-US" sz="1200" dirty="0"/>
              <a:t> Internet </a:t>
            </a:r>
            <a:r>
              <a:rPr lang="en-US" sz="1200" dirty="0" err="1"/>
              <a:t>tehnologija</a:t>
            </a:r>
            <a:r>
              <a:rPr lang="en-US" sz="1200" dirty="0"/>
              <a:t>, </a:t>
            </a:r>
            <a:r>
              <a:rPr lang="en-US" sz="1200" dirty="0" err="1"/>
              <a:t>budući</a:t>
            </a:r>
            <a:r>
              <a:rPr lang="en-US" sz="1200" dirty="0"/>
              <a:t> da se do </a:t>
            </a:r>
            <a:r>
              <a:rPr lang="en-US" sz="1200" dirty="0" err="1"/>
              <a:t>tada</a:t>
            </a:r>
            <a:r>
              <a:rPr lang="en-US" sz="1200" dirty="0"/>
              <a:t> pod </a:t>
            </a:r>
            <a:r>
              <a:rPr lang="en-US" sz="1200" dirty="0" err="1"/>
              <a:t>elektronskim</a:t>
            </a:r>
            <a:r>
              <a:rPr lang="en-US" sz="1200" dirty="0"/>
              <a:t> </a:t>
            </a:r>
            <a:r>
              <a:rPr lang="en-US" sz="1200" dirty="0" err="1"/>
              <a:t>poslovanjem</a:t>
            </a:r>
            <a:r>
              <a:rPr lang="en-US" sz="1200" dirty="0"/>
              <a:t> </a:t>
            </a:r>
            <a:r>
              <a:rPr lang="en-US" sz="1200" dirty="0" err="1"/>
              <a:t>podrazumevalo</a:t>
            </a:r>
            <a:r>
              <a:rPr lang="en-US" sz="1200" dirty="0"/>
              <a:t> </a:t>
            </a:r>
            <a:r>
              <a:rPr lang="en-US" sz="1200" dirty="0" err="1"/>
              <a:t>poslovanje</a:t>
            </a:r>
            <a:r>
              <a:rPr lang="en-US" sz="1200" dirty="0"/>
              <a:t> </a:t>
            </a:r>
            <a:r>
              <a:rPr lang="en-US" sz="1200" dirty="0" err="1"/>
              <a:t>preduzeća</a:t>
            </a:r>
            <a:r>
              <a:rPr lang="en-US" sz="1200" dirty="0"/>
              <a:t> u </a:t>
            </a:r>
            <a:r>
              <a:rPr lang="en-US" sz="1200" dirty="0" err="1"/>
              <a:t>oblasti</a:t>
            </a:r>
            <a:r>
              <a:rPr lang="en-US" sz="1200" dirty="0"/>
              <a:t> </a:t>
            </a:r>
            <a:r>
              <a:rPr lang="en-US" sz="1200" dirty="0" err="1"/>
              <a:t>elektronske</a:t>
            </a:r>
            <a:r>
              <a:rPr lang="en-US" sz="1200" dirty="0"/>
              <a:t> </a:t>
            </a:r>
            <a:r>
              <a:rPr lang="en-US" sz="1200" dirty="0" err="1"/>
              <a:t>industrije</a:t>
            </a:r>
            <a:r>
              <a:rPr lang="en-US" sz="12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    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&lt;h3&gt;</a:t>
            </a:r>
            <a:r>
              <a:rPr lang="en-US" sz="1200" dirty="0" err="1"/>
              <a:t>Drugi</a:t>
            </a:r>
            <a:r>
              <a:rPr lang="en-US" sz="1200" dirty="0"/>
              <a:t> deo&lt;/h3&gt;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&lt;div&gt;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    &lt;p&gt;</a:t>
            </a:r>
            <a:r>
              <a:rPr lang="en-US" sz="1200" dirty="0" err="1"/>
              <a:t>Pojam</a:t>
            </a:r>
            <a:r>
              <a:rPr lang="en-US" sz="1200" dirty="0"/>
              <a:t> </a:t>
            </a:r>
            <a:r>
              <a:rPr lang="en-US" sz="1200" dirty="0" err="1"/>
              <a:t>elektronsko</a:t>
            </a:r>
            <a:r>
              <a:rPr lang="en-US" sz="1200" dirty="0"/>
              <a:t> </a:t>
            </a:r>
            <a:r>
              <a:rPr lang="en-US" sz="1200" dirty="0" err="1"/>
              <a:t>poslovanje</a:t>
            </a:r>
            <a:r>
              <a:rPr lang="en-US" sz="1200" dirty="0"/>
              <a:t> je </a:t>
            </a:r>
            <a:r>
              <a:rPr lang="en-US" sz="1200" dirty="0" err="1"/>
              <a:t>prvi</a:t>
            </a:r>
            <a:r>
              <a:rPr lang="en-US" sz="1200" dirty="0"/>
              <a:t> put </a:t>
            </a:r>
            <a:r>
              <a:rPr lang="en-US" sz="1200" dirty="0" err="1"/>
              <a:t>upotrebljen</a:t>
            </a:r>
            <a:r>
              <a:rPr lang="en-US" sz="1200" dirty="0"/>
              <a:t> 1996. </a:t>
            </a:r>
            <a:r>
              <a:rPr lang="en-US" sz="1200" dirty="0" err="1"/>
              <a:t>godine</a:t>
            </a:r>
            <a:r>
              <a:rPr lang="en-US" sz="1200" dirty="0"/>
              <a:t> od </a:t>
            </a:r>
            <a:r>
              <a:rPr lang="en-US" sz="1200" dirty="0" err="1"/>
              <a:t>strane</a:t>
            </a:r>
            <a:r>
              <a:rPr lang="en-US" sz="1200" dirty="0"/>
              <a:t> </a:t>
            </a:r>
            <a:r>
              <a:rPr lang="en-US" sz="1200" dirty="0" err="1"/>
              <a:t>američke</a:t>
            </a:r>
            <a:r>
              <a:rPr lang="en-US" sz="1200" dirty="0"/>
              <a:t> </a:t>
            </a:r>
            <a:r>
              <a:rPr lang="en-US" sz="1200" dirty="0" err="1"/>
              <a:t>kompanije</a:t>
            </a:r>
            <a:r>
              <a:rPr lang="en-US" sz="1200" dirty="0"/>
              <a:t> IBM, </a:t>
            </a:r>
            <a:r>
              <a:rPr lang="en-US" sz="1200" dirty="0" err="1"/>
              <a:t>kojim</a:t>
            </a:r>
            <a:r>
              <a:rPr lang="en-US" sz="1200" dirty="0"/>
              <a:t> je </a:t>
            </a:r>
            <a:r>
              <a:rPr lang="en-US" sz="1200" dirty="0" err="1"/>
              <a:t>ona</a:t>
            </a:r>
            <a:r>
              <a:rPr lang="en-US" sz="1200" dirty="0"/>
              <a:t> </a:t>
            </a:r>
            <a:r>
              <a:rPr lang="en-US" sz="1200" dirty="0" err="1"/>
              <a:t>htela</a:t>
            </a:r>
            <a:r>
              <a:rPr lang="en-US" sz="1200" dirty="0"/>
              <a:t> da </a:t>
            </a:r>
            <a:r>
              <a:rPr lang="en-US" sz="1200" dirty="0" err="1"/>
              <a:t>opiše</a:t>
            </a:r>
            <a:r>
              <a:rPr lang="en-US" sz="1200" dirty="0"/>
              <a:t> </a:t>
            </a:r>
            <a:r>
              <a:rPr lang="en-US" sz="1200" dirty="0" err="1"/>
              <a:t>transformaciju</a:t>
            </a:r>
            <a:r>
              <a:rPr lang="en-US" sz="1200" dirty="0"/>
              <a:t> </a:t>
            </a:r>
            <a:r>
              <a:rPr lang="en-US" sz="1200" dirty="0" err="1"/>
              <a:t>osnovnih</a:t>
            </a:r>
            <a:r>
              <a:rPr lang="en-US" sz="1200" dirty="0"/>
              <a:t> </a:t>
            </a:r>
            <a:r>
              <a:rPr lang="en-US" sz="1200" dirty="0" err="1"/>
              <a:t>poslovnih</a:t>
            </a:r>
            <a:r>
              <a:rPr lang="en-US" sz="1200" dirty="0"/>
              <a:t> </a:t>
            </a:r>
            <a:r>
              <a:rPr lang="en-US" sz="1200" dirty="0" err="1"/>
              <a:t>aktivnosti</a:t>
            </a:r>
            <a:r>
              <a:rPr lang="en-US" sz="1200" dirty="0"/>
              <a:t> </a:t>
            </a:r>
            <a:r>
              <a:rPr lang="en-US" sz="1200" dirty="0" err="1"/>
              <a:t>kroz</a:t>
            </a:r>
            <a:r>
              <a:rPr lang="en-US" sz="1200" dirty="0"/>
              <a:t> </a:t>
            </a:r>
            <a:r>
              <a:rPr lang="en-US" sz="1200" dirty="0" err="1"/>
              <a:t>upotrebu</a:t>
            </a:r>
            <a:r>
              <a:rPr lang="en-US" sz="1200" dirty="0"/>
              <a:t> Internet </a:t>
            </a:r>
            <a:r>
              <a:rPr lang="en-US" sz="1200" dirty="0" err="1"/>
              <a:t>tehnologija</a:t>
            </a:r>
            <a:r>
              <a:rPr lang="en-US" sz="1200" dirty="0"/>
              <a:t>, </a:t>
            </a:r>
            <a:r>
              <a:rPr lang="en-US" sz="1200" dirty="0" err="1"/>
              <a:t>budući</a:t>
            </a:r>
            <a:r>
              <a:rPr lang="en-US" sz="1200" dirty="0"/>
              <a:t> da se do </a:t>
            </a:r>
            <a:r>
              <a:rPr lang="en-US" sz="1200" dirty="0" err="1"/>
              <a:t>tada</a:t>
            </a:r>
            <a:r>
              <a:rPr lang="en-US" sz="1200" dirty="0"/>
              <a:t> pod </a:t>
            </a:r>
            <a:r>
              <a:rPr lang="en-US" sz="1200" dirty="0" err="1"/>
              <a:t>elektronskim</a:t>
            </a:r>
            <a:r>
              <a:rPr lang="en-US" sz="1200" dirty="0"/>
              <a:t> </a:t>
            </a:r>
            <a:r>
              <a:rPr lang="en-US" sz="1200" dirty="0" err="1"/>
              <a:t>poslovanjem</a:t>
            </a:r>
            <a:r>
              <a:rPr lang="en-US" sz="1200" dirty="0"/>
              <a:t> </a:t>
            </a:r>
            <a:r>
              <a:rPr lang="en-US" sz="1200" dirty="0" err="1"/>
              <a:t>podrazumevalo</a:t>
            </a:r>
            <a:r>
              <a:rPr lang="en-US" sz="1200" dirty="0"/>
              <a:t> </a:t>
            </a:r>
            <a:r>
              <a:rPr lang="en-US" sz="1200" dirty="0" err="1"/>
              <a:t>poslovanje</a:t>
            </a:r>
            <a:r>
              <a:rPr lang="en-US" sz="1200" dirty="0"/>
              <a:t> </a:t>
            </a:r>
            <a:r>
              <a:rPr lang="en-US" sz="1200" dirty="0" err="1"/>
              <a:t>preduzeća</a:t>
            </a:r>
            <a:r>
              <a:rPr lang="en-US" sz="1200" dirty="0"/>
              <a:t> u </a:t>
            </a:r>
            <a:r>
              <a:rPr lang="en-US" sz="1200" dirty="0" err="1"/>
              <a:t>oblasti</a:t>
            </a:r>
            <a:r>
              <a:rPr lang="en-US" sz="1200" dirty="0"/>
              <a:t> </a:t>
            </a:r>
            <a:r>
              <a:rPr lang="en-US" sz="1200" dirty="0" err="1"/>
              <a:t>elektronske</a:t>
            </a:r>
            <a:r>
              <a:rPr lang="en-US" sz="1200" dirty="0"/>
              <a:t> </a:t>
            </a:r>
            <a:r>
              <a:rPr lang="en-US" sz="1200" dirty="0" err="1"/>
              <a:t>industrije</a:t>
            </a:r>
            <a:r>
              <a:rPr lang="en-US" sz="12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    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&lt;h3&gt;</a:t>
            </a:r>
            <a:r>
              <a:rPr lang="en-US" sz="1200" dirty="0" err="1"/>
              <a:t>Treći</a:t>
            </a:r>
            <a:r>
              <a:rPr lang="en-US" sz="1200" dirty="0"/>
              <a:t> deo&lt;/h3&gt;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&lt;div&gt;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    &lt;p&gt;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        </a:t>
            </a:r>
            <a:r>
              <a:rPr lang="en-US" sz="1200" dirty="0" err="1"/>
              <a:t>Pojam</a:t>
            </a:r>
            <a:r>
              <a:rPr lang="en-US" sz="1200" dirty="0"/>
              <a:t> </a:t>
            </a:r>
            <a:r>
              <a:rPr lang="en-US" sz="1200" dirty="0" err="1"/>
              <a:t>elektronsko</a:t>
            </a:r>
            <a:r>
              <a:rPr lang="en-US" sz="1200" dirty="0"/>
              <a:t> </a:t>
            </a:r>
            <a:r>
              <a:rPr lang="en-US" sz="1200" dirty="0" err="1"/>
              <a:t>poslovanje</a:t>
            </a:r>
            <a:r>
              <a:rPr lang="en-US" sz="1200" dirty="0"/>
              <a:t> je </a:t>
            </a:r>
            <a:r>
              <a:rPr lang="en-US" sz="1200" dirty="0" err="1"/>
              <a:t>prvi</a:t>
            </a:r>
            <a:r>
              <a:rPr lang="en-US" sz="1200" dirty="0"/>
              <a:t> put </a:t>
            </a:r>
            <a:r>
              <a:rPr lang="en-US" sz="1200" dirty="0" err="1"/>
              <a:t>upotrebljen</a:t>
            </a:r>
            <a:r>
              <a:rPr lang="en-US" sz="1200" dirty="0"/>
              <a:t> 1996. </a:t>
            </a:r>
            <a:r>
              <a:rPr lang="en-US" sz="1200" dirty="0" err="1"/>
              <a:t>godine</a:t>
            </a:r>
            <a:r>
              <a:rPr lang="en-US" sz="1200" dirty="0"/>
              <a:t> od </a:t>
            </a:r>
            <a:r>
              <a:rPr lang="en-US" sz="1200" dirty="0" err="1"/>
              <a:t>strane</a:t>
            </a:r>
            <a:r>
              <a:rPr lang="en-US" sz="1200" dirty="0"/>
              <a:t> </a:t>
            </a:r>
            <a:r>
              <a:rPr lang="en-US" sz="1200" dirty="0" err="1"/>
              <a:t>američke</a:t>
            </a:r>
            <a:r>
              <a:rPr lang="en-US" sz="1200" dirty="0"/>
              <a:t> </a:t>
            </a:r>
            <a:r>
              <a:rPr lang="en-US" sz="1200" dirty="0" err="1"/>
              <a:t>kompanije</a:t>
            </a:r>
            <a:r>
              <a:rPr lang="en-US" sz="1200" dirty="0"/>
              <a:t> IBM, </a:t>
            </a:r>
            <a:r>
              <a:rPr lang="en-US" sz="1200" dirty="0" err="1"/>
              <a:t>kojim</a:t>
            </a:r>
            <a:r>
              <a:rPr lang="en-US" sz="1200" dirty="0"/>
              <a:t> je </a:t>
            </a:r>
            <a:r>
              <a:rPr lang="en-US" sz="1200" dirty="0" err="1"/>
              <a:t>ona</a:t>
            </a:r>
            <a:r>
              <a:rPr lang="en-US" sz="1200" dirty="0"/>
              <a:t> </a:t>
            </a:r>
            <a:r>
              <a:rPr lang="en-US" sz="1200" dirty="0" err="1"/>
              <a:t>htela</a:t>
            </a:r>
            <a:r>
              <a:rPr lang="en-US" sz="1200" dirty="0"/>
              <a:t> da </a:t>
            </a:r>
            <a:r>
              <a:rPr lang="en-US" sz="1200" dirty="0" err="1"/>
              <a:t>opiše</a:t>
            </a:r>
            <a:r>
              <a:rPr lang="en-US" sz="1200" dirty="0"/>
              <a:t> </a:t>
            </a:r>
            <a:r>
              <a:rPr lang="en-US" sz="1200" dirty="0" err="1"/>
              <a:t>transformaciju</a:t>
            </a:r>
            <a:r>
              <a:rPr lang="en-US" sz="1200" dirty="0"/>
              <a:t> </a:t>
            </a:r>
            <a:r>
              <a:rPr lang="en-US" sz="1200" dirty="0" err="1"/>
              <a:t>osnovnih</a:t>
            </a:r>
            <a:r>
              <a:rPr lang="en-US" sz="1200" dirty="0"/>
              <a:t> </a:t>
            </a:r>
            <a:r>
              <a:rPr lang="en-US" sz="1200" dirty="0" err="1"/>
              <a:t>poslovnih</a:t>
            </a:r>
            <a:r>
              <a:rPr lang="en-US" sz="1200" dirty="0"/>
              <a:t> </a:t>
            </a:r>
            <a:r>
              <a:rPr lang="en-US" sz="1200" dirty="0" err="1"/>
              <a:t>aktivnosti</a:t>
            </a:r>
            <a:r>
              <a:rPr lang="en-US" sz="1200" dirty="0"/>
              <a:t> </a:t>
            </a:r>
            <a:r>
              <a:rPr lang="en-US" sz="1200" dirty="0" err="1"/>
              <a:t>kroz</a:t>
            </a:r>
            <a:r>
              <a:rPr lang="en-US" sz="1200" dirty="0"/>
              <a:t> </a:t>
            </a:r>
            <a:r>
              <a:rPr lang="en-US" sz="1200" dirty="0" err="1"/>
              <a:t>upotrebu</a:t>
            </a:r>
            <a:r>
              <a:rPr lang="en-US" sz="1200" dirty="0"/>
              <a:t> Internet </a:t>
            </a:r>
            <a:r>
              <a:rPr lang="en-US" sz="1200" dirty="0" err="1"/>
              <a:t>tehnologija</a:t>
            </a:r>
            <a:r>
              <a:rPr lang="en-US" sz="1200" dirty="0"/>
              <a:t>, </a:t>
            </a:r>
            <a:r>
              <a:rPr lang="en-US" sz="1200" dirty="0" err="1"/>
              <a:t>budući</a:t>
            </a:r>
            <a:r>
              <a:rPr lang="en-US" sz="1200" dirty="0"/>
              <a:t> da se do </a:t>
            </a:r>
            <a:r>
              <a:rPr lang="en-US" sz="1200" dirty="0" err="1"/>
              <a:t>tada</a:t>
            </a:r>
            <a:r>
              <a:rPr lang="en-US" sz="1200" dirty="0"/>
              <a:t> pod </a:t>
            </a:r>
            <a:r>
              <a:rPr lang="en-US" sz="1200" dirty="0" err="1"/>
              <a:t>elektronskim</a:t>
            </a:r>
            <a:r>
              <a:rPr lang="en-US" sz="1200" dirty="0"/>
              <a:t> </a:t>
            </a:r>
            <a:r>
              <a:rPr lang="en-US" sz="1200" dirty="0" err="1"/>
              <a:t>poslovanjem</a:t>
            </a:r>
            <a:r>
              <a:rPr lang="en-US" sz="1200" dirty="0"/>
              <a:t> </a:t>
            </a:r>
            <a:r>
              <a:rPr lang="en-US" sz="1200" dirty="0" err="1"/>
              <a:t>podrazumevalo</a:t>
            </a:r>
            <a:r>
              <a:rPr lang="en-US" sz="1200" dirty="0"/>
              <a:t> </a:t>
            </a:r>
            <a:r>
              <a:rPr lang="en-US" sz="1200" dirty="0" err="1"/>
              <a:t>poslovanje</a:t>
            </a:r>
            <a:r>
              <a:rPr lang="en-US" sz="1200" dirty="0"/>
              <a:t> </a:t>
            </a:r>
            <a:r>
              <a:rPr lang="en-US" sz="1200" dirty="0" err="1"/>
              <a:t>preduzeća</a:t>
            </a:r>
            <a:r>
              <a:rPr lang="en-US" sz="1200" dirty="0"/>
              <a:t> u </a:t>
            </a:r>
            <a:r>
              <a:rPr lang="en-US" sz="1200" dirty="0" err="1"/>
              <a:t>oblasti</a:t>
            </a:r>
            <a:r>
              <a:rPr lang="en-US" sz="1200" dirty="0"/>
              <a:t> </a:t>
            </a:r>
            <a:r>
              <a:rPr lang="en-US" sz="1200" dirty="0" err="1"/>
              <a:t>elektronske</a:t>
            </a:r>
            <a:r>
              <a:rPr lang="en-US" sz="1200" dirty="0"/>
              <a:t> </a:t>
            </a:r>
            <a:r>
              <a:rPr lang="en-US" sz="1200" dirty="0" err="1"/>
              <a:t>industrije</a:t>
            </a:r>
            <a:r>
              <a:rPr lang="en-US" sz="12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    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   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   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​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&lt;/html&gt;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377F3-7664-454D-83D0-F2864E455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86" t="11914" r="36414" b="60947"/>
          <a:stretch/>
        </p:blipFill>
        <p:spPr>
          <a:xfrm>
            <a:off x="6931175" y="4563744"/>
            <a:ext cx="4685653" cy="219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168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960</Words>
  <Application>Microsoft Office PowerPoint</Application>
  <PresentationFormat>Widescreen</PresentationFormat>
  <Paragraphs>185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JQuery UI Accordion </vt:lpstr>
      <vt:lpstr>JQuery UI</vt:lpstr>
      <vt:lpstr>PowerPoint Presentation</vt:lpstr>
      <vt:lpstr>JQuery UI vidžeti</vt:lpstr>
      <vt:lpstr>Accordion </vt:lpstr>
      <vt:lpstr>Konfigurisanje </vt:lpstr>
      <vt:lpstr>Metode</vt:lpstr>
      <vt:lpstr>Događaj </vt:lpstr>
      <vt:lpstr>Prvi primer – Osnovna harmonika</vt:lpstr>
      <vt:lpstr>Drugi primer – svi delovi se mogu sklopiti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Ceca</dc:creator>
  <cp:lastModifiedBy>Ceca</cp:lastModifiedBy>
  <cp:revision>13</cp:revision>
  <dcterms:created xsi:type="dcterms:W3CDTF">2019-04-07T15:43:55Z</dcterms:created>
  <dcterms:modified xsi:type="dcterms:W3CDTF">2019-04-14T18:52:35Z</dcterms:modified>
</cp:coreProperties>
</file>