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60" r:id="rId4"/>
  </p:sldMasterIdLst>
  <p:notesMasterIdLst>
    <p:notesMasterId r:id="rId20"/>
  </p:notesMasterIdLst>
  <p:sldIdLst>
    <p:sldId id="256" r:id="rId5"/>
    <p:sldId id="265" r:id="rId6"/>
    <p:sldId id="264" r:id="rId7"/>
    <p:sldId id="268" r:id="rId8"/>
    <p:sldId id="269" r:id="rId9"/>
    <p:sldId id="262" r:id="rId10"/>
    <p:sldId id="267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79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A9E7DCA2-C4DA-47E4-9821-F770C689CA76}">
          <p14:sldIdLst>
            <p14:sldId id="256"/>
            <p14:sldId id="265"/>
            <p14:sldId id="264"/>
            <p14:sldId id="268"/>
            <p14:sldId id="269"/>
            <p14:sldId id="262"/>
            <p14:sldId id="267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40472-3D2E-47DA-8635-85FCE6AF1298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B5E8D-1E23-4CD9-8263-2472BEFC19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72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069B-4427-44EB-9404-ACFF2DDBCD83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D6BC-65C5-4A4B-A907-E97B46688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511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069B-4427-44EB-9404-ACFF2DDBCD83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D6BC-65C5-4A4B-A907-E97B46688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069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069B-4427-44EB-9404-ACFF2DDBCD83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D6BC-65C5-4A4B-A907-E97B46688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022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069B-4427-44EB-9404-ACFF2DDBCD83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D6BC-65C5-4A4B-A907-E97B46688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37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069B-4427-44EB-9404-ACFF2DDBCD83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D6BC-65C5-4A4B-A907-E97B46688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372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069B-4427-44EB-9404-ACFF2DDBCD83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D6BC-65C5-4A4B-A907-E97B46688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186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069B-4427-44EB-9404-ACFF2DDBCD83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D6BC-65C5-4A4B-A907-E97B46688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316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069B-4427-44EB-9404-ACFF2DDBCD83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D6BC-65C5-4A4B-A907-E97B46688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9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069B-4427-44EB-9404-ACFF2DDBCD83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D6BC-65C5-4A4B-A907-E97B46688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492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069B-4427-44EB-9404-ACFF2DDBCD83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D6BC-65C5-4A4B-A907-E97B46688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832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069B-4427-44EB-9404-ACFF2DDBCD83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D6BC-65C5-4A4B-A907-E97B46688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451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B85A-1E86-44F5-987E-EF6DAC17A0A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0A51-ABF5-43B8-AC5A-3FCEA4350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738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B85A-1E86-44F5-987E-EF6DAC17A0A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0A51-ABF5-43B8-AC5A-3FCEA4350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9983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B85A-1E86-44F5-987E-EF6DAC17A0A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0A51-ABF5-43B8-AC5A-3FCEA4350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0001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B85A-1E86-44F5-987E-EF6DAC17A0A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0A51-ABF5-43B8-AC5A-3FCEA4350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8323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B85A-1E86-44F5-987E-EF6DAC17A0A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0A51-ABF5-43B8-AC5A-3FCEA4350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9883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B85A-1E86-44F5-987E-EF6DAC17A0A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0A51-ABF5-43B8-AC5A-3FCEA4350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7508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B85A-1E86-44F5-987E-EF6DAC17A0A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0A51-ABF5-43B8-AC5A-3FCEA4350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7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B85A-1E86-44F5-987E-EF6DAC17A0A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0A51-ABF5-43B8-AC5A-3FCEA4350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6401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B85A-1E86-44F5-987E-EF6DAC17A0A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0A51-ABF5-43B8-AC5A-3FCEA4350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0760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B85A-1E86-44F5-987E-EF6DAC17A0A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0A51-ABF5-43B8-AC5A-3FCEA4350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7787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B85A-1E86-44F5-987E-EF6DAC17A0A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0A51-ABF5-43B8-AC5A-3FCEA4350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3964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B85A-1E86-44F5-987E-EF6DAC17A0A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0A51-ABF5-43B8-AC5A-3FCEA4350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8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6087-9CCE-4E9B-B1FA-E5EC59BD1F1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A9CD-5D01-4ECB-B835-A1E1BC924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6495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6087-9CCE-4E9B-B1FA-E5EC59BD1F1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A9CD-5D01-4ECB-B835-A1E1BC924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4266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6087-9CCE-4E9B-B1FA-E5EC59BD1F1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A9CD-5D01-4ECB-B835-A1E1BC924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6728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6087-9CCE-4E9B-B1FA-E5EC59BD1F1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A9CD-5D01-4ECB-B835-A1E1BC924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2665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6087-9CCE-4E9B-B1FA-E5EC59BD1F1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A9CD-5D01-4ECB-B835-A1E1BC924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33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6087-9CCE-4E9B-B1FA-E5EC59BD1F1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A9CD-5D01-4ECB-B835-A1E1BC924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2225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6087-9CCE-4E9B-B1FA-E5EC59BD1F1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A9CD-5D01-4ECB-B835-A1E1BC924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9758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6087-9CCE-4E9B-B1FA-E5EC59BD1F1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A9CD-5D01-4ECB-B835-A1E1BC924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1808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6087-9CCE-4E9B-B1FA-E5EC59BD1F1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A9CD-5D01-4ECB-B835-A1E1BC924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7728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6087-9CCE-4E9B-B1FA-E5EC59BD1F1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A9CD-5D01-4ECB-B835-A1E1BC924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2637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6087-9CCE-4E9B-B1FA-E5EC59BD1F1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A9CD-5D01-4ECB-B835-A1E1BC924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14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069B-4427-44EB-9404-ACFF2DDBCD83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8D6BC-65C5-4A4B-A907-E97B46688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13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8B85A-1E86-44F5-987E-EF6DAC17A0A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F0A51-ABF5-43B8-AC5A-3FCEA4350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5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F6087-9CCE-4E9B-B1FA-E5EC59BD1F1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5A9CD-5D01-4ECB-B835-A1E1BC924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87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8147248" cy="64807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Тема:</a:t>
            </a:r>
            <a:r>
              <a:rPr lang="ru-RU" dirty="0"/>
              <a:t> «</a:t>
            </a:r>
            <a:r>
              <a:rPr lang="ru-RU" b="1" dirty="0"/>
              <a:t>Прогнозирование конечных свойств новых материалов 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(композиционных материалов)»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40"/>
            <a:ext cx="8640960" cy="4741987"/>
          </a:xfrm>
        </p:spPr>
      </p:pic>
    </p:spTree>
    <p:extLst>
      <p:ext uri="{BB962C8B-B14F-4D97-AF65-F5344CB8AC3E}">
        <p14:creationId xmlns:p14="http://schemas.microsoft.com/office/powerpoint/2010/main" val="63509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svetl\Desktop\Дипломная работа Бауманка\Рисунки к ВКР\Рисунок 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39"/>
            <a:ext cx="8712968" cy="3024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5124" name="Picture 4" descr="C:\Users\svetl\Desktop\Дипломная работа Бауманка\Рисунки к ВКР\Рисунок 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21" y="3212976"/>
            <a:ext cx="8619875" cy="33843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33934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3600400" cy="90872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ru-RU" sz="1800" dirty="0"/>
              <a:t>Разработка и обучение модели</a:t>
            </a:r>
            <a:br>
              <a:rPr lang="ru-RU" sz="1800" dirty="0"/>
            </a:br>
            <a:endParaRPr lang="ru-RU" sz="1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46023"/>
            <a:ext cx="4924237" cy="352199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7544" y="1124744"/>
            <a:ext cx="3528392" cy="547260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dirty="0"/>
              <a:t> </a:t>
            </a:r>
          </a:p>
          <a:p>
            <a:r>
              <a:rPr lang="ru-RU" dirty="0"/>
              <a:t>Разработка и обучение моделей машинного обучения осуществлялась для двух выходных параметров</a:t>
            </a:r>
            <a:r>
              <a:rPr lang="ru-RU" b="1" dirty="0"/>
              <a:t>: «Прочность при растяжении» и «Модуль упругости при растяжении». </a:t>
            </a:r>
            <a:r>
              <a:rPr lang="ru-RU" dirty="0"/>
              <a:t>Для решения применим </a:t>
            </a:r>
            <a:r>
              <a:rPr lang="ru-RU" dirty="0" smtClean="0"/>
              <a:t>методы, </a:t>
            </a:r>
            <a:r>
              <a:rPr lang="ru-RU" b="1" i="1" dirty="0" smtClean="0">
                <a:solidFill>
                  <a:schemeClr val="accent2"/>
                </a:solidFill>
              </a:rPr>
              <a:t>Случайный </a:t>
            </a:r>
            <a:r>
              <a:rPr lang="ru-RU" b="1" i="1" dirty="0">
                <a:solidFill>
                  <a:schemeClr val="accent2"/>
                </a:solidFill>
              </a:rPr>
              <a:t>лес, Линейная регрессия, К-ближайших соседей  и Дерево решений.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Разделение   данных </a:t>
            </a:r>
            <a:r>
              <a:rPr lang="ru-RU" dirty="0"/>
              <a:t>на обучающую и тестовую выборки, в соотношении семьдесят на тридцать процентов. </a:t>
            </a:r>
          </a:p>
          <a:p>
            <a:r>
              <a:rPr lang="ru-RU" dirty="0"/>
              <a:t>Проверка </a:t>
            </a:r>
            <a:r>
              <a:rPr lang="ru-RU" dirty="0" smtClean="0"/>
              <a:t>моделей, </a:t>
            </a:r>
            <a:r>
              <a:rPr lang="ru-RU" dirty="0"/>
              <a:t>сравнение с результатами модели, выдающей среднее </a:t>
            </a:r>
            <a:r>
              <a:rPr lang="ru-RU" dirty="0" smtClean="0"/>
              <a:t>значение</a:t>
            </a:r>
            <a:r>
              <a:rPr lang="ru-RU" dirty="0"/>
              <a:t>.</a:t>
            </a:r>
            <a:endParaRPr lang="ru-RU" dirty="0" smtClean="0"/>
          </a:p>
          <a:p>
            <a:r>
              <a:rPr lang="ru-RU" dirty="0" smtClean="0"/>
              <a:t>Идет обучение </a:t>
            </a:r>
            <a:r>
              <a:rPr lang="ru-RU" dirty="0"/>
              <a:t>модели на тренировочных данных, оценка полученных данных, сравнение со стандартными значениями.</a:t>
            </a:r>
          </a:p>
          <a:p>
            <a:r>
              <a:rPr lang="ru-RU" dirty="0"/>
              <a:t>В работе, для прогноза модуля упругости при растяжении и прочности  были </a:t>
            </a:r>
            <a:r>
              <a:rPr lang="ru-RU" b="1" dirty="0">
                <a:solidFill>
                  <a:srgbClr val="00B050"/>
                </a:solidFill>
              </a:rPr>
              <a:t>использованы модели </a:t>
            </a:r>
            <a:r>
              <a:rPr lang="ru-RU" b="1" dirty="0" smtClean="0">
                <a:solidFill>
                  <a:srgbClr val="00B050"/>
                </a:solidFill>
              </a:rPr>
              <a:t>: </a:t>
            </a:r>
            <a:r>
              <a:rPr lang="ru-RU" b="1" dirty="0">
                <a:solidFill>
                  <a:srgbClr val="00B050"/>
                </a:solidFill>
              </a:rPr>
              <a:t>сетчатая регрессия, </a:t>
            </a:r>
            <a:r>
              <a:rPr lang="ru-RU" b="1" dirty="0" err="1">
                <a:solidFill>
                  <a:srgbClr val="00B050"/>
                </a:solidFill>
              </a:rPr>
              <a:t>Grid</a:t>
            </a:r>
            <a:r>
              <a:rPr lang="ru-RU" b="1" dirty="0">
                <a:solidFill>
                  <a:srgbClr val="00B050"/>
                </a:solidFill>
              </a:rPr>
              <a:t> </a:t>
            </a:r>
            <a:r>
              <a:rPr lang="ru-RU" b="1" dirty="0" err="1">
                <a:solidFill>
                  <a:srgbClr val="00B050"/>
                </a:solidFill>
              </a:rPr>
              <a:t>Search</a:t>
            </a:r>
            <a:r>
              <a:rPr lang="ru-RU" b="1" dirty="0">
                <a:solidFill>
                  <a:srgbClr val="00B050"/>
                </a:solidFill>
              </a:rPr>
              <a:t>, дерево решений и </a:t>
            </a:r>
            <a:r>
              <a:rPr lang="en-US" b="1" dirty="0">
                <a:solidFill>
                  <a:srgbClr val="00B050"/>
                </a:solidFill>
              </a:rPr>
              <a:t>SVR</a:t>
            </a:r>
            <a:r>
              <a:rPr lang="ru-RU" b="1" dirty="0">
                <a:solidFill>
                  <a:srgbClr val="00B050"/>
                </a:solidFill>
              </a:rPr>
              <a:t> (регрессия опорных векторов).</a:t>
            </a:r>
          </a:p>
          <a:p>
            <a:endParaRPr lang="ru-RU" dirty="0"/>
          </a:p>
        </p:txBody>
      </p:sp>
      <p:pic>
        <p:nvPicPr>
          <p:cNvPr id="6146" name="Picture 2" descr="C:\Users\svetl\Desktop\Дипломная работа Бауманка\Рисунки к ВКР\Рисунок 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89040"/>
            <a:ext cx="4924237" cy="29335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41148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vetl\Desktop\Дипломная работа Бауманка\Рисунки к ВКР\Рисунок 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6" y="188640"/>
            <a:ext cx="8659216" cy="30243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7171" name="Picture 3" descr="C:\Users\svetl\Desktop\Дипломная работа Бауманка\Рисунки к ВКР\Рисунок 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6" y="3399075"/>
            <a:ext cx="8659216" cy="28803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6430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svetl\Desktop\Дипломная работа Бауманка\Рисунки к ВКР\Рисунок 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8" y="162842"/>
            <a:ext cx="8067500" cy="30327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3" name="Picture 5" descr="C:\Users\svetl\Desktop\Дипломная работа Бауманка\Рисунки к ВКР\Рисунок 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12976"/>
            <a:ext cx="8175513" cy="331236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62353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нейронную сеть, которая будет рекомендовать соотношение матрица.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C:\Users\svetl\Desktop\Дипломная работа Бауманка\Рисунки к ВКР\Рисунок 34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9"/>
            <a:ext cx="4038600" cy="26642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pic>
        <p:nvPicPr>
          <p:cNvPr id="8195" name="Picture 3" descr="C:\Users\svetl\Desktop\Дипломная работа Бауманка\Рисунки к ВКР\Рисунок 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49080"/>
            <a:ext cx="8136904" cy="27089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pic>
        <p:nvPicPr>
          <p:cNvPr id="8196" name="Picture 4" descr="C:\Users\svetl\Desktop\Дипломная работа Бауманка\Рисунки к ВКР\Рисунок 35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96752"/>
            <a:ext cx="4038600" cy="28803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75216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 b="1" dirty="0" smtClean="0"/>
              <a:t>Разработка </a:t>
            </a:r>
            <a:r>
              <a:rPr lang="ru-RU" b="1" dirty="0"/>
              <a:t>приложения.</a:t>
            </a:r>
            <a:endParaRPr lang="ru-RU" dirty="0"/>
          </a:p>
        </p:txBody>
      </p:sp>
      <p:pic>
        <p:nvPicPr>
          <p:cNvPr id="9218" name="Picture 2" descr="C:\Users\svetl\Desktop\Дипломная работа Бауманка\Рисунки к ВКР\Рисунок 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17473"/>
            <a:ext cx="3384376" cy="27460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9219" name="Picture 3" descr="C:\Users\svetl\Desktop\Дипломная работа Бауманка\Рисунки к ВКР\Рисунок 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239405"/>
            <a:ext cx="5112568" cy="27668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9220" name="Picture 4" descr="C:\Users\svetl\Desktop\Дипломная работа Бауманка\Рисунки к ВКР\Рисунок 4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36" y="4149080"/>
            <a:ext cx="8735343" cy="25884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63890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692696"/>
            <a:ext cx="8208912" cy="56938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b="1" dirty="0"/>
              <a:t> </a:t>
            </a:r>
            <a:r>
              <a:rPr lang="ru-RU" sz="2800" b="1" dirty="0" smtClean="0"/>
              <a:t>Композиционный  материал или композит это </a:t>
            </a:r>
            <a:r>
              <a:rPr lang="ru-RU" sz="2800" b="1" dirty="0">
                <a:solidFill>
                  <a:srgbClr val="00B050"/>
                </a:solidFill>
              </a:rPr>
              <a:t>многокомпонентный материал</a:t>
            </a:r>
            <a:r>
              <a:rPr lang="ru-RU" sz="2800" b="1" dirty="0"/>
              <a:t>, </a:t>
            </a:r>
            <a:r>
              <a:rPr lang="ru-RU" sz="2800" b="1" dirty="0" smtClean="0"/>
              <a:t>изготовленные  из двух или более компонентов с существенно-  различными физическими или химическими свойствами, которые, в сочетании, </a:t>
            </a:r>
            <a:r>
              <a:rPr lang="ru-RU" sz="2800" b="1" dirty="0">
                <a:solidFill>
                  <a:srgbClr val="FF0000"/>
                </a:solidFill>
              </a:rPr>
              <a:t>приводят к появлению нового материала с характеристиками. </a:t>
            </a:r>
          </a:p>
          <a:p>
            <a:r>
              <a:rPr lang="ru-RU" sz="2800" b="1" dirty="0" smtClean="0"/>
              <a:t>            В качестве наполнителей  композитов, как правило выступают углеродные или стеклянные волокна, </a:t>
            </a:r>
            <a:r>
              <a:rPr lang="ru-RU" sz="2800" b="1" dirty="0">
                <a:solidFill>
                  <a:srgbClr val="00B0F0"/>
                </a:solidFill>
              </a:rPr>
              <a:t>а роль матрицы играет полимер. </a:t>
            </a:r>
            <a:r>
              <a:rPr lang="ru-RU" sz="2800" b="1" dirty="0" smtClean="0"/>
              <a:t>Они состоят из двух или более компонентов, нерастворимых друг с другом, с чётко обозначенной границей и сильным взаимодействием по всей зоне контакта. 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73438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28215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работы является прогнозирование конечных свойств новых материалов на основе </a:t>
            </a:r>
            <a:r>
              <a:rPr lang="ru-RU" sz="28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базальтопластика</a:t>
            </a:r>
            <a:r>
              <a:rPr lang="ru-RU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208911" cy="5071293"/>
          </a:xfrm>
        </p:spPr>
      </p:pic>
    </p:spTree>
    <p:extLst>
      <p:ext uri="{BB962C8B-B14F-4D97-AF65-F5344CB8AC3E}">
        <p14:creationId xmlns:p14="http://schemas.microsoft.com/office/powerpoint/2010/main" val="232658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620688"/>
            <a:ext cx="8424936" cy="60016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 исследовательской  работы  было дано  2 файла в формате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Exsel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данными по композитным материалам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необходимо изучить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 поставленной задачи.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разведочный анализ предложенных данных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Нарисовать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гистограммы распределения, диаграммы ящика с усами, графики рассеяния точек. 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среднее, медианное значение, провести анализ и исключение выбросов, проверить наличие пропусков,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предобработать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данные: удалить шумы и выбросы, сделать нормализацию и стандартизацию.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Обучить несколько моделей для прогноза модуля упругости при растяжении и прочности при растяжении.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нейронную сеть, которая будет рекомендовать соотношение матрица-наполнитель.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приложение с графическим интерфейсом или интерфейсом командной строки, которое будет выдавать прогноз соотношения «матрица-наполнитель».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Оценить точность модели на тренировочном и тестовом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разместить код исследования. Оформить файл README.</a:t>
            </a:r>
          </a:p>
        </p:txBody>
      </p:sp>
    </p:spTree>
    <p:extLst>
      <p:ext uri="{BB962C8B-B14F-4D97-AF65-F5344CB8AC3E}">
        <p14:creationId xmlns:p14="http://schemas.microsoft.com/office/powerpoint/2010/main" val="387238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dirty="0"/>
              <a:t>Описание используемых методов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9248" y="1052736"/>
            <a:ext cx="8496944" cy="563231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/>
              <a:t>Данная задача в рамках классификации категорий машинного обучения относится к </a:t>
            </a:r>
            <a:r>
              <a:rPr lang="ru-RU" b="1" dirty="0"/>
              <a:t>машинному обучению с учителем и традиционно это задача регрессии</a:t>
            </a:r>
            <a:r>
              <a:rPr lang="ru-RU" dirty="0"/>
              <a:t>. Цель любого алгоритма обучения с учителем — определить функцию потерь и минимизировать её, поэтому для наилучшего решения в процессе исследования были применены следующие методы:</a:t>
            </a:r>
          </a:p>
          <a:p>
            <a:pPr lvl="0" algn="ctr"/>
            <a:r>
              <a:rPr lang="ru-RU" b="1" i="1" dirty="0"/>
              <a:t>случайный лес;</a:t>
            </a:r>
          </a:p>
          <a:p>
            <a:pPr lvl="0" algn="ctr"/>
            <a:r>
              <a:rPr lang="ru-RU" b="1" i="1" dirty="0"/>
              <a:t>линейная регрессия;</a:t>
            </a:r>
          </a:p>
          <a:p>
            <a:pPr lvl="0" algn="ctr"/>
            <a:r>
              <a:rPr lang="ru-RU" b="1" i="1" dirty="0"/>
              <a:t>К</a:t>
            </a:r>
            <a:r>
              <a:rPr lang="en-US" b="1" i="1" dirty="0"/>
              <a:t>-</a:t>
            </a:r>
            <a:r>
              <a:rPr lang="ru-RU" b="1" i="1" dirty="0"/>
              <a:t>ближайших соседей</a:t>
            </a:r>
            <a:r>
              <a:rPr lang="en-US" b="1" i="1" dirty="0"/>
              <a:t>;</a:t>
            </a:r>
            <a:endParaRPr lang="ru-RU" b="1" i="1" dirty="0"/>
          </a:p>
          <a:p>
            <a:pPr lvl="0" algn="ctr"/>
            <a:r>
              <a:rPr lang="ru-RU" b="1" i="1" dirty="0"/>
              <a:t>дерево решений</a:t>
            </a:r>
            <a:r>
              <a:rPr lang="ru-RU" b="1" i="1" dirty="0" smtClean="0"/>
              <a:t>;</a:t>
            </a:r>
          </a:p>
          <a:p>
            <a:pPr lvl="0" algn="ctr"/>
            <a:r>
              <a:rPr lang="ru-RU" b="1" dirty="0"/>
              <a:t>Случайный лес (</a:t>
            </a:r>
            <a:r>
              <a:rPr lang="ru-RU" b="1" dirty="0" err="1"/>
              <a:t>RandomForest</a:t>
            </a:r>
            <a:r>
              <a:rPr lang="ru-RU" b="1" dirty="0"/>
              <a:t>) </a:t>
            </a:r>
            <a:r>
              <a:rPr lang="ru-RU" dirty="0"/>
              <a:t>— это множество решающих деревьев. Универсальный алгоритм машинного обучения с учителем, представитель ансамблевых методов.  </a:t>
            </a:r>
            <a:endParaRPr lang="ru-RU" dirty="0" smtClean="0"/>
          </a:p>
          <a:p>
            <a:pPr algn="ctr"/>
            <a:r>
              <a:rPr lang="ru-RU" b="1" dirty="0"/>
              <a:t>Метод ближайших соседей </a:t>
            </a:r>
            <a:r>
              <a:rPr lang="ru-RU" dirty="0"/>
              <a:t>- К-ближайших соседей (</a:t>
            </a:r>
            <a:r>
              <a:rPr lang="en-US" dirty="0" err="1"/>
              <a:t>kNN</a:t>
            </a:r>
            <a:r>
              <a:rPr lang="ru-RU" dirty="0"/>
              <a:t> - </a:t>
            </a:r>
            <a:r>
              <a:rPr lang="en-US" dirty="0"/>
              <a:t>k Nearest </a:t>
            </a:r>
            <a:r>
              <a:rPr lang="en-US" dirty="0" err="1"/>
              <a:t>Neighbours</a:t>
            </a:r>
            <a:r>
              <a:rPr lang="ru-RU" dirty="0"/>
              <a:t>) ищет ближайшие объекты с известными значения целевой переменной и основывается на хранении данных в памяти для сравнения с новыми элементами. </a:t>
            </a:r>
          </a:p>
          <a:p>
            <a:pPr lvl="0" algn="ctr"/>
            <a:r>
              <a:rPr lang="ru-RU" b="1" dirty="0"/>
              <a:t>Дерево принятия решений </a:t>
            </a:r>
            <a:r>
              <a:rPr lang="ru-RU" dirty="0"/>
              <a:t>(</a:t>
            </a:r>
            <a:r>
              <a:rPr lang="ru-RU" dirty="0" err="1"/>
              <a:t>DecisionTreeRegressor</a:t>
            </a:r>
            <a:r>
              <a:rPr lang="ru-RU" dirty="0"/>
              <a:t>) – метод автоматического анализа больших массивов данных.  </a:t>
            </a:r>
            <a:endParaRPr lang="ru-RU" dirty="0" smtClean="0"/>
          </a:p>
          <a:p>
            <a:pPr algn="ctr"/>
            <a:r>
              <a:rPr lang="ru-RU" dirty="0"/>
              <a:t>Дерево принятия решений - эффективный инструмент интеллектуального анализа данных и предсказательной аналитики. </a:t>
            </a:r>
          </a:p>
          <a:p>
            <a:pPr lvl="0"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333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/>
              <a:t>Разведочный анализ данных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2792" cy="45372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ctr"/>
            <a:r>
              <a:rPr lang="ru-RU" dirty="0" smtClean="0"/>
              <a:t>Цель анализа данных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ru-RU" sz="2800" b="1" dirty="0" smtClean="0"/>
              <a:t>Цель </a:t>
            </a:r>
            <a:r>
              <a:rPr lang="ru-RU" sz="2800" b="1" dirty="0"/>
              <a:t>разведочного анализа - получение первоначальных представлений о характерах распределений переменных исходного набора данных.           </a:t>
            </a: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453727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ctr"/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ru-RU" dirty="0"/>
              <a:t>В качестве инструментов разведочного анализа используется: оценка статистических характеристик </a:t>
            </a:r>
            <a:r>
              <a:rPr lang="ru-RU" dirty="0" err="1" smtClean="0"/>
              <a:t>датасета</a:t>
            </a:r>
            <a:r>
              <a:rPr lang="ru-RU" dirty="0" smtClean="0"/>
              <a:t>: гистограммы </a:t>
            </a:r>
            <a:r>
              <a:rPr lang="ru-RU" dirty="0"/>
              <a:t>распределения, диаграммы ящика с усами, графики рассеяния точек, тепловая карта описательная статистика для каждой переменной, проверка наличия пропусков и дубликатов.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421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548680"/>
            <a:ext cx="8208912" cy="175432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/>
              <a:t>Прежде чем передать данные в работу моделей машинного обучения, необходимо обработать и очистить их. Очевидно, что необработанные данные могут содержать искажения и пропущенные значения – это может привести к крайне неверным результатам по итогам моделирования. Но безосновательно удалять что-либо тоже неправильно</a:t>
            </a:r>
            <a:r>
              <a:rPr lang="ru-RU" b="1" dirty="0"/>
              <a:t>. Именно поэтому сначала набор данных надо изучить. </a:t>
            </a:r>
          </a:p>
        </p:txBody>
      </p:sp>
      <p:pic>
        <p:nvPicPr>
          <p:cNvPr id="1026" name="Picture 2" descr="C:\Users\svetl\Desktop\Дипломная работа Бауманка\Рисунки к ВКР\Рисунок 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30" y="2420888"/>
            <a:ext cx="8276556" cy="19442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1027" name="Picture 3" descr="C:\Users\svetl\Desktop\Дипломная работа Бауманка\Рисунки к ВКР\Рисунок 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30" y="4365104"/>
            <a:ext cx="8263034" cy="22322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2088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svetl\Desktop\Дипломная работа Бауманка\Рисунки к ВКР\Рисунок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8150002" cy="2616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pic>
        <p:nvPicPr>
          <p:cNvPr id="3077" name="Picture 5" descr="C:\Users\svetl\Desktop\Дипломная работа Бауманка\Рисунки к ВКР\Рисунок 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912" y="3030499"/>
            <a:ext cx="5191125" cy="33123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3079" name="Picture 7" descr="C:\Users\svetl\Desktop\Дипломная работа Бауманка\Рисунки к ВКР\Рисунок 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30499"/>
            <a:ext cx="5112568" cy="33123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2" name="Овал 1"/>
          <p:cNvSpPr/>
          <p:nvPr/>
        </p:nvSpPr>
        <p:spPr>
          <a:xfrm>
            <a:off x="5563538" y="1641103"/>
            <a:ext cx="2664296" cy="20759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был использован модуль библиотеки 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Pandas</a:t>
            </a:r>
            <a:r>
              <a:rPr lang="ru-RU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- 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profile</a:t>
            </a:r>
            <a:r>
              <a:rPr lang="ru-RU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_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reports</a:t>
            </a:r>
            <a:r>
              <a:rPr lang="ru-RU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 ), </a:t>
            </a:r>
          </a:p>
        </p:txBody>
      </p:sp>
    </p:spTree>
    <p:extLst>
      <p:ext uri="{BB962C8B-B14F-4D97-AF65-F5344CB8AC3E}">
        <p14:creationId xmlns:p14="http://schemas.microsoft.com/office/powerpoint/2010/main" val="159148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 smtClean="0"/>
              <a:t>Далее в работе были применены более классические методы визуализации данных</a:t>
            </a:r>
            <a:endParaRPr lang="ru-RU" sz="2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3816424" cy="22277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313" y="1484784"/>
            <a:ext cx="4392489" cy="223224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4098" name="Picture 2" descr="C:\Users\svetl\Desktop\Дипломная работа Бауманка\Рисунки к ВКР\Рисунок 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61994"/>
            <a:ext cx="3312368" cy="253484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4099" name="Picture 3" descr="C:\Users\svetl\Desktop\Дипломная работа Бауманка\Рисунки к ВКР\Рисунок 1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876559"/>
            <a:ext cx="3493069" cy="25202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8" name="Прямоугольник 7"/>
          <p:cNvSpPr/>
          <p:nvPr/>
        </p:nvSpPr>
        <p:spPr>
          <a:xfrm>
            <a:off x="5223706" y="3543035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График рассеяния точек</a:t>
            </a:r>
          </a:p>
        </p:txBody>
      </p:sp>
    </p:spTree>
    <p:extLst>
      <p:ext uri="{BB962C8B-B14F-4D97-AF65-F5344CB8AC3E}">
        <p14:creationId xmlns:p14="http://schemas.microsoft.com/office/powerpoint/2010/main" val="30938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341</Words>
  <Application>Microsoft Office PowerPoint</Application>
  <PresentationFormat>Экран (4:3)</PresentationFormat>
  <Paragraphs>51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Тема Office</vt:lpstr>
      <vt:lpstr>1_Специальное оформление</vt:lpstr>
      <vt:lpstr>2_Специальное оформление</vt:lpstr>
      <vt:lpstr>Специальное оформление</vt:lpstr>
      <vt:lpstr>Тема: «Прогнозирование конечных свойств новых материалов  (композиционных материалов)»</vt:lpstr>
      <vt:lpstr>Презентация PowerPoint</vt:lpstr>
      <vt:lpstr>Целью данной работы является прогнозирование конечных свойств новых материалов на основе базальтопластика </vt:lpstr>
      <vt:lpstr>Презентация PowerPoint</vt:lpstr>
      <vt:lpstr>Описание используемых методов</vt:lpstr>
      <vt:lpstr>Разведочный анализ данных</vt:lpstr>
      <vt:lpstr>Презентация PowerPoint</vt:lpstr>
      <vt:lpstr>Презентация PowerPoint</vt:lpstr>
      <vt:lpstr>Далее в работе были применены более классические методы визуализации данных</vt:lpstr>
      <vt:lpstr>Презентация PowerPoint</vt:lpstr>
      <vt:lpstr>Разработка и обучение модели </vt:lpstr>
      <vt:lpstr>Презентация PowerPoint</vt:lpstr>
      <vt:lpstr>Презентация PowerPoint</vt:lpstr>
      <vt:lpstr>Написать нейронную сеть, которая будет рекомендовать соотношение матрица.</vt:lpstr>
      <vt:lpstr>Разработка приложения.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Светлана Ремизова</dc:creator>
  <cp:lastModifiedBy>Светлана Ремизова</cp:lastModifiedBy>
  <cp:revision>56</cp:revision>
  <dcterms:created xsi:type="dcterms:W3CDTF">2023-03-27T22:24:04Z</dcterms:created>
  <dcterms:modified xsi:type="dcterms:W3CDTF">2023-03-28T11:18:05Z</dcterms:modified>
</cp:coreProperties>
</file>