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0" r:id="rId10"/>
    <p:sldId id="271" r:id="rId11"/>
    <p:sldId id="273" r:id="rId12"/>
    <p:sldId id="275" r:id="rId13"/>
    <p:sldId id="281" r:id="rId14"/>
    <p:sldId id="266" r:id="rId15"/>
    <p:sldId id="267" r:id="rId16"/>
    <p:sldId id="279" r:id="rId17"/>
    <p:sldId id="269" r:id="rId18"/>
    <p:sldId id="261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AAABE-4D6D-4E9E-A2B8-AF4EC3C5508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8226C-C953-4F85-9974-C51AF902BDA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Intermediate English</a:t>
          </a:r>
        </a:p>
      </dgm:t>
    </dgm:pt>
    <dgm:pt modelId="{06DCD261-52C3-43E7-A3C5-A1867B820CBD}" type="parTrans" cxnId="{12377B9A-C9D3-4411-9235-9DD98439EC7A}">
      <dgm:prSet/>
      <dgm:spPr/>
      <dgm:t>
        <a:bodyPr/>
        <a:lstStyle/>
        <a:p>
          <a:endParaRPr lang="en-US"/>
        </a:p>
      </dgm:t>
    </dgm:pt>
    <dgm:pt modelId="{5F3995D8-249F-43EB-A4D0-BCD11FD9CAF7}" type="sibTrans" cxnId="{12377B9A-C9D3-4411-9235-9DD98439EC7A}">
      <dgm:prSet/>
      <dgm:spPr/>
      <dgm:t>
        <a:bodyPr/>
        <a:lstStyle/>
        <a:p>
          <a:endParaRPr lang="en-US"/>
        </a:p>
      </dgm:t>
    </dgm:pt>
    <dgm:pt modelId="{663562F9-4A81-41E8-97F0-6004C84CB7D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Programming Basics</a:t>
          </a:r>
        </a:p>
      </dgm:t>
    </dgm:pt>
    <dgm:pt modelId="{4EA71571-B9FD-4379-A954-7EBAC207E36C}" type="parTrans" cxnId="{D7E41BC8-5B5B-413D-AD5C-7741BA429E18}">
      <dgm:prSet/>
      <dgm:spPr/>
      <dgm:t>
        <a:bodyPr/>
        <a:lstStyle/>
        <a:p>
          <a:endParaRPr lang="en-US"/>
        </a:p>
      </dgm:t>
    </dgm:pt>
    <dgm:pt modelId="{CE86A687-BCB8-40BA-B837-01EF5AD235BC}" type="sibTrans" cxnId="{D7E41BC8-5B5B-413D-AD5C-7741BA429E18}">
      <dgm:prSet/>
      <dgm:spPr/>
      <dgm:t>
        <a:bodyPr/>
        <a:lstStyle/>
        <a:p>
          <a:endParaRPr lang="en-US"/>
        </a:p>
      </dgm:t>
    </dgm:pt>
    <dgm:pt modelId="{33AD885B-9268-499D-933D-5B2928A56B5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Math Concepts</a:t>
          </a:r>
        </a:p>
      </dgm:t>
    </dgm:pt>
    <dgm:pt modelId="{D536C9D5-29F1-48EC-ACEA-36761E575470}" type="parTrans" cxnId="{9DC0ED8F-AC40-4591-889B-9858307BF01D}">
      <dgm:prSet/>
      <dgm:spPr/>
      <dgm:t>
        <a:bodyPr/>
        <a:lstStyle/>
        <a:p>
          <a:endParaRPr lang="en-US"/>
        </a:p>
      </dgm:t>
    </dgm:pt>
    <dgm:pt modelId="{B07D4A8F-EA48-4A74-A16F-84F19BB15702}" type="sibTrans" cxnId="{9DC0ED8F-AC40-4591-889B-9858307BF01D}">
      <dgm:prSet/>
      <dgm:spPr/>
      <dgm:t>
        <a:bodyPr/>
        <a:lstStyle/>
        <a:p>
          <a:endParaRPr lang="en-US"/>
        </a:p>
      </dgm:t>
    </dgm:pt>
    <dgm:pt modelId="{EF4148C6-5385-4E69-8E9F-AE7B507770B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Have basic logic and intuition</a:t>
          </a:r>
        </a:p>
      </dgm:t>
    </dgm:pt>
    <dgm:pt modelId="{3C093DC7-76D9-436C-A5BA-276D7997F657}" type="parTrans" cxnId="{9DD5E4BC-C5B2-48A8-9924-E7B5EAED164B}">
      <dgm:prSet/>
      <dgm:spPr/>
      <dgm:t>
        <a:bodyPr/>
        <a:lstStyle/>
        <a:p>
          <a:endParaRPr lang="en-US"/>
        </a:p>
      </dgm:t>
    </dgm:pt>
    <dgm:pt modelId="{D748EF8B-569F-4A4C-9DBE-04536248779B}" type="sibTrans" cxnId="{9DD5E4BC-C5B2-48A8-9924-E7B5EAED164B}">
      <dgm:prSet/>
      <dgm:spPr/>
      <dgm:t>
        <a:bodyPr/>
        <a:lstStyle/>
        <a:p>
          <a:endParaRPr lang="en-US"/>
        </a:p>
      </dgm:t>
    </dgm:pt>
    <dgm:pt modelId="{E7D504E2-2767-47E7-B888-05B76CC67C7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Understand what is written on the slides</a:t>
          </a:r>
        </a:p>
      </dgm:t>
    </dgm:pt>
    <dgm:pt modelId="{D96F55A6-CC2F-474B-8830-64F5356E6D48}" type="parTrans" cxnId="{BF539987-7D57-44AB-B392-00BB58ED76D6}">
      <dgm:prSet/>
      <dgm:spPr/>
      <dgm:t>
        <a:bodyPr/>
        <a:lstStyle/>
        <a:p>
          <a:endParaRPr lang="en-US"/>
        </a:p>
      </dgm:t>
    </dgm:pt>
    <dgm:pt modelId="{96D0D406-D038-4393-BAA5-28B8C438E058}" type="sibTrans" cxnId="{BF539987-7D57-44AB-B392-00BB58ED76D6}">
      <dgm:prSet/>
      <dgm:spPr/>
      <dgm:t>
        <a:bodyPr/>
        <a:lstStyle/>
        <a:p>
          <a:endParaRPr lang="en-US"/>
        </a:p>
      </dgm:t>
    </dgm:pt>
    <dgm:pt modelId="{E73FDC8E-5484-44DB-9569-017F516042F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Scientific Mindset</a:t>
          </a:r>
        </a:p>
      </dgm:t>
    </dgm:pt>
    <dgm:pt modelId="{C4E58209-A76E-44CA-9B94-B931BC81B234}" type="parTrans" cxnId="{CB945856-BF92-408D-B9C9-4D500070EA66}">
      <dgm:prSet/>
      <dgm:spPr/>
      <dgm:t>
        <a:bodyPr/>
        <a:lstStyle/>
        <a:p>
          <a:endParaRPr lang="en-US"/>
        </a:p>
      </dgm:t>
    </dgm:pt>
    <dgm:pt modelId="{5116FAE0-9FCD-41D2-9C4D-5BDE39BABEB0}" type="sibTrans" cxnId="{CB945856-BF92-408D-B9C9-4D500070EA66}">
      <dgm:prSet/>
      <dgm:spPr/>
      <dgm:t>
        <a:bodyPr/>
        <a:lstStyle/>
        <a:p>
          <a:endParaRPr lang="en-US"/>
        </a:p>
      </dgm:t>
    </dgm:pt>
    <dgm:pt modelId="{AD588CA0-3731-47B6-B483-FBCD4F26ADC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Be open to (and not afraid of) challenges</a:t>
          </a:r>
        </a:p>
      </dgm:t>
    </dgm:pt>
    <dgm:pt modelId="{B56EAC1D-73B0-4120-92C3-154E0B9F56D8}" type="parTrans" cxnId="{D6952FED-F3EB-454E-8C65-4830D48FAC2A}">
      <dgm:prSet/>
      <dgm:spPr/>
      <dgm:t>
        <a:bodyPr/>
        <a:lstStyle/>
        <a:p>
          <a:endParaRPr lang="en-US"/>
        </a:p>
      </dgm:t>
    </dgm:pt>
    <dgm:pt modelId="{8DE25701-A1C0-4A47-8A8D-96805B50A54D}" type="sibTrans" cxnId="{D6952FED-F3EB-454E-8C65-4830D48FAC2A}">
      <dgm:prSet/>
      <dgm:spPr/>
      <dgm:t>
        <a:bodyPr/>
        <a:lstStyle/>
        <a:p>
          <a:endParaRPr lang="en-US"/>
        </a:p>
      </dgm:t>
    </dgm:pt>
    <dgm:pt modelId="{86649C5B-ABDD-471E-8693-B9FA2715B33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Software development experience is a plus</a:t>
          </a:r>
        </a:p>
      </dgm:t>
    </dgm:pt>
    <dgm:pt modelId="{7DB78753-6444-434B-B83E-90115A28B93F}" type="parTrans" cxnId="{B7BEB747-94A3-413A-907D-60761BBCC7A3}">
      <dgm:prSet/>
      <dgm:spPr/>
      <dgm:t>
        <a:bodyPr/>
        <a:lstStyle/>
        <a:p>
          <a:endParaRPr lang="en-US"/>
        </a:p>
      </dgm:t>
    </dgm:pt>
    <dgm:pt modelId="{34FCDB52-B3D3-4A5F-A508-747BFB682E1C}" type="sibTrans" cxnId="{B7BEB747-94A3-413A-907D-60761BBCC7A3}">
      <dgm:prSet/>
      <dgm:spPr/>
      <dgm:t>
        <a:bodyPr/>
        <a:lstStyle/>
        <a:p>
          <a:endParaRPr lang="en-US"/>
        </a:p>
      </dgm:t>
    </dgm:pt>
    <dgm:pt modelId="{19F84E97-99FF-4BCF-915E-268DFE8036B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Know some algebra and statistics (and a little bit of calculus)</a:t>
          </a:r>
        </a:p>
      </dgm:t>
    </dgm:pt>
    <dgm:pt modelId="{AE4D2623-4D25-4CAB-96E9-AE9B70972F42}" type="sibTrans" cxnId="{CF08DC43-B82E-42BC-BD68-4AF0A6BD9475}">
      <dgm:prSet/>
      <dgm:spPr/>
      <dgm:t>
        <a:bodyPr/>
        <a:lstStyle/>
        <a:p>
          <a:endParaRPr lang="en-US"/>
        </a:p>
      </dgm:t>
    </dgm:pt>
    <dgm:pt modelId="{2726385C-70F3-4716-9979-601A7B6A1E37}" type="parTrans" cxnId="{CF08DC43-B82E-42BC-BD68-4AF0A6BD9475}">
      <dgm:prSet/>
      <dgm:spPr/>
      <dgm:t>
        <a:bodyPr/>
        <a:lstStyle/>
        <a:p>
          <a:endParaRPr lang="en-US"/>
        </a:p>
      </dgm:t>
    </dgm:pt>
    <dgm:pt modelId="{DFF92C1C-E9A1-420B-817A-DA48709C291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Some familiarity with Python is required</a:t>
          </a:r>
        </a:p>
      </dgm:t>
    </dgm:pt>
    <dgm:pt modelId="{D3460AE2-49CD-4551-B112-87B559277565}" type="parTrans" cxnId="{AD84CB39-780E-417A-B7B9-1696F6CB040E}">
      <dgm:prSet/>
      <dgm:spPr/>
      <dgm:t>
        <a:bodyPr/>
        <a:lstStyle/>
        <a:p>
          <a:endParaRPr lang="en-US"/>
        </a:p>
      </dgm:t>
    </dgm:pt>
    <dgm:pt modelId="{26C3B35F-2531-4AAC-9112-59814E8B453D}" type="sibTrans" cxnId="{AD84CB39-780E-417A-B7B9-1696F6CB040E}">
      <dgm:prSet/>
      <dgm:spPr/>
      <dgm:t>
        <a:bodyPr/>
        <a:lstStyle/>
        <a:p>
          <a:endParaRPr lang="en-US"/>
        </a:p>
      </dgm:t>
    </dgm:pt>
    <dgm:pt modelId="{A94F6F06-181C-4817-9BC3-33D2328EA782}" type="pres">
      <dgm:prSet presAssocID="{AC0AAABE-4D6D-4E9E-A2B8-AF4EC3C55083}" presName="linearFlow" presStyleCnt="0">
        <dgm:presLayoutVars>
          <dgm:dir/>
          <dgm:resizeHandles val="exact"/>
        </dgm:presLayoutVars>
      </dgm:prSet>
      <dgm:spPr/>
    </dgm:pt>
    <dgm:pt modelId="{62C22F86-E298-42A0-88FF-724F1832CA80}" type="pres">
      <dgm:prSet presAssocID="{663562F9-4A81-41E8-97F0-6004C84CB7D5}" presName="composite" presStyleCnt="0"/>
      <dgm:spPr/>
    </dgm:pt>
    <dgm:pt modelId="{23FA96D9-BE65-44FB-80CE-C567EDFA8B50}" type="pres">
      <dgm:prSet presAssocID="{663562F9-4A81-41E8-97F0-6004C84CB7D5}" presName="imgShp" presStyleLbl="fgImgPlace1" presStyleIdx="0" presStyleCnt="4" custLinFactNeighborY="-33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</dgm:pt>
    <dgm:pt modelId="{194F00A1-EE72-42B3-83AB-E79273A07BC4}" type="pres">
      <dgm:prSet presAssocID="{663562F9-4A81-41E8-97F0-6004C84CB7D5}" presName="txShp" presStyleLbl="node1" presStyleIdx="0" presStyleCnt="4" custScaleY="118842" custLinFactNeighborY="-134">
        <dgm:presLayoutVars>
          <dgm:bulletEnabled val="1"/>
        </dgm:presLayoutVars>
      </dgm:prSet>
      <dgm:spPr/>
    </dgm:pt>
    <dgm:pt modelId="{7A5F7CD6-C7F7-4069-AE59-BA0AB45570F8}" type="pres">
      <dgm:prSet presAssocID="{CE86A687-BCB8-40BA-B837-01EF5AD235BC}" presName="spacing" presStyleCnt="0"/>
      <dgm:spPr/>
    </dgm:pt>
    <dgm:pt modelId="{183DD34C-5C1C-456E-AEBA-BA7F370FCDD4}" type="pres">
      <dgm:prSet presAssocID="{33AD885B-9268-499D-933D-5B2928A56B51}" presName="composite" presStyleCnt="0"/>
      <dgm:spPr/>
    </dgm:pt>
    <dgm:pt modelId="{DB7A3E09-D78A-4E9F-A789-BCEF8D7E3FDA}" type="pres">
      <dgm:prSet presAssocID="{33AD885B-9268-499D-933D-5B2928A56B5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</dgm:pt>
    <dgm:pt modelId="{584A7CBD-1B44-45AF-ADE4-BFA4E8EF863F}" type="pres">
      <dgm:prSet presAssocID="{33AD885B-9268-499D-933D-5B2928A56B51}" presName="txShp" presStyleLbl="node1" presStyleIdx="1" presStyleCnt="4">
        <dgm:presLayoutVars>
          <dgm:bulletEnabled val="1"/>
        </dgm:presLayoutVars>
      </dgm:prSet>
      <dgm:spPr/>
    </dgm:pt>
    <dgm:pt modelId="{F5D5FFBF-89B5-4DA3-9CC2-51EA100625F7}" type="pres">
      <dgm:prSet presAssocID="{B07D4A8F-EA48-4A74-A16F-84F19BB15702}" presName="spacing" presStyleCnt="0"/>
      <dgm:spPr/>
    </dgm:pt>
    <dgm:pt modelId="{096D1B1E-A385-4148-BB0F-E4824F623995}" type="pres">
      <dgm:prSet presAssocID="{1C78226C-C953-4F85-9974-C51AF902BDA8}" presName="composite" presStyleCnt="0"/>
      <dgm:spPr/>
    </dgm:pt>
    <dgm:pt modelId="{8E6A3A15-6A22-4741-8CCC-508A356F70D1}" type="pres">
      <dgm:prSet presAssocID="{1C78226C-C953-4F85-9974-C51AF902BDA8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</dgm:pt>
    <dgm:pt modelId="{5FAFB281-DF08-40ED-B438-ADB58D9A3182}" type="pres">
      <dgm:prSet presAssocID="{1C78226C-C953-4F85-9974-C51AF902BDA8}" presName="txShp" presStyleLbl="node1" presStyleIdx="2" presStyleCnt="4">
        <dgm:presLayoutVars>
          <dgm:bulletEnabled val="1"/>
        </dgm:presLayoutVars>
      </dgm:prSet>
      <dgm:spPr/>
    </dgm:pt>
    <dgm:pt modelId="{506C81FA-027C-4532-8C4F-F769877C400C}" type="pres">
      <dgm:prSet presAssocID="{5F3995D8-249F-43EB-A4D0-BCD11FD9CAF7}" presName="spacing" presStyleCnt="0"/>
      <dgm:spPr/>
    </dgm:pt>
    <dgm:pt modelId="{128098D8-A953-4707-81AE-FF033F8D15B3}" type="pres">
      <dgm:prSet presAssocID="{E73FDC8E-5484-44DB-9569-017F516042FE}" presName="composite" presStyleCnt="0"/>
      <dgm:spPr/>
    </dgm:pt>
    <dgm:pt modelId="{14ED7209-9D00-43B8-A6CB-83EA74787987}" type="pres">
      <dgm:prSet presAssocID="{E73FDC8E-5484-44DB-9569-017F516042FE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D337E9-E134-49B9-A1AA-A4596AD3FF7C}" type="pres">
      <dgm:prSet presAssocID="{E73FDC8E-5484-44DB-9569-017F516042FE}" presName="txShp" presStyleLbl="node1" presStyleIdx="3" presStyleCnt="4">
        <dgm:presLayoutVars>
          <dgm:bulletEnabled val="1"/>
        </dgm:presLayoutVars>
      </dgm:prSet>
      <dgm:spPr/>
    </dgm:pt>
  </dgm:ptLst>
  <dgm:cxnLst>
    <dgm:cxn modelId="{7192F81E-A6C7-432C-B623-527D4EE1E696}" type="presOf" srcId="{E7D504E2-2767-47E7-B888-05B76CC67C7D}" destId="{5FAFB281-DF08-40ED-B438-ADB58D9A3182}" srcOrd="0" destOrd="1" presId="urn:microsoft.com/office/officeart/2005/8/layout/vList3"/>
    <dgm:cxn modelId="{3C95E632-AB90-4638-A4C4-806CCFCC153A}" type="presOf" srcId="{EF4148C6-5385-4E69-8E9F-AE7B507770B6}" destId="{584A7CBD-1B44-45AF-ADE4-BFA4E8EF863F}" srcOrd="0" destOrd="2" presId="urn:microsoft.com/office/officeart/2005/8/layout/vList3"/>
    <dgm:cxn modelId="{AD84CB39-780E-417A-B7B9-1696F6CB040E}" srcId="{663562F9-4A81-41E8-97F0-6004C84CB7D5}" destId="{DFF92C1C-E9A1-420B-817A-DA48709C291C}" srcOrd="0" destOrd="0" parTransId="{D3460AE2-49CD-4551-B112-87B559277565}" sibTransId="{26C3B35F-2531-4AAC-9112-59814E8B453D}"/>
    <dgm:cxn modelId="{A4CBA13B-5CFB-4727-B1E4-E5BDAE0166F8}" type="presOf" srcId="{AD588CA0-3731-47B6-B483-FBCD4F26ADC4}" destId="{D0D337E9-E134-49B9-A1AA-A4596AD3FF7C}" srcOrd="0" destOrd="1" presId="urn:microsoft.com/office/officeart/2005/8/layout/vList3"/>
    <dgm:cxn modelId="{A5B9653E-8098-4418-B49C-3437353F2950}" type="presOf" srcId="{86649C5B-ABDD-471E-8693-B9FA2715B336}" destId="{194F00A1-EE72-42B3-83AB-E79273A07BC4}" srcOrd="0" destOrd="2" presId="urn:microsoft.com/office/officeart/2005/8/layout/vList3"/>
    <dgm:cxn modelId="{CF08DC43-B82E-42BC-BD68-4AF0A6BD9475}" srcId="{33AD885B-9268-499D-933D-5B2928A56B51}" destId="{19F84E97-99FF-4BCF-915E-268DFE8036BF}" srcOrd="0" destOrd="0" parTransId="{2726385C-70F3-4716-9979-601A7B6A1E37}" sibTransId="{AE4D2623-4D25-4CAB-96E9-AE9B70972F42}"/>
    <dgm:cxn modelId="{B7BEB747-94A3-413A-907D-60761BBCC7A3}" srcId="{663562F9-4A81-41E8-97F0-6004C84CB7D5}" destId="{86649C5B-ABDD-471E-8693-B9FA2715B336}" srcOrd="1" destOrd="0" parTransId="{7DB78753-6444-434B-B83E-90115A28B93F}" sibTransId="{34FCDB52-B3D3-4A5F-A508-747BFB682E1C}"/>
    <dgm:cxn modelId="{CB945856-BF92-408D-B9C9-4D500070EA66}" srcId="{AC0AAABE-4D6D-4E9E-A2B8-AF4EC3C55083}" destId="{E73FDC8E-5484-44DB-9569-017F516042FE}" srcOrd="3" destOrd="0" parTransId="{C4E58209-A76E-44CA-9B94-B931BC81B234}" sibTransId="{5116FAE0-9FCD-41D2-9C4D-5BDE39BABEB0}"/>
    <dgm:cxn modelId="{B1A0CD56-B0B9-4313-9951-3CCD90D21363}" type="presOf" srcId="{DFF92C1C-E9A1-420B-817A-DA48709C291C}" destId="{194F00A1-EE72-42B3-83AB-E79273A07BC4}" srcOrd="0" destOrd="1" presId="urn:microsoft.com/office/officeart/2005/8/layout/vList3"/>
    <dgm:cxn modelId="{BF539987-7D57-44AB-B392-00BB58ED76D6}" srcId="{1C78226C-C953-4F85-9974-C51AF902BDA8}" destId="{E7D504E2-2767-47E7-B888-05B76CC67C7D}" srcOrd="0" destOrd="0" parTransId="{D96F55A6-CC2F-474B-8830-64F5356E6D48}" sibTransId="{96D0D406-D038-4393-BAA5-28B8C438E058}"/>
    <dgm:cxn modelId="{9DC0ED8F-AC40-4591-889B-9858307BF01D}" srcId="{AC0AAABE-4D6D-4E9E-A2B8-AF4EC3C55083}" destId="{33AD885B-9268-499D-933D-5B2928A56B51}" srcOrd="1" destOrd="0" parTransId="{D536C9D5-29F1-48EC-ACEA-36761E575470}" sibTransId="{B07D4A8F-EA48-4A74-A16F-84F19BB15702}"/>
    <dgm:cxn modelId="{4F1B2F96-71CA-4D9A-A575-A13616509120}" type="presOf" srcId="{E73FDC8E-5484-44DB-9569-017F516042FE}" destId="{D0D337E9-E134-49B9-A1AA-A4596AD3FF7C}" srcOrd="0" destOrd="0" presId="urn:microsoft.com/office/officeart/2005/8/layout/vList3"/>
    <dgm:cxn modelId="{12377B9A-C9D3-4411-9235-9DD98439EC7A}" srcId="{AC0AAABE-4D6D-4E9E-A2B8-AF4EC3C55083}" destId="{1C78226C-C953-4F85-9974-C51AF902BDA8}" srcOrd="2" destOrd="0" parTransId="{06DCD261-52C3-43E7-A3C5-A1867B820CBD}" sibTransId="{5F3995D8-249F-43EB-A4D0-BCD11FD9CAF7}"/>
    <dgm:cxn modelId="{415E0EA1-7485-460E-B098-45A6BC9EA7BA}" type="presOf" srcId="{19F84E97-99FF-4BCF-915E-268DFE8036BF}" destId="{584A7CBD-1B44-45AF-ADE4-BFA4E8EF863F}" srcOrd="0" destOrd="1" presId="urn:microsoft.com/office/officeart/2005/8/layout/vList3"/>
    <dgm:cxn modelId="{45ACB9A8-3D76-45DA-8D61-A3A6DAEC13DC}" type="presOf" srcId="{AC0AAABE-4D6D-4E9E-A2B8-AF4EC3C55083}" destId="{A94F6F06-181C-4817-9BC3-33D2328EA782}" srcOrd="0" destOrd="0" presId="urn:microsoft.com/office/officeart/2005/8/layout/vList3"/>
    <dgm:cxn modelId="{0789A7AA-3F52-43A3-A1B8-EC3798D3830F}" type="presOf" srcId="{33AD885B-9268-499D-933D-5B2928A56B51}" destId="{584A7CBD-1B44-45AF-ADE4-BFA4E8EF863F}" srcOrd="0" destOrd="0" presId="urn:microsoft.com/office/officeart/2005/8/layout/vList3"/>
    <dgm:cxn modelId="{9DD5E4BC-C5B2-48A8-9924-E7B5EAED164B}" srcId="{33AD885B-9268-499D-933D-5B2928A56B51}" destId="{EF4148C6-5385-4E69-8E9F-AE7B507770B6}" srcOrd="1" destOrd="0" parTransId="{3C093DC7-76D9-436C-A5BA-276D7997F657}" sibTransId="{D748EF8B-569F-4A4C-9DBE-04536248779B}"/>
    <dgm:cxn modelId="{D7E41BC8-5B5B-413D-AD5C-7741BA429E18}" srcId="{AC0AAABE-4D6D-4E9E-A2B8-AF4EC3C55083}" destId="{663562F9-4A81-41E8-97F0-6004C84CB7D5}" srcOrd="0" destOrd="0" parTransId="{4EA71571-B9FD-4379-A954-7EBAC207E36C}" sibTransId="{CE86A687-BCB8-40BA-B837-01EF5AD235BC}"/>
    <dgm:cxn modelId="{94F321E7-816C-4A7F-B762-92B4BDEE104C}" type="presOf" srcId="{663562F9-4A81-41E8-97F0-6004C84CB7D5}" destId="{194F00A1-EE72-42B3-83AB-E79273A07BC4}" srcOrd="0" destOrd="0" presId="urn:microsoft.com/office/officeart/2005/8/layout/vList3"/>
    <dgm:cxn modelId="{0412FDEB-84FF-4C1E-AA0B-A27EA4E39D7A}" type="presOf" srcId="{1C78226C-C953-4F85-9974-C51AF902BDA8}" destId="{5FAFB281-DF08-40ED-B438-ADB58D9A3182}" srcOrd="0" destOrd="0" presId="urn:microsoft.com/office/officeart/2005/8/layout/vList3"/>
    <dgm:cxn modelId="{D6952FED-F3EB-454E-8C65-4830D48FAC2A}" srcId="{E73FDC8E-5484-44DB-9569-017F516042FE}" destId="{AD588CA0-3731-47B6-B483-FBCD4F26ADC4}" srcOrd="0" destOrd="0" parTransId="{B56EAC1D-73B0-4120-92C3-154E0B9F56D8}" sibTransId="{8DE25701-A1C0-4A47-8A8D-96805B50A54D}"/>
    <dgm:cxn modelId="{FC778F80-03AF-4836-BEF8-27DB7F7B9EAA}" type="presParOf" srcId="{A94F6F06-181C-4817-9BC3-33D2328EA782}" destId="{62C22F86-E298-42A0-88FF-724F1832CA80}" srcOrd="0" destOrd="0" presId="urn:microsoft.com/office/officeart/2005/8/layout/vList3"/>
    <dgm:cxn modelId="{4DEFF231-7868-4909-B25F-CEA718A0CBC8}" type="presParOf" srcId="{62C22F86-E298-42A0-88FF-724F1832CA80}" destId="{23FA96D9-BE65-44FB-80CE-C567EDFA8B50}" srcOrd="0" destOrd="0" presId="urn:microsoft.com/office/officeart/2005/8/layout/vList3"/>
    <dgm:cxn modelId="{AF037564-0E80-4B4B-B668-124B2305341C}" type="presParOf" srcId="{62C22F86-E298-42A0-88FF-724F1832CA80}" destId="{194F00A1-EE72-42B3-83AB-E79273A07BC4}" srcOrd="1" destOrd="0" presId="urn:microsoft.com/office/officeart/2005/8/layout/vList3"/>
    <dgm:cxn modelId="{96E211BE-9BC3-4944-B205-4C912788B0F3}" type="presParOf" srcId="{A94F6F06-181C-4817-9BC3-33D2328EA782}" destId="{7A5F7CD6-C7F7-4069-AE59-BA0AB45570F8}" srcOrd="1" destOrd="0" presId="urn:microsoft.com/office/officeart/2005/8/layout/vList3"/>
    <dgm:cxn modelId="{8C833C64-140E-44FF-A138-7DBAB8B5C765}" type="presParOf" srcId="{A94F6F06-181C-4817-9BC3-33D2328EA782}" destId="{183DD34C-5C1C-456E-AEBA-BA7F370FCDD4}" srcOrd="2" destOrd="0" presId="urn:microsoft.com/office/officeart/2005/8/layout/vList3"/>
    <dgm:cxn modelId="{01DB7527-52CE-446E-A448-B91692B53224}" type="presParOf" srcId="{183DD34C-5C1C-456E-AEBA-BA7F370FCDD4}" destId="{DB7A3E09-D78A-4E9F-A789-BCEF8D7E3FDA}" srcOrd="0" destOrd="0" presId="urn:microsoft.com/office/officeart/2005/8/layout/vList3"/>
    <dgm:cxn modelId="{F04F38F4-4036-4E40-AD85-1A014A758EA5}" type="presParOf" srcId="{183DD34C-5C1C-456E-AEBA-BA7F370FCDD4}" destId="{584A7CBD-1B44-45AF-ADE4-BFA4E8EF863F}" srcOrd="1" destOrd="0" presId="urn:microsoft.com/office/officeart/2005/8/layout/vList3"/>
    <dgm:cxn modelId="{5D6593F0-E650-451A-B518-4FE44DF0B0F8}" type="presParOf" srcId="{A94F6F06-181C-4817-9BC3-33D2328EA782}" destId="{F5D5FFBF-89B5-4DA3-9CC2-51EA100625F7}" srcOrd="3" destOrd="0" presId="urn:microsoft.com/office/officeart/2005/8/layout/vList3"/>
    <dgm:cxn modelId="{BF279CCC-F42C-44CB-84D8-2C980FE0067F}" type="presParOf" srcId="{A94F6F06-181C-4817-9BC3-33D2328EA782}" destId="{096D1B1E-A385-4148-BB0F-E4824F623995}" srcOrd="4" destOrd="0" presId="urn:microsoft.com/office/officeart/2005/8/layout/vList3"/>
    <dgm:cxn modelId="{4FA9AB82-1F7C-4D5B-A0E2-6DD2340B2DBC}" type="presParOf" srcId="{096D1B1E-A385-4148-BB0F-E4824F623995}" destId="{8E6A3A15-6A22-4741-8CCC-508A356F70D1}" srcOrd="0" destOrd="0" presId="urn:microsoft.com/office/officeart/2005/8/layout/vList3"/>
    <dgm:cxn modelId="{2A074A29-DE8E-4105-9708-34DE7B5348EB}" type="presParOf" srcId="{096D1B1E-A385-4148-BB0F-E4824F623995}" destId="{5FAFB281-DF08-40ED-B438-ADB58D9A3182}" srcOrd="1" destOrd="0" presId="urn:microsoft.com/office/officeart/2005/8/layout/vList3"/>
    <dgm:cxn modelId="{5CF61B0B-A418-4E16-A74C-6BD02AA4FC44}" type="presParOf" srcId="{A94F6F06-181C-4817-9BC3-33D2328EA782}" destId="{506C81FA-027C-4532-8C4F-F769877C400C}" srcOrd="5" destOrd="0" presId="urn:microsoft.com/office/officeart/2005/8/layout/vList3"/>
    <dgm:cxn modelId="{E42D0175-C63F-49B5-B4FB-94102DDC7E9D}" type="presParOf" srcId="{A94F6F06-181C-4817-9BC3-33D2328EA782}" destId="{128098D8-A953-4707-81AE-FF033F8D15B3}" srcOrd="6" destOrd="0" presId="urn:microsoft.com/office/officeart/2005/8/layout/vList3"/>
    <dgm:cxn modelId="{1537A0EB-1D21-49D0-B391-9505437CB34E}" type="presParOf" srcId="{128098D8-A953-4707-81AE-FF033F8D15B3}" destId="{14ED7209-9D00-43B8-A6CB-83EA74787987}" srcOrd="0" destOrd="0" presId="urn:microsoft.com/office/officeart/2005/8/layout/vList3"/>
    <dgm:cxn modelId="{93D5BC76-ED87-40F7-9882-76481E2EC6EB}" type="presParOf" srcId="{128098D8-A953-4707-81AE-FF033F8D15B3}" destId="{D0D337E9-E134-49B9-A1AA-A4596AD3FF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00A1-EE72-42B3-83AB-E79273A07BC4}">
      <dsp:nvSpPr>
        <dsp:cNvPr id="0" name=""/>
        <dsp:cNvSpPr/>
      </dsp:nvSpPr>
      <dsp:spPr>
        <a:xfrm rot="10800000">
          <a:off x="2094270" y="0"/>
          <a:ext cx="7204668" cy="13289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D4D4D"/>
              </a:solidFill>
            </a:rPr>
            <a:t>Programming Basics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4D4D4D"/>
              </a:solidFill>
            </a:rPr>
            <a:t>Some familiarity with Python is required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4D4D4D"/>
              </a:solidFill>
            </a:rPr>
            <a:t>Software development experience is a plus</a:t>
          </a:r>
        </a:p>
      </dsp:txBody>
      <dsp:txXfrm rot="10800000">
        <a:off x="2426506" y="0"/>
        <a:ext cx="6872432" cy="1328943"/>
      </dsp:txXfrm>
    </dsp:sp>
    <dsp:sp modelId="{23FA96D9-BE65-44FB-80CE-C567EDFA8B50}">
      <dsp:nvSpPr>
        <dsp:cNvPr id="0" name=""/>
        <dsp:cNvSpPr/>
      </dsp:nvSpPr>
      <dsp:spPr>
        <a:xfrm>
          <a:off x="1535148" y="69688"/>
          <a:ext cx="1118243" cy="11182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4A7CBD-1B44-45AF-ADE4-BFA4E8EF863F}">
      <dsp:nvSpPr>
        <dsp:cNvPr id="0" name=""/>
        <dsp:cNvSpPr/>
      </dsp:nvSpPr>
      <dsp:spPr>
        <a:xfrm rot="10800000">
          <a:off x="2094270" y="1664245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D4D4D"/>
              </a:solidFill>
            </a:rPr>
            <a:t>Math Concepts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4D4D4D"/>
              </a:solidFill>
            </a:rPr>
            <a:t>Know some algebra and statistics (and a little bit of calculus)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4D4D4D"/>
              </a:solidFill>
            </a:rPr>
            <a:t>Have basic logic and intuition</a:t>
          </a:r>
        </a:p>
      </dsp:txBody>
      <dsp:txXfrm rot="10800000">
        <a:off x="2373831" y="1664245"/>
        <a:ext cx="6925107" cy="1118243"/>
      </dsp:txXfrm>
    </dsp:sp>
    <dsp:sp modelId="{DB7A3E09-D78A-4E9F-A789-BCEF8D7E3FDA}">
      <dsp:nvSpPr>
        <dsp:cNvPr id="0" name=""/>
        <dsp:cNvSpPr/>
      </dsp:nvSpPr>
      <dsp:spPr>
        <a:xfrm>
          <a:off x="1535148" y="1664245"/>
          <a:ext cx="1118243" cy="111824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AFB281-DF08-40ED-B438-ADB58D9A3182}">
      <dsp:nvSpPr>
        <dsp:cNvPr id="0" name=""/>
        <dsp:cNvSpPr/>
      </dsp:nvSpPr>
      <dsp:spPr>
        <a:xfrm rot="10800000">
          <a:off x="2094270" y="3116293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D4D4D"/>
              </a:solidFill>
            </a:rPr>
            <a:t>Intermediate English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4D4D4D"/>
              </a:solidFill>
            </a:rPr>
            <a:t>Understand what is written on the slides</a:t>
          </a:r>
        </a:p>
      </dsp:txBody>
      <dsp:txXfrm rot="10800000">
        <a:off x="2373831" y="3116293"/>
        <a:ext cx="6925107" cy="1118243"/>
      </dsp:txXfrm>
    </dsp:sp>
    <dsp:sp modelId="{8E6A3A15-6A22-4741-8CCC-508A356F70D1}">
      <dsp:nvSpPr>
        <dsp:cNvPr id="0" name=""/>
        <dsp:cNvSpPr/>
      </dsp:nvSpPr>
      <dsp:spPr>
        <a:xfrm>
          <a:off x="1535148" y="3116293"/>
          <a:ext cx="1118243" cy="111824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D337E9-E134-49B9-A1AA-A4596AD3FF7C}">
      <dsp:nvSpPr>
        <dsp:cNvPr id="0" name=""/>
        <dsp:cNvSpPr/>
      </dsp:nvSpPr>
      <dsp:spPr>
        <a:xfrm rot="10800000">
          <a:off x="2094270" y="4568341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D4D4D"/>
              </a:solidFill>
            </a:rPr>
            <a:t>Scientific Mindset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rgbClr val="4D4D4D"/>
              </a:solidFill>
            </a:rPr>
            <a:t>Be open to (and not afraid of) challenges</a:t>
          </a:r>
        </a:p>
      </dsp:txBody>
      <dsp:txXfrm rot="10800000">
        <a:off x="2373831" y="4568341"/>
        <a:ext cx="6925107" cy="1118243"/>
      </dsp:txXfrm>
    </dsp:sp>
    <dsp:sp modelId="{14ED7209-9D00-43B8-A6CB-83EA74787987}">
      <dsp:nvSpPr>
        <dsp:cNvPr id="0" name=""/>
        <dsp:cNvSpPr/>
      </dsp:nvSpPr>
      <dsp:spPr>
        <a:xfrm>
          <a:off x="1535148" y="4568341"/>
          <a:ext cx="1118243" cy="111824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23.6.2022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688/data-science-june-2022" TargetMode="External"/><Relationship Id="rId2" Type="http://schemas.openxmlformats.org/officeDocument/2006/relationships/hyperlink" Target="https://softuni.bg/modules/111/artificial-intelligence-march-2022/13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ARwEsX2BBM" TargetMode="External"/><Relationship Id="rId5" Type="http://schemas.openxmlformats.org/officeDocument/2006/relationships/hyperlink" Target="https://www.facebook.com/groups/DataScienceJune2022" TargetMode="External"/><Relationship Id="rId4" Type="http://schemas.openxmlformats.org/officeDocument/2006/relationships/hyperlink" Target="https://softuni.bg/forum/categories/96/data-science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exchange.com/" TargetMode="External"/><Relationship Id="rId13" Type="http://schemas.openxmlformats.org/officeDocument/2006/relationships/hyperlink" Target="https://www.youtube.com/user/AsapSCIENCE" TargetMode="External"/><Relationship Id="rId18" Type="http://schemas.openxmlformats.org/officeDocument/2006/relationships/hyperlink" Target="https://www.youtube.com/user/crashcourse" TargetMode="External"/><Relationship Id="rId3" Type="http://schemas.openxmlformats.org/officeDocument/2006/relationships/hyperlink" Target="https://jakevdp.github.io/PythonDataScienceHandbook/" TargetMode="External"/><Relationship Id="rId21" Type="http://schemas.openxmlformats.org/officeDocument/2006/relationships/hyperlink" Target="https://www.youtube.com/user/Vihart" TargetMode="External"/><Relationship Id="rId7" Type="http://schemas.openxmlformats.org/officeDocument/2006/relationships/hyperlink" Target="https://www.quora.com/" TargetMode="External"/><Relationship Id="rId12" Type="http://schemas.openxmlformats.org/officeDocument/2006/relationships/hyperlink" Target="http://oli.stanford.edu/" TargetMode="External"/><Relationship Id="rId17" Type="http://schemas.openxmlformats.org/officeDocument/2006/relationships/hyperlink" Target="https://www.youtube.com/channel/UCvjgXvBlbQiydffZU7m1_aw" TargetMode="External"/><Relationship Id="rId2" Type="http://schemas.openxmlformats.org/officeDocument/2006/relationships/hyperlink" Target="https://www.amazon.com/How-Not-Be-Wrong-Mathematical/dp/0143127535" TargetMode="External"/><Relationship Id="rId16" Type="http://schemas.openxmlformats.org/officeDocument/2006/relationships/hyperlink" Target="https://www.youtube.com/channel/UCsooa4yRKGN_zEE8iknghZA" TargetMode="External"/><Relationship Id="rId20" Type="http://schemas.openxmlformats.org/officeDocument/2006/relationships/hyperlink" Target="https://www.youtube.com/user/Computerph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11" Type="http://schemas.openxmlformats.org/officeDocument/2006/relationships/hyperlink" Target="https://ocw.mit.edu/index.htm" TargetMode="External"/><Relationship Id="rId24" Type="http://schemas.openxmlformats.org/officeDocument/2006/relationships/hyperlink" Target="https://www.youtube.com/channel/UC1_uAIS3r8Vu6JjXWvastJg" TargetMode="External"/><Relationship Id="rId5" Type="http://schemas.openxmlformats.org/officeDocument/2006/relationships/hyperlink" Target="https://www.khanacademy.org/math" TargetMode="External"/><Relationship Id="rId15" Type="http://schemas.openxmlformats.org/officeDocument/2006/relationships/hyperlink" Target="https://www.youtube.com/user/Vsauce" TargetMode="External"/><Relationship Id="rId23" Type="http://schemas.openxmlformats.org/officeDocument/2006/relationships/hyperlink" Target="https://www.youtube.com/user/blackpenredpen" TargetMode="External"/><Relationship Id="rId10" Type="http://schemas.openxmlformats.org/officeDocument/2006/relationships/hyperlink" Target="https://www.edx.org/" TargetMode="External"/><Relationship Id="rId19" Type="http://schemas.openxmlformats.org/officeDocument/2006/relationships/hyperlink" Target="https://www.youtube.com/user/numberphile" TargetMode="External"/><Relationship Id="rId4" Type="http://schemas.openxmlformats.org/officeDocument/2006/relationships/hyperlink" Target="https://www.amazon.com/Python-Data-Analysis-Wrangling-IPython/dp/1449319793" TargetMode="External"/><Relationship Id="rId9" Type="http://schemas.openxmlformats.org/officeDocument/2006/relationships/hyperlink" Target="https://www.coursera.org/" TargetMode="External"/><Relationship Id="rId14" Type="http://schemas.openxmlformats.org/officeDocument/2006/relationships/hyperlink" Target="https://www.youtube.com/user/1veritasium" TargetMode="External"/><Relationship Id="rId22" Type="http://schemas.openxmlformats.org/officeDocument/2006/relationships/hyperlink" Target="https://www.youtube.com/channel/UCYO_jab_esuFRV4b17AJtA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(and how) are we going to learn?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(theoretical exam)</a:t>
            </a:r>
          </a:p>
          <a:p>
            <a:pPr lvl="1"/>
            <a:r>
              <a:rPr lang="en-US" dirty="0"/>
              <a:t>10 questions for 30 minutes</a:t>
            </a:r>
          </a:p>
          <a:p>
            <a:r>
              <a:rPr lang="en-US" dirty="0"/>
              <a:t>Practical project</a:t>
            </a:r>
          </a:p>
          <a:p>
            <a:pPr lvl="1"/>
            <a:r>
              <a:rPr lang="en-US" dirty="0"/>
              <a:t>Work on your own</a:t>
            </a:r>
          </a:p>
          <a:p>
            <a:pPr lvl="2"/>
            <a:r>
              <a:rPr lang="en-US" dirty="0"/>
              <a:t>No teams allowed</a:t>
            </a:r>
          </a:p>
          <a:p>
            <a:pPr lvl="1"/>
            <a:r>
              <a:rPr lang="en-US" dirty="0"/>
              <a:t>Present your results (documentation, code, etc.) </a:t>
            </a:r>
            <a:br>
              <a:rPr lang="en-US" dirty="0"/>
            </a:br>
            <a:r>
              <a:rPr lang="en-US" dirty="0"/>
              <a:t>in a </a:t>
            </a:r>
            <a:r>
              <a:rPr lang="en-US" dirty="0">
                <a:solidFill>
                  <a:srgbClr val="2196F3"/>
                </a:solidFill>
              </a:rPr>
              <a:t>limited </a:t>
            </a:r>
            <a:r>
              <a:rPr lang="en-US" dirty="0"/>
              <a:t>amount of time</a:t>
            </a:r>
          </a:p>
          <a:p>
            <a:pPr lvl="1"/>
            <a:r>
              <a:rPr lang="en-US" dirty="0"/>
              <a:t>Work on a given assignment</a:t>
            </a:r>
          </a:p>
          <a:p>
            <a:pPr lvl="2"/>
            <a:r>
              <a:rPr lang="en-US" dirty="0"/>
              <a:t>Assignment release time: at second lecture</a:t>
            </a:r>
          </a:p>
          <a:p>
            <a:pPr lvl="2"/>
            <a:r>
              <a:rPr lang="en-US" dirty="0"/>
              <a:t>Perform research</a:t>
            </a:r>
          </a:p>
          <a:p>
            <a:pPr lvl="3"/>
            <a:r>
              <a:rPr lang="en-US" dirty="0"/>
              <a:t>Scientific papers, community forums, etc.</a:t>
            </a:r>
          </a:p>
          <a:p>
            <a:pPr lvl="2"/>
            <a:r>
              <a:rPr lang="en-US" dirty="0"/>
              <a:t>Analyze the data</a:t>
            </a:r>
          </a:p>
          <a:p>
            <a:pPr lvl="2"/>
            <a:r>
              <a:rPr lang="en-US" dirty="0"/>
              <a:t>Write code</a:t>
            </a:r>
          </a:p>
          <a:p>
            <a:pPr lvl="2"/>
            <a:r>
              <a:rPr lang="en-US" dirty="0"/>
              <a:t>Communicate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9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196F3"/>
                </a:solidFill>
              </a:rPr>
              <a:t>Quizzes</a:t>
            </a:r>
            <a:r>
              <a:rPr lang="en-US" dirty="0"/>
              <a:t>: up to 10%</a:t>
            </a:r>
          </a:p>
          <a:p>
            <a:pPr lvl="1"/>
            <a:r>
              <a:rPr lang="en-US" dirty="0"/>
              <a:t>Due date: at the end of the course</a:t>
            </a:r>
          </a:p>
          <a:p>
            <a:r>
              <a:rPr lang="en-US" dirty="0">
                <a:solidFill>
                  <a:srgbClr val="2196F3"/>
                </a:solidFill>
              </a:rPr>
              <a:t>Labs</a:t>
            </a:r>
            <a:r>
              <a:rPr lang="en-US" dirty="0"/>
              <a:t>: up to 10%</a:t>
            </a:r>
          </a:p>
          <a:p>
            <a:pPr lvl="1"/>
            <a:r>
              <a:rPr lang="en-US" dirty="0"/>
              <a:t>Due date: at the end of the course</a:t>
            </a:r>
          </a:p>
          <a:p>
            <a:r>
              <a:rPr lang="en-US" dirty="0">
                <a:solidFill>
                  <a:srgbClr val="2196F3"/>
                </a:solidFill>
              </a:rPr>
              <a:t>Final exam</a:t>
            </a:r>
            <a:r>
              <a:rPr lang="en-US" dirty="0"/>
              <a:t>: up to 80%</a:t>
            </a:r>
          </a:p>
          <a:p>
            <a:pPr lvl="1"/>
            <a:r>
              <a:rPr lang="en-US" dirty="0"/>
              <a:t>Theoretical exam (quiz): 30% (24% of total grade)</a:t>
            </a:r>
          </a:p>
          <a:p>
            <a:pPr lvl="1"/>
            <a:r>
              <a:rPr lang="en-US" dirty="0"/>
              <a:t>Practical exam (project): 70% (56% of total grade)</a:t>
            </a:r>
          </a:p>
          <a:p>
            <a:pPr lvl="1"/>
            <a:r>
              <a:rPr lang="en-US" dirty="0"/>
              <a:t>Develop at your own pace</a:t>
            </a:r>
          </a:p>
          <a:p>
            <a:pPr lvl="1"/>
            <a:r>
              <a:rPr lang="en-US" b="1" dirty="0"/>
              <a:t>Upload deadline: </a:t>
            </a:r>
            <a:r>
              <a:rPr lang="en-US" dirty="0"/>
              <a:t>Friday before the exam date; 12:00 PM</a:t>
            </a:r>
          </a:p>
          <a:p>
            <a:pPr lvl="1"/>
            <a:r>
              <a:rPr lang="en-US" dirty="0"/>
              <a:t>Project defense</a:t>
            </a:r>
          </a:p>
          <a:p>
            <a:pPr lvl="2"/>
            <a:r>
              <a:rPr lang="en-US" dirty="0"/>
              <a:t>Online: Sunday, according to schedule</a:t>
            </a:r>
          </a:p>
          <a:p>
            <a:r>
              <a:rPr lang="en-US" dirty="0">
                <a:solidFill>
                  <a:srgbClr val="2196F3"/>
                </a:solidFill>
              </a:rPr>
              <a:t>Discord / Facebook group activity</a:t>
            </a:r>
            <a:r>
              <a:rPr lang="en-US" dirty="0"/>
              <a:t>: bonus up to 10%</a:t>
            </a:r>
          </a:p>
          <a:p>
            <a:r>
              <a:rPr lang="en-US" dirty="0">
                <a:solidFill>
                  <a:srgbClr val="2196F3"/>
                </a:solidFill>
              </a:rPr>
              <a:t>Other bonuses: </a:t>
            </a:r>
            <a:r>
              <a:rPr lang="en-US" dirty="0"/>
              <a:t>up to 10%</a:t>
            </a:r>
          </a:p>
        </p:txBody>
      </p:sp>
    </p:spTree>
    <p:extLst>
      <p:ext uri="{BB962C8B-B14F-4D97-AF65-F5344CB8AC3E}">
        <p14:creationId xmlns:p14="http://schemas.microsoft.com/office/powerpoint/2010/main" val="355086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Course Certificates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All students will be graded</a:t>
                </a:r>
                <a:br>
                  <a:rPr lang="en-US" dirty="0"/>
                </a:br>
                <a:r>
                  <a:rPr lang="en-US" dirty="0"/>
                  <a:t>on a scale from 2,00 to 6,00</a:t>
                </a:r>
              </a:p>
              <a:p>
                <a:pPr lvl="1"/>
                <a:r>
                  <a:rPr lang="en-US" dirty="0"/>
                  <a:t>The same way the standard </a:t>
                </a:r>
                <a:br>
                  <a:rPr lang="en-US" dirty="0"/>
                </a:br>
                <a:r>
                  <a:rPr lang="en-US" dirty="0"/>
                  <a:t>grading in Bulgaria works</a:t>
                </a:r>
              </a:p>
              <a:p>
                <a:r>
                  <a:rPr lang="en-US" dirty="0"/>
                  <a:t>Everyone who scores ≥ 5,00 (total)</a:t>
                </a:r>
                <a:br>
                  <a:rPr lang="en-US" dirty="0"/>
                </a:br>
                <a:r>
                  <a:rPr lang="en-US" dirty="0"/>
                  <a:t>will get a </a:t>
                </a:r>
                <a:r>
                  <a:rPr lang="en-US" dirty="0">
                    <a:solidFill>
                      <a:srgbClr val="2196F3"/>
                    </a:solidFill>
                  </a:rPr>
                  <a:t>certificate</a:t>
                </a:r>
                <a:r>
                  <a:rPr lang="en-US" dirty="0"/>
                  <a:t> from SoftUni</a:t>
                </a:r>
              </a:p>
              <a:p>
                <a:r>
                  <a:rPr lang="en-US" dirty="0"/>
                  <a:t>Everyone who scores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3,00</a:t>
                </a:r>
                <a:br>
                  <a:rPr lang="en-US" dirty="0"/>
                </a:br>
                <a:r>
                  <a:rPr lang="en-US" dirty="0"/>
                  <a:t>(on both theory and practice)</a:t>
                </a:r>
                <a:br>
                  <a:rPr lang="en-US" dirty="0"/>
                </a:br>
                <a:r>
                  <a:rPr lang="en-US" dirty="0"/>
                  <a:t>can get a MoES certificate as well</a:t>
                </a:r>
              </a:p>
              <a:p>
                <a:pPr lvl="1"/>
                <a:r>
                  <a:rPr lang="en-US" dirty="0"/>
                  <a:t>You need to apply explicitly</a:t>
                </a:r>
                <a:br>
                  <a:rPr lang="en-US" dirty="0"/>
                </a:br>
                <a:r>
                  <a:rPr lang="en-US" dirty="0"/>
                  <a:t>within a limited time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608" y="742260"/>
            <a:ext cx="2242939" cy="31813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3" y="3944354"/>
            <a:ext cx="3454985" cy="2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2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Starting point for a </a:t>
                </a:r>
                <a:r>
                  <a:rPr lang="en-US" b="1" dirty="0"/>
                  <a:t>new career </a:t>
                </a:r>
                <a:br>
                  <a:rPr lang="en-US" b="1" dirty="0"/>
                </a:br>
                <a:r>
                  <a:rPr lang="en-US" dirty="0"/>
                  <a:t>or </a:t>
                </a:r>
                <a:r>
                  <a:rPr lang="en-US" b="1" dirty="0"/>
                  <a:t>continuing education</a:t>
                </a:r>
                <a:r>
                  <a:rPr lang="en-US" dirty="0"/>
                  <a:t> in your current field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Career assistance</a:t>
                </a:r>
              </a:p>
              <a:p>
                <a:pPr lvl="1"/>
                <a:r>
                  <a:rPr lang="en-US" dirty="0"/>
                  <a:t>The SoftUni career center will help you find work</a:t>
                </a:r>
              </a:p>
              <a:p>
                <a:r>
                  <a:rPr lang="en-US" dirty="0"/>
                  <a:t>Official and recognizable</a:t>
                </a:r>
              </a:p>
              <a:p>
                <a:pPr lvl="1"/>
                <a:r>
                  <a:rPr lang="en-US" dirty="0"/>
                  <a:t>Employers value certificates</a:t>
                </a:r>
              </a:p>
              <a:p>
                <a:r>
                  <a:rPr lang="en-US" dirty="0"/>
                  <a:t>Proof of hard work :)</a:t>
                </a:r>
              </a:p>
              <a:p>
                <a:pPr lvl="1"/>
                <a:r>
                  <a:rPr lang="en-US" dirty="0"/>
                  <a:t>Shareable and verifiable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make sure that everyone who scores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≥5,00</m:t>
                    </m:r>
                  </m:oMath>
                </a14:m>
                <a:br>
                  <a:rPr lang="en-US" b="0" dirty="0"/>
                </a:br>
                <a:r>
                  <a:rPr lang="en-US" dirty="0"/>
                  <a:t>knows what they're doing :)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41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752" y="0"/>
            <a:ext cx="10878110" cy="6858000"/>
            <a:chOff x="69752" y="0"/>
            <a:chExt cx="1087811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909" y="1667437"/>
              <a:ext cx="7506391" cy="50243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8485" y="1612247"/>
              <a:ext cx="2269377" cy="513468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6854" y="33683"/>
              <a:ext cx="8029441" cy="156682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2" y="0"/>
              <a:ext cx="987352" cy="6858000"/>
            </a:xfrm>
            <a:prstGeom prst="rect">
              <a:avLst/>
            </a:prstGeom>
          </p:spPr>
        </p:pic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3533" y="1913030"/>
            <a:ext cx="6916189" cy="4759856"/>
          </a:xfrm>
        </p:spPr>
        <p:txBody>
          <a:bodyPr>
            <a:normAutofit/>
          </a:bodyPr>
          <a:lstStyle/>
          <a:p>
            <a:r>
              <a:rPr lang="en-US" sz="2800" dirty="0"/>
              <a:t>Programmer</a:t>
            </a:r>
          </a:p>
          <a:p>
            <a:pPr lvl="1"/>
            <a:r>
              <a:rPr lang="en-US" sz="2400" dirty="0"/>
              <a:t>.NET / full-stack Web developer</a:t>
            </a:r>
          </a:p>
          <a:p>
            <a:r>
              <a:rPr lang="en-US" sz="2800" dirty="0"/>
              <a:t>Machine learning engineer</a:t>
            </a:r>
          </a:p>
          <a:p>
            <a:pPr lvl="1"/>
            <a:r>
              <a:rPr lang="en-US" sz="2400" dirty="0"/>
              <a:t>Multiple projects, mainly image processing</a:t>
            </a:r>
          </a:p>
          <a:p>
            <a:r>
              <a:rPr lang="en-US" sz="2800" dirty="0"/>
              <a:t>Trainer</a:t>
            </a:r>
          </a:p>
          <a:p>
            <a:pPr lvl="1"/>
            <a:r>
              <a:rPr lang="en-US" sz="2400" dirty="0"/>
              <a:t>Various programming courses </a:t>
            </a:r>
          </a:p>
          <a:p>
            <a:pPr lvl="1"/>
            <a:r>
              <a:rPr lang="en-US" sz="2400" dirty="0"/>
              <a:t>Scientific (and popular) lectures</a:t>
            </a:r>
          </a:p>
          <a:p>
            <a:r>
              <a:rPr lang="en-US" sz="2800" dirty="0"/>
              <a:t>Scientist / Enthusiast</a:t>
            </a:r>
          </a:p>
          <a:p>
            <a:pPr lvl="1"/>
            <a:r>
              <a:rPr lang="en-US" sz="2400" dirty="0"/>
              <a:t>BSc &amp; MSc in Astrophysics</a:t>
            </a:r>
          </a:p>
          <a:p>
            <a:pPr lvl="1"/>
            <a:r>
              <a:rPr lang="en-US" sz="2400" dirty="0"/>
              <a:t>Currently pursuing a PhD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751990" y="1909793"/>
            <a:ext cx="2162619" cy="4141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Machine</a:t>
            </a:r>
            <a:br>
              <a:rPr lang="en-US" sz="2400" dirty="0"/>
            </a:br>
            <a:r>
              <a:rPr lang="en-US" sz="2400" dirty="0"/>
              <a:t>learning</a:t>
            </a:r>
          </a:p>
          <a:p>
            <a:r>
              <a:rPr lang="en-US" sz="2400" dirty="0"/>
              <a:t>Research</a:t>
            </a:r>
          </a:p>
          <a:p>
            <a:r>
              <a:rPr lang="en-US" sz="2400" dirty="0"/>
              <a:t>Teaching</a:t>
            </a:r>
          </a:p>
          <a:p>
            <a:r>
              <a:rPr lang="en-US" sz="2400" dirty="0"/>
              <a:t>Software</a:t>
            </a:r>
            <a:br>
              <a:rPr lang="en-US" sz="2400" dirty="0"/>
            </a:br>
            <a:r>
              <a:rPr lang="en-US" sz="2400" dirty="0"/>
              <a:t>engineering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Python</a:t>
            </a:r>
          </a:p>
          <a:p>
            <a:r>
              <a:rPr lang="en-US" sz="2400" dirty="0"/>
              <a:t>C#</a:t>
            </a:r>
          </a:p>
          <a:p>
            <a:r>
              <a:rPr lang="en-US" sz="2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0220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Learning Resources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 </a:t>
            </a:r>
            <a:br>
              <a:rPr lang="en-US" dirty="0"/>
            </a:br>
            <a:r>
              <a:rPr lang="en-US" dirty="0"/>
              <a:t>and share your knowledge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223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Resources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837" y="723208"/>
            <a:ext cx="11720941" cy="601489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AI module page</a:t>
            </a:r>
            <a:endParaRPr lang="en-US" dirty="0"/>
          </a:p>
          <a:p>
            <a:r>
              <a:rPr lang="en-US" dirty="0">
                <a:hlinkClick r:id="rId3"/>
              </a:rPr>
              <a:t>Course page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Facebook group</a:t>
            </a:r>
            <a:endParaRPr lang="en-US" dirty="0"/>
          </a:p>
          <a:p>
            <a:r>
              <a:rPr lang="en-US" dirty="0">
                <a:hlinkClick r:id="rId6"/>
              </a:rPr>
              <a:t>Discord server</a:t>
            </a:r>
            <a:endParaRPr lang="en-US" dirty="0"/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Ask and answer questions</a:t>
            </a:r>
          </a:p>
          <a:p>
            <a:pPr lvl="2"/>
            <a:r>
              <a:rPr lang="en-US" dirty="0"/>
              <a:t>I will try to answer your questions as well</a:t>
            </a:r>
          </a:p>
          <a:p>
            <a:pPr lvl="1"/>
            <a:r>
              <a:rPr lang="en-US" dirty="0"/>
              <a:t>Post what you've learned</a:t>
            </a:r>
          </a:p>
          <a:p>
            <a:pPr lvl="2"/>
            <a:r>
              <a:rPr lang="en-US" dirty="0"/>
              <a:t>Links to resources, code snippets, ideas, tips and tricks</a:t>
            </a:r>
          </a:p>
          <a:p>
            <a:pPr lvl="1"/>
            <a:r>
              <a:rPr lang="en-US" dirty="0"/>
              <a:t>Share your problems (homework or not) and help solve them</a:t>
            </a:r>
          </a:p>
          <a:p>
            <a:pPr lvl="1"/>
            <a:r>
              <a:rPr lang="en-US" dirty="0"/>
              <a:t>Create and maintain a community</a:t>
            </a:r>
          </a:p>
        </p:txBody>
      </p:sp>
    </p:spTree>
    <p:extLst>
      <p:ext uri="{BB962C8B-B14F-4D97-AF65-F5344CB8AC3E}">
        <p14:creationId xmlns:p14="http://schemas.microsoft.com/office/powerpoint/2010/main" val="205183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  <a:p>
            <a:pPr lvl="1"/>
            <a:r>
              <a:rPr lang="en-US" dirty="0">
                <a:hlinkClick r:id="rId2"/>
              </a:rPr>
              <a:t>"How not to be wrong"</a:t>
            </a:r>
            <a:r>
              <a:rPr lang="en-US" dirty="0"/>
              <a:t> – Jordan Ellenberg</a:t>
            </a:r>
          </a:p>
          <a:p>
            <a:pPr lvl="1"/>
            <a:r>
              <a:rPr lang="en-US" dirty="0">
                <a:hlinkClick r:id="rId3"/>
              </a:rPr>
              <a:t>"Python Data Science Handbook"</a:t>
            </a:r>
            <a:r>
              <a:rPr lang="en-US" dirty="0"/>
              <a:t> – Jake </a:t>
            </a:r>
            <a:r>
              <a:rPr lang="en-US" dirty="0" err="1"/>
              <a:t>VanderPlas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"</a:t>
            </a:r>
            <a:r>
              <a:rPr lang="en-US" dirty="0">
                <a:hlinkClick r:id="rId4"/>
              </a:rPr>
              <a:t>Python for Data Analysis"</a:t>
            </a:r>
            <a:r>
              <a:rPr lang="en-US" dirty="0"/>
              <a:t> – Wes McKinney</a:t>
            </a:r>
          </a:p>
          <a:p>
            <a:pPr lvl="1"/>
            <a:r>
              <a:rPr lang="en-US" dirty="0"/>
              <a:t>… and anything else you can find</a:t>
            </a:r>
          </a:p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5"/>
              </a:rPr>
              <a:t>Khan Academy</a:t>
            </a:r>
            <a:endParaRPr lang="en-US" dirty="0"/>
          </a:p>
          <a:p>
            <a:pPr lvl="1"/>
            <a:r>
              <a:rPr lang="en-US" dirty="0"/>
              <a:t>Communities: </a:t>
            </a:r>
            <a:r>
              <a:rPr lang="en-US" dirty="0">
                <a:hlinkClick r:id="rId6"/>
              </a:rPr>
              <a:t>Kaggle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Quora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Stack Exchange</a:t>
            </a:r>
            <a:endParaRPr lang="en-US" dirty="0"/>
          </a:p>
          <a:p>
            <a:pPr lvl="1"/>
            <a:r>
              <a:rPr lang="en-US" dirty="0"/>
              <a:t>Online courses: </a:t>
            </a:r>
            <a:r>
              <a:rPr lang="en-US" dirty="0">
                <a:hlinkClick r:id="rId9"/>
              </a:rPr>
              <a:t>Coursera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edX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MIT OCW</a:t>
            </a:r>
            <a:r>
              <a:rPr lang="en-US" dirty="0"/>
              <a:t>, </a:t>
            </a:r>
            <a:r>
              <a:rPr lang="en-US" dirty="0">
                <a:hlinkClick r:id="rId12"/>
              </a:rPr>
              <a:t>Stanford</a:t>
            </a:r>
            <a:r>
              <a:rPr lang="en-US" dirty="0"/>
              <a:t>, etc.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 err="1">
                <a:hlinkClick r:id="rId13"/>
              </a:rPr>
              <a:t>AsapSCIENCE</a:t>
            </a:r>
            <a:r>
              <a:rPr lang="en-US" dirty="0"/>
              <a:t>, </a:t>
            </a:r>
            <a:r>
              <a:rPr lang="en-US" dirty="0" err="1">
                <a:hlinkClick r:id="rId14"/>
              </a:rPr>
              <a:t>Veritasium</a:t>
            </a:r>
            <a:r>
              <a:rPr lang="en-US" dirty="0"/>
              <a:t>, </a:t>
            </a:r>
            <a:r>
              <a:rPr lang="en-US" dirty="0" err="1">
                <a:hlinkClick r:id="rId15"/>
              </a:rPr>
              <a:t>Vsauce</a:t>
            </a:r>
            <a:r>
              <a:rPr lang="en-US" dirty="0"/>
              <a:t>, </a:t>
            </a:r>
            <a:r>
              <a:rPr lang="en-US" dirty="0" err="1">
                <a:hlinkClick r:id="rId16"/>
              </a:rPr>
              <a:t>TedEd</a:t>
            </a:r>
            <a:r>
              <a:rPr lang="en-US" dirty="0"/>
              <a:t>, </a:t>
            </a:r>
            <a:r>
              <a:rPr lang="en-US" dirty="0">
                <a:hlinkClick r:id="rId17"/>
              </a:rPr>
              <a:t>Daniel Shiffman</a:t>
            </a:r>
            <a:r>
              <a:rPr lang="en-US" dirty="0"/>
              <a:t>, </a:t>
            </a:r>
            <a:r>
              <a:rPr lang="en-US" dirty="0" err="1">
                <a:hlinkClick r:id="rId18"/>
              </a:rPr>
              <a:t>CrashCourse</a:t>
            </a:r>
            <a:r>
              <a:rPr lang="en-US" dirty="0"/>
              <a:t>, </a:t>
            </a:r>
            <a:r>
              <a:rPr lang="en-US" dirty="0" err="1">
                <a:hlinkClick r:id="rId19"/>
              </a:rPr>
              <a:t>Numberphile</a:t>
            </a:r>
            <a:r>
              <a:rPr lang="en-US" dirty="0"/>
              <a:t>, </a:t>
            </a:r>
            <a:r>
              <a:rPr lang="en-US" dirty="0">
                <a:hlinkClick r:id="rId20"/>
              </a:rPr>
              <a:t>Computerphile</a:t>
            </a:r>
            <a:r>
              <a:rPr lang="en-US" dirty="0"/>
              <a:t>, </a:t>
            </a:r>
            <a:r>
              <a:rPr lang="en-US" dirty="0">
                <a:hlinkClick r:id="rId21"/>
              </a:rPr>
              <a:t>Vi Hart</a:t>
            </a:r>
            <a:r>
              <a:rPr lang="en-US" dirty="0"/>
              <a:t>, </a:t>
            </a:r>
            <a:r>
              <a:rPr lang="en-US" dirty="0">
                <a:hlinkClick r:id="rId22"/>
              </a:rPr>
              <a:t>3Blue1Brown</a:t>
            </a:r>
            <a:r>
              <a:rPr lang="en-US" dirty="0"/>
              <a:t>, </a:t>
            </a:r>
            <a:r>
              <a:rPr lang="en-US" dirty="0">
                <a:hlinkClick r:id="rId23"/>
              </a:rPr>
              <a:t>blackpenredpen</a:t>
            </a:r>
            <a:r>
              <a:rPr lang="en-US" dirty="0"/>
              <a:t>, </a:t>
            </a:r>
            <a:r>
              <a:rPr lang="en-US" dirty="0">
                <a:hlinkClick r:id="rId24"/>
              </a:rPr>
              <a:t>Mathologer</a:t>
            </a:r>
            <a:r>
              <a:rPr lang="en-US" dirty="0"/>
              <a:t>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49944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4D4D"/>
                </a:solidFill>
              </a:rPr>
              <a:t>Course objectives</a:t>
            </a:r>
          </a:p>
          <a:p>
            <a:r>
              <a:rPr lang="en-US" dirty="0"/>
              <a:t>Prerequisites</a:t>
            </a:r>
          </a:p>
          <a:p>
            <a:r>
              <a:rPr lang="en-US" dirty="0">
                <a:solidFill>
                  <a:srgbClr val="4D4D4D"/>
                </a:solidFill>
              </a:rPr>
              <a:t>Curriculum</a:t>
            </a:r>
          </a:p>
          <a:p>
            <a:r>
              <a:rPr lang="en-US" dirty="0"/>
              <a:t>Course </a:t>
            </a:r>
            <a:r>
              <a:rPr lang="en-US" dirty="0">
                <a:solidFill>
                  <a:srgbClr val="4D4D4D"/>
                </a:solidFill>
              </a:rPr>
              <a:t>schedule</a:t>
            </a:r>
          </a:p>
          <a:p>
            <a:r>
              <a:rPr lang="en-US" dirty="0"/>
              <a:t>Trainer</a:t>
            </a:r>
          </a:p>
          <a:p>
            <a:r>
              <a:rPr lang="en-US" dirty="0">
                <a:solidFill>
                  <a:srgbClr val="4D4D4D"/>
                </a:solidFill>
              </a:rPr>
              <a:t>Lecture format</a:t>
            </a:r>
          </a:p>
          <a:p>
            <a:r>
              <a:rPr lang="en-US" dirty="0"/>
              <a:t>Final exam</a:t>
            </a:r>
          </a:p>
          <a:p>
            <a:r>
              <a:rPr lang="en-US" dirty="0">
                <a:solidFill>
                  <a:srgbClr val="4D4D4D"/>
                </a:solidFill>
              </a:rPr>
              <a:t>Some learning resources</a:t>
            </a:r>
            <a:endParaRPr lang="bg-BG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data</a:t>
            </a:r>
            <a:br>
              <a:rPr lang="en-US" dirty="0"/>
            </a:br>
            <a:r>
              <a:rPr lang="en-US" dirty="0"/>
              <a:t>in a disciplined way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apply the scientific method to</a:t>
            </a:r>
          </a:p>
          <a:p>
            <a:pPr lvl="1"/>
            <a:r>
              <a:rPr lang="en-US" dirty="0"/>
              <a:t>Ask the right questions</a:t>
            </a:r>
          </a:p>
          <a:p>
            <a:pPr lvl="1"/>
            <a:r>
              <a:rPr lang="en-US" dirty="0"/>
              <a:t>Obtain and clean up data</a:t>
            </a:r>
          </a:p>
          <a:p>
            <a:pPr lvl="1"/>
            <a:r>
              <a:rPr lang="en-US" dirty="0"/>
              <a:t>Explore and analyze data</a:t>
            </a:r>
          </a:p>
          <a:p>
            <a:pPr lvl="1"/>
            <a:r>
              <a:rPr lang="en-US" dirty="0"/>
              <a:t>Make the correct conclusions</a:t>
            </a:r>
          </a:p>
          <a:p>
            <a:r>
              <a:rPr lang="en-US" dirty="0"/>
              <a:t>Write your own research</a:t>
            </a:r>
          </a:p>
          <a:p>
            <a:pPr lvl="1"/>
            <a:r>
              <a:rPr lang="en-US" dirty="0"/>
              <a:t>Learn how to create evidence-based, reproducible research</a:t>
            </a:r>
          </a:p>
          <a:p>
            <a:r>
              <a:rPr lang="en-US" dirty="0"/>
              <a:t>Learn how to create a complete solution</a:t>
            </a:r>
          </a:p>
          <a:p>
            <a:pPr lvl="1"/>
            <a:r>
              <a:rPr lang="en-US" dirty="0"/>
              <a:t>Incorporate best practices in software design and science</a:t>
            </a:r>
          </a:p>
          <a:p>
            <a:r>
              <a:rPr lang="en-US" dirty="0"/>
              <a:t>Communicate and compare results with the community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969750" cy="831273"/>
          </a:xfrm>
        </p:spPr>
        <p:txBody>
          <a:bodyPr/>
          <a:lstStyle/>
          <a:p>
            <a:r>
              <a:rPr lang="en-US" dirty="0"/>
              <a:t>Prerequisites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7354552"/>
              </p:ext>
            </p:extLst>
          </p:nvPr>
        </p:nvGraphicFramePr>
        <p:xfrm>
          <a:off x="138713" y="881919"/>
          <a:ext cx="10834088" cy="568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9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A96D9-BE65-44FB-80CE-C567EDFA8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4F00A1-EE72-42B3-83AB-E79273A07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7A3E09-D78A-4E9F-A789-BCEF8D7E3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4A7CBD-1B44-45AF-ADE4-BFA4E8EF8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6A3A15-6A22-4741-8CCC-508A356F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FB281-DF08-40ED-B438-ADB58D9A3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ED7209-9D00-43B8-A6CB-83EA7478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D337E9-E134-49B9-A1AA-A4596AD3F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Course Format Details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Curriculum, schedule, trainer, </a:t>
            </a:r>
            <a:br>
              <a:rPr lang="en-US" dirty="0"/>
            </a:br>
            <a:r>
              <a:rPr lang="en-US" dirty="0"/>
              <a:t>lecture format, 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50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4D4D"/>
                </a:solidFill>
              </a:rPr>
              <a:t>Course introduction</a:t>
            </a:r>
          </a:p>
          <a:p>
            <a:r>
              <a:rPr lang="en-US" dirty="0"/>
              <a:t>Data acquisition</a:t>
            </a:r>
          </a:p>
          <a:p>
            <a:r>
              <a:rPr lang="en-US" dirty="0"/>
              <a:t>Data tidying and cleaning</a:t>
            </a:r>
          </a:p>
          <a:p>
            <a:r>
              <a:rPr lang="en-US" dirty="0"/>
              <a:t>Data visualization. Exploratory data analysis</a:t>
            </a:r>
          </a:p>
          <a:p>
            <a:r>
              <a:rPr lang="en-US" dirty="0"/>
              <a:t>Case studies, part 1: Images and text</a:t>
            </a:r>
          </a:p>
          <a:p>
            <a:r>
              <a:rPr lang="en-US" dirty="0"/>
              <a:t>Case studies, part 2: Spatial data and networks</a:t>
            </a:r>
          </a:p>
          <a:p>
            <a:r>
              <a:rPr lang="en-US" dirty="0"/>
              <a:t>Modelling basics: regression models</a:t>
            </a:r>
          </a:p>
          <a:p>
            <a:r>
              <a:rPr lang="en-US" dirty="0"/>
              <a:t>Best practices in software and science</a:t>
            </a:r>
          </a:p>
          <a:p>
            <a:r>
              <a:rPr lang="en-US" dirty="0"/>
              <a:t>Exam preparation: end-to-end project</a:t>
            </a:r>
          </a:p>
          <a:p>
            <a:r>
              <a:rPr lang="en-US" dirty="0"/>
              <a:t>Course summary: data science in the wild</a:t>
            </a:r>
          </a:p>
        </p:txBody>
      </p:sp>
    </p:spTree>
    <p:extLst>
      <p:ext uri="{BB962C8B-B14F-4D97-AF65-F5344CB8AC3E}">
        <p14:creationId xmlns:p14="http://schemas.microsoft.com/office/powerpoint/2010/main" val="30625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</a:t>
            </a:r>
          </a:p>
          <a:p>
            <a:pPr lvl="1"/>
            <a:r>
              <a:rPr lang="en-US" dirty="0"/>
              <a:t>9 lectures x 4 hours each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4 hours+ – the more, the better</a:t>
            </a:r>
          </a:p>
          <a:p>
            <a:pPr lvl="1"/>
            <a:r>
              <a:rPr lang="en-US" dirty="0"/>
              <a:t>Quiz – 0,25-0,5 hours</a:t>
            </a:r>
          </a:p>
          <a:p>
            <a:pPr lvl="2"/>
            <a:r>
              <a:rPr lang="en-US" dirty="0"/>
              <a:t>Questions to check your understanding</a:t>
            </a:r>
          </a:p>
          <a:p>
            <a:pPr lvl="1"/>
            <a:r>
              <a:rPr lang="en-US" dirty="0"/>
              <a:t>Lab – 1-6 hours</a:t>
            </a:r>
          </a:p>
          <a:p>
            <a:pPr lvl="2"/>
            <a:r>
              <a:rPr lang="en-US" dirty="0"/>
              <a:t>Problems related to real-life data science</a:t>
            </a:r>
          </a:p>
          <a:p>
            <a:r>
              <a:rPr lang="en-US" dirty="0"/>
              <a:t>Extracurricular activities: 0+ hours</a:t>
            </a:r>
          </a:p>
          <a:p>
            <a:r>
              <a:rPr lang="en-US" dirty="0"/>
              <a:t>Practical exam</a:t>
            </a:r>
          </a:p>
          <a:p>
            <a:pPr lvl="1"/>
            <a:r>
              <a:rPr lang="en-US" dirty="0"/>
              <a:t>5-20+ hours</a:t>
            </a:r>
          </a:p>
        </p:txBody>
      </p:sp>
    </p:spTree>
    <p:extLst>
      <p:ext uri="{BB962C8B-B14F-4D97-AF65-F5344CB8AC3E}">
        <p14:creationId xmlns:p14="http://schemas.microsoft.com/office/powerpoint/2010/main" val="88297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</a:t>
            </a:r>
          </a:p>
          <a:p>
            <a:pPr lvl="1"/>
            <a:r>
              <a:rPr lang="en-US" dirty="0"/>
              <a:t>23 June – 18 August 2022</a:t>
            </a:r>
          </a:p>
          <a:p>
            <a:r>
              <a:rPr lang="en-US" dirty="0"/>
              <a:t>Exam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Group 1: </a:t>
            </a:r>
            <a:r>
              <a:rPr lang="en-US" dirty="0"/>
              <a:t>28 August 2022, 09:00 – 18:00, GMT+3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Group 2: </a:t>
            </a:r>
            <a:r>
              <a:rPr lang="en-US" dirty="0"/>
              <a:t>4 September 2022, 09:00 – 18:00, GMT+3</a:t>
            </a:r>
          </a:p>
          <a:p>
            <a:r>
              <a:rPr lang="en-US" dirty="0"/>
              <a:t>Retake exam</a:t>
            </a:r>
          </a:p>
          <a:p>
            <a:pPr lvl="1"/>
            <a:r>
              <a:rPr lang="en-US" dirty="0"/>
              <a:t>11 September 2022, 09:00-18:00, GMT+3</a:t>
            </a:r>
          </a:p>
        </p:txBody>
      </p:sp>
    </p:spTree>
    <p:extLst>
      <p:ext uri="{BB962C8B-B14F-4D97-AF65-F5344CB8AC3E}">
        <p14:creationId xmlns:p14="http://schemas.microsoft.com/office/powerpoint/2010/main" val="369799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855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Montserrat Medium</vt:lpstr>
      <vt:lpstr>Open Sans</vt:lpstr>
      <vt:lpstr>Wingdings</vt:lpstr>
      <vt:lpstr>Office Theme</vt:lpstr>
      <vt:lpstr>Course Introduction</vt:lpstr>
      <vt:lpstr>Table of Contents</vt:lpstr>
      <vt:lpstr>Course Objectives</vt:lpstr>
      <vt:lpstr>Course Objectives</vt:lpstr>
      <vt:lpstr>Prerequisites</vt:lpstr>
      <vt:lpstr>Course Format Details</vt:lpstr>
      <vt:lpstr>Curriculum</vt:lpstr>
      <vt:lpstr>Course Schedule</vt:lpstr>
      <vt:lpstr>Time Allocation</vt:lpstr>
      <vt:lpstr>Final Exam</vt:lpstr>
      <vt:lpstr>Grading Scheme</vt:lpstr>
      <vt:lpstr>Grading and Course Certificates</vt:lpstr>
      <vt:lpstr>Why bother?</vt:lpstr>
      <vt:lpstr>PowerPoint Presentation</vt:lpstr>
      <vt:lpstr>Learning Resources</vt:lpstr>
      <vt:lpstr>SoftUni Resources</vt:lpstr>
      <vt:lpstr>Online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79</cp:revision>
  <dcterms:created xsi:type="dcterms:W3CDTF">2017-09-11T12:40:37Z</dcterms:created>
  <dcterms:modified xsi:type="dcterms:W3CDTF">2022-06-23T14:42:45Z</dcterms:modified>
</cp:coreProperties>
</file>