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60" r:id="rId4"/>
    <p:sldId id="257"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8" d="100"/>
          <a:sy n="58" d="100"/>
        </p:scale>
        <p:origin x="-101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EB454E-E446-3A4A-B97C-FFC5CBFD8C82}"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12163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EB454E-E446-3A4A-B97C-FFC5CBFD8C82}"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153230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EB454E-E446-3A4A-B97C-FFC5CBFD8C82}"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392008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EB454E-E446-3A4A-B97C-FFC5CBFD8C82}"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266868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EB454E-E446-3A4A-B97C-FFC5CBFD8C82}"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328212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EB454E-E446-3A4A-B97C-FFC5CBFD8C82}"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163468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EB454E-E446-3A4A-B97C-FFC5CBFD8C82}" type="datetimeFigureOut">
              <a:rPr lang="en-US" smtClean="0"/>
              <a:t>10/11/16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287448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EB454E-E446-3A4A-B97C-FFC5CBFD8C82}" type="datetimeFigureOut">
              <a:rPr lang="en-US" smtClean="0"/>
              <a:t>10/11/16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18521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B454E-E446-3A4A-B97C-FFC5CBFD8C82}" type="datetimeFigureOut">
              <a:rPr lang="en-US" smtClean="0"/>
              <a:t>10/11/16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339350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EB454E-E446-3A4A-B97C-FFC5CBFD8C82}"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364143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EB454E-E446-3A4A-B97C-FFC5CBFD8C82}"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87357-2FE9-8F4E-A168-E527E43E0502}" type="slidenum">
              <a:rPr lang="en-US" smtClean="0"/>
              <a:t>‹#›</a:t>
            </a:fld>
            <a:endParaRPr lang="en-US"/>
          </a:p>
        </p:txBody>
      </p:sp>
    </p:spTree>
    <p:extLst>
      <p:ext uri="{BB962C8B-B14F-4D97-AF65-F5344CB8AC3E}">
        <p14:creationId xmlns:p14="http://schemas.microsoft.com/office/powerpoint/2010/main" val="21836920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B454E-E446-3A4A-B97C-FFC5CBFD8C82}" type="datetimeFigureOut">
              <a:rPr lang="en-US" smtClean="0"/>
              <a:t>10/11/16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87357-2FE9-8F4E-A168-E527E43E0502}" type="slidenum">
              <a:rPr lang="en-US" smtClean="0"/>
              <a:t>‹#›</a:t>
            </a:fld>
            <a:endParaRPr lang="en-US"/>
          </a:p>
        </p:txBody>
      </p:sp>
    </p:spTree>
    <p:extLst>
      <p:ext uri="{BB962C8B-B14F-4D97-AF65-F5344CB8AC3E}">
        <p14:creationId xmlns:p14="http://schemas.microsoft.com/office/powerpoint/2010/main" val="1078868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6150"/>
            <a:ext cx="8229600" cy="1704821"/>
          </a:xfrm>
        </p:spPr>
        <p:txBody>
          <a:bodyPr>
            <a:normAutofit fontScale="90000"/>
          </a:bodyPr>
          <a:lstStyle/>
          <a:p>
            <a:r>
              <a:rPr lang="en-US" i="1" dirty="0" smtClean="0">
                <a:solidFill>
                  <a:schemeClr val="tx2">
                    <a:lumMod val="75000"/>
                  </a:schemeClr>
                </a:solidFill>
                <a:latin typeface="Century"/>
                <a:cs typeface="Century"/>
              </a:rPr>
              <a:t>Final Project Ideas</a:t>
            </a:r>
            <a:br>
              <a:rPr lang="en-US" i="1" dirty="0" smtClean="0">
                <a:solidFill>
                  <a:schemeClr val="tx2">
                    <a:lumMod val="75000"/>
                  </a:schemeClr>
                </a:solidFill>
                <a:latin typeface="Century"/>
                <a:cs typeface="Century"/>
              </a:rPr>
            </a:br>
            <a:r>
              <a:rPr lang="en-US" i="1" dirty="0">
                <a:solidFill>
                  <a:schemeClr val="tx2">
                    <a:lumMod val="75000"/>
                  </a:schemeClr>
                </a:solidFill>
                <a:latin typeface="Century"/>
                <a:cs typeface="Century"/>
              </a:rPr>
              <a:t/>
            </a:r>
            <a:br>
              <a:rPr lang="en-US" i="1" dirty="0">
                <a:solidFill>
                  <a:schemeClr val="tx2">
                    <a:lumMod val="75000"/>
                  </a:schemeClr>
                </a:solidFill>
                <a:latin typeface="Century"/>
                <a:cs typeface="Century"/>
              </a:rPr>
            </a:br>
            <a:r>
              <a:rPr lang="en-US" sz="2200" i="1" dirty="0" smtClean="0">
                <a:solidFill>
                  <a:schemeClr val="tx2">
                    <a:lumMod val="75000"/>
                  </a:schemeClr>
                </a:solidFill>
                <a:latin typeface="Century"/>
                <a:cs typeface="Century"/>
              </a:rPr>
              <a:t>Svetlana </a:t>
            </a:r>
            <a:r>
              <a:rPr lang="en-US" sz="2200" i="1" dirty="0" err="1" smtClean="0">
                <a:solidFill>
                  <a:schemeClr val="tx2">
                    <a:lumMod val="75000"/>
                  </a:schemeClr>
                </a:solidFill>
                <a:latin typeface="Century"/>
                <a:cs typeface="Century"/>
              </a:rPr>
              <a:t>Levinsohn</a:t>
            </a:r>
            <a:endParaRPr lang="en-US" sz="2200" i="1" dirty="0">
              <a:solidFill>
                <a:schemeClr val="tx2">
                  <a:lumMod val="75000"/>
                </a:schemeClr>
              </a:solidFill>
              <a:latin typeface="Century"/>
              <a:cs typeface="Century"/>
            </a:endParaRPr>
          </a:p>
        </p:txBody>
      </p:sp>
    </p:spTree>
    <p:extLst>
      <p:ext uri="{BB962C8B-B14F-4D97-AF65-F5344CB8AC3E}">
        <p14:creationId xmlns:p14="http://schemas.microsoft.com/office/powerpoint/2010/main" val="79688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shot at Oct 10 23-18-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505"/>
            <a:ext cx="2211419" cy="1594628"/>
          </a:xfrm>
          <a:prstGeom prst="rect">
            <a:avLst/>
          </a:prstGeom>
        </p:spPr>
      </p:pic>
      <p:sp>
        <p:nvSpPr>
          <p:cNvPr id="5" name="Content Placeholder 4"/>
          <p:cNvSpPr>
            <a:spLocks noGrp="1"/>
          </p:cNvSpPr>
          <p:nvPr>
            <p:ph idx="1"/>
          </p:nvPr>
        </p:nvSpPr>
        <p:spPr>
          <a:xfrm>
            <a:off x="434434" y="875722"/>
            <a:ext cx="8455034" cy="5705981"/>
          </a:xfrm>
        </p:spPr>
        <p:txBody>
          <a:bodyPr>
            <a:noAutofit/>
          </a:bodyPr>
          <a:lstStyle/>
          <a:p>
            <a:pPr marL="0" indent="0" algn="ctr">
              <a:buNone/>
            </a:pPr>
            <a:r>
              <a:rPr lang="en-US" sz="2100" b="1" dirty="0" smtClean="0">
                <a:solidFill>
                  <a:srgbClr val="17375E"/>
                </a:solidFill>
                <a:latin typeface="Century"/>
                <a:cs typeface="Century"/>
              </a:rPr>
              <a:t>Idea1: Mindfulness</a:t>
            </a:r>
            <a:endParaRPr lang="en-US" sz="2100" b="1" dirty="0" smtClean="0">
              <a:solidFill>
                <a:srgbClr val="17375E"/>
              </a:solidFill>
              <a:latin typeface="Century"/>
              <a:cs typeface="Century"/>
            </a:endParaRPr>
          </a:p>
          <a:p>
            <a:pPr marL="0" indent="0" algn="ctr">
              <a:buNone/>
            </a:pPr>
            <a:endParaRPr lang="en-US" sz="2000" b="1" i="1" dirty="0" smtClean="0">
              <a:solidFill>
                <a:srgbClr val="17375E"/>
              </a:solidFill>
              <a:latin typeface="Century"/>
              <a:cs typeface="Century"/>
            </a:endParaRPr>
          </a:p>
          <a:p>
            <a:pPr marL="0" indent="0" algn="just">
              <a:buNone/>
            </a:pPr>
            <a:endParaRPr lang="en-US" sz="1600" b="1" dirty="0">
              <a:latin typeface="Century"/>
              <a:cs typeface="Century"/>
            </a:endParaRPr>
          </a:p>
          <a:p>
            <a:pPr marL="0" indent="0" algn="just">
              <a:buNone/>
            </a:pPr>
            <a:r>
              <a:rPr lang="en-US" sz="1600" b="1" dirty="0" smtClean="0">
                <a:solidFill>
                  <a:srgbClr val="17375E"/>
                </a:solidFill>
                <a:latin typeface="Century"/>
                <a:cs typeface="Century"/>
              </a:rPr>
              <a:t>The problem</a:t>
            </a:r>
            <a:r>
              <a:rPr lang="en-US" sz="1600" b="1" dirty="0" smtClean="0">
                <a:latin typeface="Century"/>
                <a:cs typeface="Century"/>
              </a:rPr>
              <a:t>. </a:t>
            </a:r>
            <a:r>
              <a:rPr lang="en-US" sz="1600" dirty="0" smtClean="0">
                <a:latin typeface="Century"/>
                <a:cs typeface="Century"/>
              </a:rPr>
              <a:t>Over last couple years, wellness and mindfulness services are becoming more important and recognizable. More and more people are interested in improving their wellness using mindfulness and yoga exercises. Therefore, many of them are starting to use wellness web programs. For wellness companies it’s important to understand targeted user group and user engagement. In my project I will use </a:t>
            </a:r>
            <a:r>
              <a:rPr lang="en-US" sz="1600" dirty="0" err="1" smtClean="0">
                <a:latin typeface="Century"/>
                <a:cs typeface="Century"/>
              </a:rPr>
              <a:t>Whil</a:t>
            </a:r>
            <a:r>
              <a:rPr lang="en-US" sz="1600" dirty="0" smtClean="0">
                <a:latin typeface="Century"/>
                <a:cs typeface="Century"/>
              </a:rPr>
              <a:t> user data. I would like to predict how likely </a:t>
            </a:r>
            <a:r>
              <a:rPr lang="en-US" sz="1600" dirty="0" err="1" smtClean="0">
                <a:latin typeface="Century"/>
                <a:cs typeface="Century"/>
              </a:rPr>
              <a:t>Whil</a:t>
            </a:r>
            <a:r>
              <a:rPr lang="en-US" sz="1600" dirty="0" smtClean="0">
                <a:latin typeface="Century"/>
                <a:cs typeface="Century"/>
              </a:rPr>
              <a:t> users who signed up for trial period will become paid customers basing on the data provided when signing up and user engagement. </a:t>
            </a:r>
          </a:p>
          <a:p>
            <a:pPr marL="0" indent="0" algn="just">
              <a:buNone/>
            </a:pPr>
            <a:endParaRPr lang="en-US" sz="1600" dirty="0">
              <a:latin typeface="Century"/>
              <a:cs typeface="Century"/>
            </a:endParaRPr>
          </a:p>
          <a:p>
            <a:pPr marL="0" indent="0" algn="just">
              <a:buNone/>
            </a:pPr>
            <a:r>
              <a:rPr lang="en-US" sz="1600" b="1" dirty="0" smtClean="0">
                <a:solidFill>
                  <a:srgbClr val="17375E"/>
                </a:solidFill>
                <a:latin typeface="Century"/>
                <a:cs typeface="Century"/>
              </a:rPr>
              <a:t>The data</a:t>
            </a:r>
            <a:r>
              <a:rPr lang="en-US" sz="1600" dirty="0" smtClean="0">
                <a:latin typeface="Century"/>
                <a:cs typeface="Century"/>
              </a:rPr>
              <a:t>. </a:t>
            </a:r>
            <a:r>
              <a:rPr lang="en-US" sz="1600" dirty="0" err="1" smtClean="0">
                <a:latin typeface="Century"/>
                <a:cs typeface="Century"/>
              </a:rPr>
              <a:t>Whil</a:t>
            </a:r>
            <a:r>
              <a:rPr lang="en-US" sz="1600" dirty="0" smtClean="0">
                <a:latin typeface="Century"/>
                <a:cs typeface="Century"/>
              </a:rPr>
              <a:t> user data (taken from </a:t>
            </a:r>
            <a:r>
              <a:rPr lang="en-US" sz="1600" dirty="0" err="1" smtClean="0">
                <a:latin typeface="Century"/>
                <a:cs typeface="Century"/>
              </a:rPr>
              <a:t>Whil</a:t>
            </a:r>
            <a:r>
              <a:rPr lang="en-US" sz="1600" dirty="0" smtClean="0">
                <a:latin typeface="Century"/>
                <a:cs typeface="Century"/>
              </a:rPr>
              <a:t> </a:t>
            </a:r>
            <a:r>
              <a:rPr lang="en-US" sz="1600" dirty="0" err="1" smtClean="0">
                <a:latin typeface="Century"/>
                <a:cs typeface="Century"/>
              </a:rPr>
              <a:t>db</a:t>
            </a:r>
            <a:r>
              <a:rPr lang="en-US" sz="1600" dirty="0" smtClean="0">
                <a:latin typeface="Century"/>
                <a:cs typeface="Century"/>
              </a:rPr>
              <a:t>). I have gender, age, preferred training focus (yoga or mindfulness), user experience level for yoga or mindfulness, amount of completed training sessions within trial period and whether or not user became a paid customer. </a:t>
            </a:r>
          </a:p>
          <a:p>
            <a:pPr algn="just"/>
            <a:endParaRPr lang="en-US" sz="1600" dirty="0" smtClean="0">
              <a:latin typeface="Century"/>
              <a:cs typeface="Century"/>
            </a:endParaRPr>
          </a:p>
          <a:p>
            <a:pPr marL="0" indent="0" algn="just">
              <a:buNone/>
            </a:pPr>
            <a:r>
              <a:rPr lang="en-US" sz="1600" b="1" dirty="0" smtClean="0">
                <a:solidFill>
                  <a:srgbClr val="17375E"/>
                </a:solidFill>
                <a:latin typeface="Century"/>
                <a:cs typeface="Century"/>
              </a:rPr>
              <a:t>My Hypotheses</a:t>
            </a:r>
            <a:r>
              <a:rPr lang="en-US" sz="1600" dirty="0" smtClean="0">
                <a:solidFill>
                  <a:srgbClr val="17375E"/>
                </a:solidFill>
                <a:latin typeface="Century"/>
                <a:cs typeface="Century"/>
              </a:rPr>
              <a:t>. </a:t>
            </a:r>
            <a:r>
              <a:rPr lang="en-US" sz="1600" dirty="0" smtClean="0">
                <a:latin typeface="Century"/>
                <a:cs typeface="Century"/>
              </a:rPr>
              <a:t>People are more tended to follow mindfulness programs. They are easier than yoga and show good results, but usually work for experienced users.  Experienced and active mindfulness users are more likely to convert into paid customers.</a:t>
            </a:r>
          </a:p>
        </p:txBody>
      </p:sp>
    </p:spTree>
    <p:extLst>
      <p:ext uri="{BB962C8B-B14F-4D97-AF65-F5344CB8AC3E}">
        <p14:creationId xmlns:p14="http://schemas.microsoft.com/office/powerpoint/2010/main" val="12023664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shot at Oct 10 23-18-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505"/>
            <a:ext cx="2211419" cy="1594628"/>
          </a:xfrm>
          <a:prstGeom prst="rect">
            <a:avLst/>
          </a:prstGeom>
        </p:spPr>
      </p:pic>
      <p:sp>
        <p:nvSpPr>
          <p:cNvPr id="5" name="Content Placeholder 4"/>
          <p:cNvSpPr>
            <a:spLocks noGrp="1"/>
          </p:cNvSpPr>
          <p:nvPr>
            <p:ph idx="1"/>
          </p:nvPr>
        </p:nvSpPr>
        <p:spPr>
          <a:xfrm>
            <a:off x="434434" y="875722"/>
            <a:ext cx="8455034" cy="5705981"/>
          </a:xfrm>
        </p:spPr>
        <p:txBody>
          <a:bodyPr>
            <a:noAutofit/>
          </a:bodyPr>
          <a:lstStyle/>
          <a:p>
            <a:pPr marL="0" indent="0" algn="ctr">
              <a:buNone/>
            </a:pPr>
            <a:r>
              <a:rPr lang="en-US" sz="2100" b="1" dirty="0" smtClean="0">
                <a:solidFill>
                  <a:srgbClr val="17375E"/>
                </a:solidFill>
                <a:latin typeface="Century"/>
                <a:cs typeface="Century"/>
              </a:rPr>
              <a:t>Idea2: Mindfulness</a:t>
            </a:r>
            <a:endParaRPr lang="en-US" sz="2100" b="1" dirty="0" smtClean="0">
              <a:solidFill>
                <a:srgbClr val="17375E"/>
              </a:solidFill>
              <a:latin typeface="Century"/>
              <a:cs typeface="Century"/>
            </a:endParaRPr>
          </a:p>
          <a:p>
            <a:pPr marL="0" indent="0" algn="ctr">
              <a:buNone/>
            </a:pPr>
            <a:endParaRPr lang="en-US" sz="2000" b="1" i="1" dirty="0" smtClean="0">
              <a:solidFill>
                <a:srgbClr val="17375E"/>
              </a:solidFill>
              <a:latin typeface="Century"/>
              <a:cs typeface="Century"/>
            </a:endParaRPr>
          </a:p>
          <a:p>
            <a:pPr marL="0" indent="0" algn="just">
              <a:buNone/>
            </a:pPr>
            <a:endParaRPr lang="en-US" sz="1600" b="1" dirty="0">
              <a:latin typeface="Century"/>
              <a:cs typeface="Century"/>
            </a:endParaRPr>
          </a:p>
          <a:p>
            <a:pPr marL="0" indent="0" algn="just">
              <a:buNone/>
            </a:pPr>
            <a:r>
              <a:rPr lang="en-US" sz="1600" b="1" dirty="0" smtClean="0">
                <a:solidFill>
                  <a:srgbClr val="17375E"/>
                </a:solidFill>
                <a:latin typeface="Century"/>
                <a:cs typeface="Century"/>
              </a:rPr>
              <a:t>The problem</a:t>
            </a:r>
            <a:r>
              <a:rPr lang="en-US" sz="1600" b="1" dirty="0" smtClean="0">
                <a:latin typeface="Century"/>
                <a:cs typeface="Century"/>
              </a:rPr>
              <a:t>. </a:t>
            </a:r>
            <a:r>
              <a:rPr lang="en-US" sz="1600" dirty="0" smtClean="0">
                <a:latin typeface="Century"/>
                <a:cs typeface="Century"/>
              </a:rPr>
              <a:t>Over last couple years, wellness and mindfulness services are becoming more important and recognizable. More and more people are interested in improving their wellness using mindfulness and yoga exercises. For wellness companies it’s important to understand which content users are most interested in. In my project I will use </a:t>
            </a:r>
            <a:r>
              <a:rPr lang="en-US" sz="1600" dirty="0" err="1" smtClean="0">
                <a:latin typeface="Century"/>
                <a:cs typeface="Century"/>
              </a:rPr>
              <a:t>Whil</a:t>
            </a:r>
            <a:r>
              <a:rPr lang="en-US" sz="1600" dirty="0" smtClean="0">
                <a:latin typeface="Century"/>
                <a:cs typeface="Century"/>
              </a:rPr>
              <a:t> user data. I would like to predict which of </a:t>
            </a:r>
            <a:r>
              <a:rPr lang="en-US" sz="1600" dirty="0" err="1" smtClean="0">
                <a:latin typeface="Century"/>
                <a:cs typeface="Century"/>
              </a:rPr>
              <a:t>whil</a:t>
            </a:r>
            <a:r>
              <a:rPr lang="en-US" sz="1600" dirty="0" smtClean="0">
                <a:latin typeface="Century"/>
                <a:cs typeface="Century"/>
              </a:rPr>
              <a:t> series different groups of users will most likely watch, basing on users sign up information, experience, mood, favorites and previous activity. </a:t>
            </a:r>
          </a:p>
          <a:p>
            <a:pPr marL="0" indent="0" algn="just">
              <a:buNone/>
            </a:pPr>
            <a:endParaRPr lang="en-US" sz="1600" dirty="0">
              <a:latin typeface="Century"/>
              <a:cs typeface="Century"/>
            </a:endParaRPr>
          </a:p>
          <a:p>
            <a:pPr marL="0" indent="0" algn="just">
              <a:buNone/>
            </a:pPr>
            <a:r>
              <a:rPr lang="en-US" sz="1600" b="1" dirty="0" smtClean="0">
                <a:solidFill>
                  <a:srgbClr val="17375E"/>
                </a:solidFill>
                <a:latin typeface="Century"/>
                <a:cs typeface="Century"/>
              </a:rPr>
              <a:t>The data</a:t>
            </a:r>
            <a:r>
              <a:rPr lang="en-US" sz="1600" dirty="0" smtClean="0">
                <a:latin typeface="Century"/>
                <a:cs typeface="Century"/>
              </a:rPr>
              <a:t>. </a:t>
            </a:r>
            <a:r>
              <a:rPr lang="en-US" sz="1600" dirty="0" err="1" smtClean="0">
                <a:latin typeface="Century"/>
                <a:cs typeface="Century"/>
              </a:rPr>
              <a:t>Whil</a:t>
            </a:r>
            <a:r>
              <a:rPr lang="en-US" sz="1600" dirty="0" smtClean="0">
                <a:latin typeface="Century"/>
                <a:cs typeface="Century"/>
              </a:rPr>
              <a:t> user data (taken from </a:t>
            </a:r>
            <a:r>
              <a:rPr lang="en-US" sz="1600" dirty="0" err="1" smtClean="0">
                <a:latin typeface="Century"/>
                <a:cs typeface="Century"/>
              </a:rPr>
              <a:t>Whil</a:t>
            </a:r>
            <a:r>
              <a:rPr lang="en-US" sz="1600" dirty="0" smtClean="0">
                <a:latin typeface="Century"/>
                <a:cs typeface="Century"/>
              </a:rPr>
              <a:t> </a:t>
            </a:r>
            <a:r>
              <a:rPr lang="en-US" sz="1600" dirty="0" err="1" smtClean="0">
                <a:latin typeface="Century"/>
                <a:cs typeface="Century"/>
              </a:rPr>
              <a:t>db</a:t>
            </a:r>
            <a:r>
              <a:rPr lang="en-US" sz="1600" dirty="0" smtClean="0">
                <a:latin typeface="Century"/>
                <a:cs typeface="Century"/>
              </a:rPr>
              <a:t>). I have </a:t>
            </a:r>
            <a:r>
              <a:rPr lang="en-US" sz="1600" dirty="0">
                <a:latin typeface="Century"/>
                <a:cs typeface="Century"/>
              </a:rPr>
              <a:t>users sign up information, experience, mood, </a:t>
            </a:r>
            <a:r>
              <a:rPr lang="en-US" sz="1600" dirty="0" err="1" smtClean="0">
                <a:latin typeface="Century"/>
                <a:cs typeface="Century"/>
              </a:rPr>
              <a:t>favorited</a:t>
            </a:r>
            <a:r>
              <a:rPr lang="en-US" sz="1600" dirty="0" smtClean="0">
                <a:latin typeface="Century"/>
                <a:cs typeface="Century"/>
              </a:rPr>
              <a:t> sessions </a:t>
            </a:r>
            <a:r>
              <a:rPr lang="en-US" sz="1600" dirty="0">
                <a:latin typeface="Century"/>
                <a:cs typeface="Century"/>
              </a:rPr>
              <a:t>and previous </a:t>
            </a:r>
            <a:r>
              <a:rPr lang="en-US" sz="1600" dirty="0" smtClean="0">
                <a:latin typeface="Century"/>
                <a:cs typeface="Century"/>
              </a:rPr>
              <a:t>activity. </a:t>
            </a:r>
          </a:p>
          <a:p>
            <a:pPr algn="just"/>
            <a:endParaRPr lang="en-US" sz="1600" dirty="0" smtClean="0">
              <a:latin typeface="Century"/>
              <a:cs typeface="Century"/>
            </a:endParaRPr>
          </a:p>
          <a:p>
            <a:pPr marL="0" indent="0" algn="just">
              <a:buNone/>
            </a:pPr>
            <a:r>
              <a:rPr lang="en-US" sz="1600" b="1" dirty="0" smtClean="0">
                <a:solidFill>
                  <a:srgbClr val="17375E"/>
                </a:solidFill>
                <a:latin typeface="Century"/>
                <a:cs typeface="Century"/>
              </a:rPr>
              <a:t>My Hypotheses</a:t>
            </a:r>
            <a:r>
              <a:rPr lang="en-US" sz="1600" dirty="0" smtClean="0">
                <a:solidFill>
                  <a:srgbClr val="17375E"/>
                </a:solidFill>
                <a:latin typeface="Century"/>
                <a:cs typeface="Century"/>
              </a:rPr>
              <a:t>. </a:t>
            </a:r>
            <a:r>
              <a:rPr lang="en-US" sz="1600" dirty="0" smtClean="0">
                <a:latin typeface="Century"/>
                <a:cs typeface="Century"/>
              </a:rPr>
              <a:t>People are more tended to follow mindfulness programs. They are easier than yoga and show good results, but usually work for experienced users. My hypotheses is that short mindfulness series will be most popular for most of user groups expect for experienced yoga users. </a:t>
            </a:r>
          </a:p>
          <a:p>
            <a:pPr marL="0" indent="0" algn="just">
              <a:buNone/>
            </a:pPr>
            <a:r>
              <a:rPr lang="en-US" sz="1600" dirty="0" smtClean="0">
                <a:latin typeface="Century"/>
                <a:cs typeface="Century"/>
              </a:rPr>
              <a:t>The ideal solution will be finding association between user groups and activity and being able to recommend series based on user info and progress.</a:t>
            </a:r>
          </a:p>
        </p:txBody>
      </p:sp>
    </p:spTree>
    <p:extLst>
      <p:ext uri="{BB962C8B-B14F-4D97-AF65-F5344CB8AC3E}">
        <p14:creationId xmlns:p14="http://schemas.microsoft.com/office/powerpoint/2010/main" val="21278861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1265" y="534119"/>
            <a:ext cx="3418507" cy="1539868"/>
          </a:xfrm>
          <a:prstGeom prst="rect">
            <a:avLst/>
          </a:prstGeom>
        </p:spPr>
      </p:pic>
      <p:sp>
        <p:nvSpPr>
          <p:cNvPr id="3" name="Content Placeholder 2"/>
          <p:cNvSpPr>
            <a:spLocks noGrp="1"/>
          </p:cNvSpPr>
          <p:nvPr>
            <p:ph idx="1"/>
          </p:nvPr>
        </p:nvSpPr>
        <p:spPr>
          <a:xfrm>
            <a:off x="391265" y="1820810"/>
            <a:ext cx="8020802" cy="4647604"/>
          </a:xfrm>
        </p:spPr>
        <p:txBody>
          <a:bodyPr>
            <a:normAutofit fontScale="55000" lnSpcReduction="20000"/>
          </a:bodyPr>
          <a:lstStyle/>
          <a:p>
            <a:pPr marL="0" indent="0" algn="r">
              <a:buNone/>
            </a:pPr>
            <a:r>
              <a:rPr lang="en-US" sz="3800" b="1" dirty="0" smtClean="0">
                <a:solidFill>
                  <a:srgbClr val="17375E"/>
                </a:solidFill>
                <a:latin typeface="Century"/>
                <a:cs typeface="Century"/>
              </a:rPr>
              <a:t>									</a:t>
            </a:r>
            <a:r>
              <a:rPr lang="en-US" sz="3800" b="1" dirty="0" smtClean="0">
                <a:solidFill>
                  <a:srgbClr val="17375E"/>
                </a:solidFill>
                <a:latin typeface="Century"/>
                <a:cs typeface="Century"/>
              </a:rPr>
              <a:t>Idea3: World </a:t>
            </a:r>
            <a:r>
              <a:rPr lang="en-US" sz="3800" b="1" dirty="0" smtClean="0">
                <a:solidFill>
                  <a:srgbClr val="17375E"/>
                </a:solidFill>
                <a:latin typeface="Century"/>
                <a:cs typeface="Century"/>
              </a:rPr>
              <a:t>University ranking </a:t>
            </a:r>
          </a:p>
          <a:p>
            <a:pPr marL="0" indent="0">
              <a:buNone/>
            </a:pPr>
            <a:endParaRPr lang="en-US" b="1" dirty="0" smtClean="0">
              <a:solidFill>
                <a:srgbClr val="17375E"/>
              </a:solidFill>
              <a:latin typeface="Century"/>
              <a:cs typeface="Century"/>
            </a:endParaRPr>
          </a:p>
          <a:p>
            <a:pPr marL="0" indent="0" algn="just">
              <a:buNone/>
            </a:pPr>
            <a:r>
              <a:rPr lang="en-US" sz="2900" b="1" dirty="0" smtClean="0">
                <a:solidFill>
                  <a:srgbClr val="17375E"/>
                </a:solidFill>
                <a:latin typeface="Century"/>
                <a:cs typeface="Century"/>
              </a:rPr>
              <a:t>The problem</a:t>
            </a:r>
            <a:r>
              <a:rPr lang="en-US" sz="2900" dirty="0" smtClean="0">
                <a:latin typeface="Century"/>
                <a:cs typeface="Century"/>
              </a:rPr>
              <a:t>. Ranking universities is a difficult and controversial practice. I want to explore The World University ranking dataset and discover if ranking predictions can be made based on it’s data. (https://</a:t>
            </a:r>
            <a:r>
              <a:rPr lang="en-US" sz="2900" dirty="0" err="1" smtClean="0">
                <a:latin typeface="Century"/>
                <a:cs typeface="Century"/>
              </a:rPr>
              <a:t>www.timeshighereducation.com</a:t>
            </a:r>
            <a:r>
              <a:rPr lang="en-US" sz="2900" dirty="0" smtClean="0">
                <a:latin typeface="Century"/>
                <a:cs typeface="Century"/>
              </a:rPr>
              <a:t>/world-university-rankings). </a:t>
            </a:r>
          </a:p>
          <a:p>
            <a:pPr marL="0" indent="0" algn="just">
              <a:buNone/>
            </a:pPr>
            <a:r>
              <a:rPr lang="en-US" sz="2900" dirty="0" smtClean="0">
                <a:latin typeface="Century"/>
                <a:cs typeface="Century"/>
              </a:rPr>
              <a:t>I would like to concentrate on country, student staff ratio, amount of international students and female male ratio, and determine if there’s an association between those and the rank. Eventually, I can try to build a model predicting university rank.</a:t>
            </a:r>
          </a:p>
          <a:p>
            <a:pPr algn="just"/>
            <a:endParaRPr lang="en-US" sz="2900" dirty="0" smtClean="0">
              <a:latin typeface="Century"/>
              <a:cs typeface="Century"/>
            </a:endParaRPr>
          </a:p>
          <a:p>
            <a:pPr marL="0" indent="0" algn="just">
              <a:buNone/>
            </a:pPr>
            <a:r>
              <a:rPr lang="en-US" sz="2900" b="1" dirty="0" smtClean="0">
                <a:solidFill>
                  <a:srgbClr val="17375E"/>
                </a:solidFill>
                <a:latin typeface="Century"/>
                <a:cs typeface="Century"/>
              </a:rPr>
              <a:t>The data</a:t>
            </a:r>
            <a:r>
              <a:rPr lang="en-US" sz="2900" dirty="0" smtClean="0">
                <a:latin typeface="Century"/>
                <a:cs typeface="Century"/>
              </a:rPr>
              <a:t>. To solve the problem I will use </a:t>
            </a:r>
            <a:r>
              <a:rPr lang="en-US" sz="2900" dirty="0" err="1" smtClean="0">
                <a:latin typeface="Century"/>
                <a:cs typeface="Century"/>
              </a:rPr>
              <a:t>Kaggle</a:t>
            </a:r>
            <a:r>
              <a:rPr lang="en-US" sz="2900" dirty="0" smtClean="0">
                <a:latin typeface="Century"/>
                <a:cs typeface="Century"/>
              </a:rPr>
              <a:t> dataset: https://</a:t>
            </a:r>
            <a:r>
              <a:rPr lang="en-US" sz="2900" dirty="0" err="1" smtClean="0">
                <a:latin typeface="Century"/>
                <a:cs typeface="Century"/>
              </a:rPr>
              <a:t>www.kaggle.com</a:t>
            </a:r>
            <a:r>
              <a:rPr lang="en-US" sz="2900" dirty="0" smtClean="0">
                <a:latin typeface="Century"/>
                <a:cs typeface="Century"/>
              </a:rPr>
              <a:t>/</a:t>
            </a:r>
            <a:r>
              <a:rPr lang="en-US" sz="2900" dirty="0" err="1" smtClean="0">
                <a:latin typeface="Century"/>
                <a:cs typeface="Century"/>
              </a:rPr>
              <a:t>mylesoneill</a:t>
            </a:r>
            <a:r>
              <a:rPr lang="en-US" sz="2900" dirty="0" smtClean="0">
                <a:latin typeface="Century"/>
                <a:cs typeface="Century"/>
              </a:rPr>
              <a:t>/world-university-rankings </a:t>
            </a:r>
          </a:p>
          <a:p>
            <a:pPr marL="0" indent="0" algn="just">
              <a:buNone/>
            </a:pPr>
            <a:r>
              <a:rPr lang="en-US" sz="2900" dirty="0" smtClean="0">
                <a:latin typeface="Century"/>
                <a:cs typeface="Century"/>
              </a:rPr>
              <a:t>It includes world rank for the university, country, teaching score, international rank, number of students at the university, student staff ratio, percentage of students who are international, female male ratio, year of the ranking (2011 to 2016 included), etc.</a:t>
            </a:r>
          </a:p>
          <a:p>
            <a:pPr algn="just"/>
            <a:endParaRPr lang="en-US" sz="2900" dirty="0" smtClean="0">
              <a:latin typeface="Century"/>
              <a:cs typeface="Century"/>
            </a:endParaRPr>
          </a:p>
          <a:p>
            <a:pPr marL="0" indent="0" algn="just">
              <a:buNone/>
            </a:pPr>
            <a:r>
              <a:rPr lang="en-US" sz="2900" b="1" dirty="0" smtClean="0">
                <a:solidFill>
                  <a:srgbClr val="17375E"/>
                </a:solidFill>
                <a:latin typeface="Century"/>
                <a:cs typeface="Century"/>
              </a:rPr>
              <a:t>My Hypotheses. </a:t>
            </a:r>
            <a:r>
              <a:rPr lang="en-US" sz="2900" dirty="0" smtClean="0">
                <a:latin typeface="Century"/>
                <a:cs typeface="Century"/>
              </a:rPr>
              <a:t>Universities with higher student staff ratio, and amount of international students are more likely to get higher world rank.</a:t>
            </a:r>
          </a:p>
          <a:p>
            <a:endParaRPr lang="en-US" dirty="0" smtClean="0"/>
          </a:p>
        </p:txBody>
      </p:sp>
    </p:spTree>
    <p:extLst>
      <p:ext uri="{BB962C8B-B14F-4D97-AF65-F5344CB8AC3E}">
        <p14:creationId xmlns:p14="http://schemas.microsoft.com/office/powerpoint/2010/main" val="37761097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211</TotalTime>
  <Words>409</Words>
  <Application>Microsoft Macintosh PowerPoint</Application>
  <PresentationFormat>On-screen Show (4:3)</PresentationFormat>
  <Paragraphs>27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Final Project Ideas  Svetlana Levinsohn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dc:creator>
  <cp:lastModifiedBy>lana</cp:lastModifiedBy>
  <cp:revision>9</cp:revision>
  <dcterms:created xsi:type="dcterms:W3CDTF">2016-10-11T05:31:41Z</dcterms:created>
  <dcterms:modified xsi:type="dcterms:W3CDTF">2016-10-11T20:21:24Z</dcterms:modified>
</cp:coreProperties>
</file>