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85" r:id="rId2"/>
    <p:sldId id="286" r:id="rId3"/>
    <p:sldId id="262" r:id="rId4"/>
    <p:sldId id="287" r:id="rId5"/>
    <p:sldId id="272" r:id="rId6"/>
    <p:sldId id="275" r:id="rId7"/>
    <p:sldId id="259" r:id="rId8"/>
    <p:sldId id="263" r:id="rId9"/>
    <p:sldId id="273" r:id="rId10"/>
    <p:sldId id="282" r:id="rId11"/>
    <p:sldId id="265" r:id="rId12"/>
    <p:sldId id="256" r:id="rId13"/>
    <p:sldId id="283" r:id="rId14"/>
    <p:sldId id="27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433"/>
    <a:srgbClr val="85C23C"/>
    <a:srgbClr val="000000"/>
    <a:srgbClr val="D85841"/>
    <a:srgbClr val="F1EB5D"/>
    <a:srgbClr val="9ACC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42" autoAdjust="0"/>
    <p:restoredTop sz="96586" autoAdjust="0"/>
  </p:normalViewPr>
  <p:slideViewPr>
    <p:cSldViewPr snapToGrid="0">
      <p:cViewPr>
        <p:scale>
          <a:sx n="91" d="100"/>
          <a:sy n="91" d="100"/>
        </p:scale>
        <p:origin x="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34"/>
    </p:cViewPr>
  </p:sorterViewPr>
  <p:notesViewPr>
    <p:cSldViewPr snapToGrid="0">
      <p:cViewPr varScale="1">
        <p:scale>
          <a:sx n="54" d="100"/>
          <a:sy n="54" d="100"/>
        </p:scale>
        <p:origin x="200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FFFFFF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FFFFF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FFFFFF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rgbClr val="FFFFFF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rgbClr val="FFFFFF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1</c:v>
                </c:pt>
                <c:pt idx="3">
                  <c:v>0.25</c:v>
                </c:pt>
                <c:pt idx="4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6"/>
        <c:overlap val="100"/>
        <c:axId val="325083520"/>
        <c:axId val="197451328"/>
      </c:barChart>
      <c:catAx>
        <c:axId val="32508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7451328"/>
        <c:crosses val="autoZero"/>
        <c:auto val="1"/>
        <c:lblAlgn val="ctr"/>
        <c:lblOffset val="100"/>
        <c:noMultiLvlLbl val="0"/>
      </c:catAx>
      <c:valAx>
        <c:axId val="1974513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508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1.2</c:v>
                </c:pt>
                <c:pt idx="5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Visteon vs.</a:t>
            </a:r>
            <a:r>
              <a:rPr lang="en-US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Competitor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4007256"/>
        <c:axId val="196218912"/>
      </c:barChart>
      <c:catAx>
        <c:axId val="324007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6218912"/>
        <c:crosses val="autoZero"/>
        <c:auto val="1"/>
        <c:lblAlgn val="ctr"/>
        <c:lblOffset val="100"/>
        <c:noMultiLvlLbl val="0"/>
      </c:catAx>
      <c:valAx>
        <c:axId val="19621891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400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Unscaled Programs</c:v>
                </c:pt>
              </c:strCache>
            </c:strRef>
          </c:tx>
          <c:dPt>
            <c:idx val="0"/>
            <c:bubble3D val="0"/>
            <c:spPr>
              <a:solidFill>
                <a:srgbClr val="85C23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EDE43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D8584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Green</c:v>
                </c:pt>
                <c:pt idx="1">
                  <c:v>Yellow</c:v>
                </c:pt>
                <c:pt idx="2">
                  <c:v>Red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42</c:v>
                </c:pt>
                <c:pt idx="1">
                  <c:v>50</c:v>
                </c:pt>
                <c:pt idx="2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Program Status by Customer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85C23C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OEM 1</c:v>
                </c:pt>
                <c:pt idx="1">
                  <c:v>OEM 2</c:v>
                </c:pt>
                <c:pt idx="2">
                  <c:v>OEM 3</c:v>
                </c:pt>
                <c:pt idx="3">
                  <c:v>OEM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</c:v>
                </c:pt>
                <c:pt idx="1">
                  <c:v>17</c:v>
                </c:pt>
                <c:pt idx="2">
                  <c:v>67</c:v>
                </c:pt>
                <c:pt idx="3">
                  <c:v>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Yellow</c:v>
                </c:pt>
              </c:strCache>
            </c:strRef>
          </c:tx>
          <c:spPr>
            <a:solidFill>
              <a:srgbClr val="EDE43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OEM 1</c:v>
                </c:pt>
                <c:pt idx="1">
                  <c:v>OEM 2</c:v>
                </c:pt>
                <c:pt idx="2">
                  <c:v>OEM 3</c:v>
                </c:pt>
                <c:pt idx="3">
                  <c:v>OEM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45</c:v>
                </c:pt>
                <c:pt idx="1">
                  <c:v>56</c:v>
                </c:pt>
                <c:pt idx="2">
                  <c:v>33</c:v>
                </c:pt>
                <c:pt idx="3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D8584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OEM 1</c:v>
                </c:pt>
                <c:pt idx="1">
                  <c:v>OEM 2</c:v>
                </c:pt>
                <c:pt idx="2">
                  <c:v>OEM 3</c:v>
                </c:pt>
                <c:pt idx="3">
                  <c:v>OEM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</c:v>
                </c:pt>
                <c:pt idx="1">
                  <c:v>28</c:v>
                </c:pt>
                <c:pt idx="2">
                  <c:v>0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6314328"/>
        <c:axId val="326289144"/>
      </c:barChart>
      <c:catAx>
        <c:axId val="196314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289144"/>
        <c:crosses val="autoZero"/>
        <c:auto val="1"/>
        <c:lblAlgn val="ctr"/>
        <c:lblOffset val="100"/>
        <c:noMultiLvlLbl val="0"/>
      </c:catAx>
      <c:valAx>
        <c:axId val="326289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314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47E4-5C00-4CC3-BF74-560249838E1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DDE4-9187-44B0-97DD-18729EC05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DDE4-9187-44B0-97DD-18729EC05F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DDE4-9187-44B0-97DD-18729EC05F4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59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DDE4-9187-44B0-97DD-18729EC05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72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DDE4-9187-44B0-97DD-18729EC05F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5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DDE4-9187-44B0-97DD-18729EC05F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17"/>
            <a:ext cx="12154139" cy="6832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5099"/>
            <a:ext cx="11360785" cy="1123707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88806"/>
            <a:ext cx="11360785" cy="63524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92465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02" y="6053069"/>
            <a:ext cx="2402393" cy="678792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 userDrawn="1"/>
        </p:nvSpPr>
        <p:spPr>
          <a:xfrm>
            <a:off x="190500" y="6392465"/>
            <a:ext cx="180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Visteon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0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1371600"/>
            <a:ext cx="5486400" cy="4805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1900" y="1371600"/>
            <a:ext cx="5486400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88913"/>
            <a:ext cx="10058400" cy="804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371600"/>
            <a:ext cx="54864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2195512"/>
            <a:ext cx="548640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2181" y="1371600"/>
            <a:ext cx="5513419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2181" y="2195512"/>
            <a:ext cx="551341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23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29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ey Messages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683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368300" y="4330700"/>
            <a:ext cx="3695700" cy="160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0899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2418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241800" y="4330700"/>
            <a:ext cx="3695700" cy="160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089900" y="4330700"/>
            <a:ext cx="3695700" cy="160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592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Key Messages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1241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52705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01496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518591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40055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22960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52705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440055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822960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2705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440055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>
          <a:xfrm>
            <a:off x="822960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9"/>
          </p:nvPr>
        </p:nvSpPr>
        <p:spPr>
          <a:xfrm>
            <a:off x="52705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/>
          </p:nvPr>
        </p:nvSpPr>
        <p:spPr>
          <a:xfrm>
            <a:off x="440055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822960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7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95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200" y="1003300"/>
            <a:ext cx="5486400" cy="5001419"/>
          </a:xfrm>
        </p:spPr>
        <p:txBody>
          <a:bodyPr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83350"/>
            <a:ext cx="1371600" cy="365125"/>
          </a:xfrm>
        </p:spPr>
        <p:txBody>
          <a:bodyPr/>
          <a:lstStyle>
            <a:lvl1pPr algn="l">
              <a:defRPr/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6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Bulleted Text o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200" y="1003300"/>
            <a:ext cx="5486400" cy="5001419"/>
          </a:xfrm>
        </p:spPr>
        <p:txBody>
          <a:bodyPr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61125"/>
            <a:ext cx="157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56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" r="4158" b="27068"/>
          <a:stretch/>
        </p:blipFill>
        <p:spPr>
          <a:xfrm>
            <a:off x="-1" y="1314452"/>
            <a:ext cx="12192001" cy="5543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75" y="1273481"/>
            <a:ext cx="3822049" cy="7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0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0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6891" b="29758"/>
          <a:stretch/>
        </p:blipFill>
        <p:spPr>
          <a:xfrm>
            <a:off x="4238171" y="3009902"/>
            <a:ext cx="7953829" cy="3845717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white">
          <a:xfrm>
            <a:off x="5885260" y="6431759"/>
            <a:ext cx="423862" cy="431006"/>
          </a:xfrm>
          <a:custGeom>
            <a:avLst/>
            <a:gdLst>
              <a:gd name="connsiteX0" fmla="*/ 0 w 421481"/>
              <a:gd name="connsiteY0" fmla="*/ 357187 h 364331"/>
              <a:gd name="connsiteX1" fmla="*/ 0 w 421481"/>
              <a:gd name="connsiteY1" fmla="*/ 85725 h 364331"/>
              <a:gd name="connsiteX2" fmla="*/ 214312 w 421481"/>
              <a:gd name="connsiteY2" fmla="*/ 0 h 364331"/>
              <a:gd name="connsiteX3" fmla="*/ 409575 w 421481"/>
              <a:gd name="connsiteY3" fmla="*/ 9525 h 364331"/>
              <a:gd name="connsiteX4" fmla="*/ 421481 w 421481"/>
              <a:gd name="connsiteY4" fmla="*/ 233362 h 364331"/>
              <a:gd name="connsiteX5" fmla="*/ 404812 w 421481"/>
              <a:gd name="connsiteY5" fmla="*/ 309562 h 364331"/>
              <a:gd name="connsiteX6" fmla="*/ 240506 w 421481"/>
              <a:gd name="connsiteY6" fmla="*/ 333375 h 364331"/>
              <a:gd name="connsiteX7" fmla="*/ 57150 w 421481"/>
              <a:gd name="connsiteY7" fmla="*/ 364331 h 364331"/>
              <a:gd name="connsiteX8" fmla="*/ 0 w 421481"/>
              <a:gd name="connsiteY8" fmla="*/ 357187 h 364331"/>
              <a:gd name="connsiteX0" fmla="*/ 0 w 421481"/>
              <a:gd name="connsiteY0" fmla="*/ 369093 h 369093"/>
              <a:gd name="connsiteX1" fmla="*/ 0 w 421481"/>
              <a:gd name="connsiteY1" fmla="*/ 85725 h 369093"/>
              <a:gd name="connsiteX2" fmla="*/ 214312 w 421481"/>
              <a:gd name="connsiteY2" fmla="*/ 0 h 369093"/>
              <a:gd name="connsiteX3" fmla="*/ 409575 w 421481"/>
              <a:gd name="connsiteY3" fmla="*/ 9525 h 369093"/>
              <a:gd name="connsiteX4" fmla="*/ 421481 w 421481"/>
              <a:gd name="connsiteY4" fmla="*/ 233362 h 369093"/>
              <a:gd name="connsiteX5" fmla="*/ 404812 w 421481"/>
              <a:gd name="connsiteY5" fmla="*/ 309562 h 369093"/>
              <a:gd name="connsiteX6" fmla="*/ 240506 w 421481"/>
              <a:gd name="connsiteY6" fmla="*/ 333375 h 369093"/>
              <a:gd name="connsiteX7" fmla="*/ 57150 w 421481"/>
              <a:gd name="connsiteY7" fmla="*/ 364331 h 369093"/>
              <a:gd name="connsiteX8" fmla="*/ 0 w 421481"/>
              <a:gd name="connsiteY8" fmla="*/ 369093 h 369093"/>
              <a:gd name="connsiteX0" fmla="*/ 0 w 421481"/>
              <a:gd name="connsiteY0" fmla="*/ 364330 h 364331"/>
              <a:gd name="connsiteX1" fmla="*/ 0 w 421481"/>
              <a:gd name="connsiteY1" fmla="*/ 85725 h 364331"/>
              <a:gd name="connsiteX2" fmla="*/ 214312 w 421481"/>
              <a:gd name="connsiteY2" fmla="*/ 0 h 364331"/>
              <a:gd name="connsiteX3" fmla="*/ 409575 w 421481"/>
              <a:gd name="connsiteY3" fmla="*/ 9525 h 364331"/>
              <a:gd name="connsiteX4" fmla="*/ 421481 w 421481"/>
              <a:gd name="connsiteY4" fmla="*/ 233362 h 364331"/>
              <a:gd name="connsiteX5" fmla="*/ 404812 w 421481"/>
              <a:gd name="connsiteY5" fmla="*/ 309562 h 364331"/>
              <a:gd name="connsiteX6" fmla="*/ 240506 w 421481"/>
              <a:gd name="connsiteY6" fmla="*/ 333375 h 364331"/>
              <a:gd name="connsiteX7" fmla="*/ 57150 w 421481"/>
              <a:gd name="connsiteY7" fmla="*/ 364331 h 364331"/>
              <a:gd name="connsiteX8" fmla="*/ 0 w 421481"/>
              <a:gd name="connsiteY8" fmla="*/ 364330 h 364331"/>
              <a:gd name="connsiteX0" fmla="*/ 0 w 421481"/>
              <a:gd name="connsiteY0" fmla="*/ 354805 h 354806"/>
              <a:gd name="connsiteX1" fmla="*/ 0 w 421481"/>
              <a:gd name="connsiteY1" fmla="*/ 76200 h 354806"/>
              <a:gd name="connsiteX2" fmla="*/ 214312 w 421481"/>
              <a:gd name="connsiteY2" fmla="*/ 7144 h 354806"/>
              <a:gd name="connsiteX3" fmla="*/ 409575 w 421481"/>
              <a:gd name="connsiteY3" fmla="*/ 0 h 354806"/>
              <a:gd name="connsiteX4" fmla="*/ 421481 w 421481"/>
              <a:gd name="connsiteY4" fmla="*/ 223837 h 354806"/>
              <a:gd name="connsiteX5" fmla="*/ 404812 w 421481"/>
              <a:gd name="connsiteY5" fmla="*/ 300037 h 354806"/>
              <a:gd name="connsiteX6" fmla="*/ 240506 w 421481"/>
              <a:gd name="connsiteY6" fmla="*/ 323850 h 354806"/>
              <a:gd name="connsiteX7" fmla="*/ 57150 w 421481"/>
              <a:gd name="connsiteY7" fmla="*/ 354806 h 354806"/>
              <a:gd name="connsiteX8" fmla="*/ 0 w 421481"/>
              <a:gd name="connsiteY8" fmla="*/ 354805 h 354806"/>
              <a:gd name="connsiteX0" fmla="*/ 0 w 421481"/>
              <a:gd name="connsiteY0" fmla="*/ 354805 h 354806"/>
              <a:gd name="connsiteX1" fmla="*/ 2381 w 421481"/>
              <a:gd name="connsiteY1" fmla="*/ 85725 h 354806"/>
              <a:gd name="connsiteX2" fmla="*/ 214312 w 421481"/>
              <a:gd name="connsiteY2" fmla="*/ 7144 h 354806"/>
              <a:gd name="connsiteX3" fmla="*/ 409575 w 421481"/>
              <a:gd name="connsiteY3" fmla="*/ 0 h 354806"/>
              <a:gd name="connsiteX4" fmla="*/ 421481 w 421481"/>
              <a:gd name="connsiteY4" fmla="*/ 223837 h 354806"/>
              <a:gd name="connsiteX5" fmla="*/ 404812 w 421481"/>
              <a:gd name="connsiteY5" fmla="*/ 300037 h 354806"/>
              <a:gd name="connsiteX6" fmla="*/ 240506 w 421481"/>
              <a:gd name="connsiteY6" fmla="*/ 323850 h 354806"/>
              <a:gd name="connsiteX7" fmla="*/ 57150 w 421481"/>
              <a:gd name="connsiteY7" fmla="*/ 354806 h 354806"/>
              <a:gd name="connsiteX8" fmla="*/ 0 w 421481"/>
              <a:gd name="connsiteY8" fmla="*/ 354805 h 3548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14312 w 423862"/>
              <a:gd name="connsiteY2" fmla="*/ 83344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04812 w 423862"/>
              <a:gd name="connsiteY5" fmla="*/ 376237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04812 w 423862"/>
              <a:gd name="connsiteY5" fmla="*/ 376237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33362 w 423862"/>
              <a:gd name="connsiteY6" fmla="*/ 414337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30981 w 423862"/>
              <a:gd name="connsiteY6" fmla="*/ 426243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862" h="431006">
                <a:moveTo>
                  <a:pt x="0" y="431005"/>
                </a:moveTo>
                <a:cubicBezTo>
                  <a:pt x="794" y="341312"/>
                  <a:pt x="1587" y="251618"/>
                  <a:pt x="2381" y="161925"/>
                </a:cubicBezTo>
                <a:lnTo>
                  <a:pt x="209550" y="78582"/>
                </a:lnTo>
                <a:lnTo>
                  <a:pt x="423862" y="0"/>
                </a:lnTo>
                <a:cubicBezTo>
                  <a:pt x="423068" y="100012"/>
                  <a:pt x="422275" y="200025"/>
                  <a:pt x="421481" y="300037"/>
                </a:cubicBezTo>
                <a:cubicBezTo>
                  <a:pt x="420687" y="341312"/>
                  <a:pt x="419894" y="382587"/>
                  <a:pt x="419100" y="423862"/>
                </a:cubicBezTo>
                <a:lnTo>
                  <a:pt x="230981" y="426243"/>
                </a:lnTo>
                <a:lnTo>
                  <a:pt x="57150" y="431006"/>
                </a:lnTo>
                <a:lnTo>
                  <a:pt x="0" y="4310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19803"/>
            <a:ext cx="12192000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371601"/>
            <a:ext cx="109855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70800" y="6521448"/>
            <a:ext cx="4114800" cy="288927"/>
          </a:xfrm>
        </p:spPr>
        <p:txBody>
          <a:bodyPr/>
          <a:lstStyle>
            <a:lvl1pPr>
              <a:defRPr lang="en-US" sz="90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27600" y="6483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10277"/>
            <a:ext cx="12192000" cy="54292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9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19803"/>
            <a:ext cx="12192000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019800"/>
            <a:ext cx="12192000" cy="53949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3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on Oran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4" y="1371601"/>
            <a:ext cx="10391775" cy="4057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7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o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4" y="1371601"/>
            <a:ext cx="10391775" cy="4057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3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pa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9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003300"/>
            <a:ext cx="10598149" cy="11176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20900"/>
            <a:ext cx="10598150" cy="68103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732" y="5799069"/>
            <a:ext cx="2402393" cy="678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52" b="9686"/>
          <a:stretch/>
        </p:blipFill>
        <p:spPr>
          <a:xfrm>
            <a:off x="1785257" y="813556"/>
            <a:ext cx="10406743" cy="60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0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41" y="390592"/>
            <a:ext cx="1399778" cy="3955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187325"/>
            <a:ext cx="1008380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371600"/>
            <a:ext cx="109855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70800" y="6483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86" r:id="rId2"/>
    <p:sldLayoutId id="2147483702" r:id="rId3"/>
    <p:sldLayoutId id="2147483699" r:id="rId4"/>
    <p:sldLayoutId id="2147483703" r:id="rId5"/>
    <p:sldLayoutId id="2147483695" r:id="rId6"/>
    <p:sldLayoutId id="2147483696" r:id="rId7"/>
    <p:sldLayoutId id="2147483704" r:id="rId8"/>
    <p:sldLayoutId id="2147483687" r:id="rId9"/>
    <p:sldLayoutId id="2147483688" r:id="rId10"/>
    <p:sldLayoutId id="2147483689" r:id="rId11"/>
    <p:sldLayoutId id="2147483690" r:id="rId12"/>
    <p:sldLayoutId id="2147483698" r:id="rId13"/>
    <p:sldLayoutId id="2147483705" r:id="rId14"/>
    <p:sldLayoutId id="2147483691" r:id="rId15"/>
    <p:sldLayoutId id="2147483693" r:id="rId16"/>
    <p:sldLayoutId id="2147483697" r:id="rId17"/>
    <p:sldLayoutId id="2147483694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864" userDrawn="1">
          <p15:clr>
            <a:srgbClr val="F26B43"/>
          </p15:clr>
        </p15:guide>
        <p15:guide id="4" pos="232" userDrawn="1">
          <p15:clr>
            <a:srgbClr val="F26B43"/>
          </p15:clr>
        </p15:guide>
        <p15:guide id="5" orient="horz" pos="3904" userDrawn="1">
          <p15:clr>
            <a:srgbClr val="F26B43"/>
          </p15:clr>
        </p15:guide>
        <p15:guide id="6" orient="horz" pos="632" userDrawn="1">
          <p15:clr>
            <a:srgbClr val="F26B43"/>
          </p15:clr>
        </p15:guide>
        <p15:guide id="7" orient="horz" pos="112" userDrawn="1">
          <p15:clr>
            <a:srgbClr val="F26B43"/>
          </p15:clr>
        </p15:guide>
        <p15:guide id="8" pos="7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petraki@visteon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aaleksieva@tu-sofia.b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206346"/>
            <a:ext cx="10598149" cy="1117600"/>
          </a:xfrm>
        </p:spPr>
        <p:txBody>
          <a:bodyPr/>
          <a:lstStyle/>
          <a:p>
            <a:r>
              <a:rPr lang="bg-B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ЗАГЛАВИЕ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ПОДЗАГЛАВИЕ (АКО ИМА НУЖДА)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8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Примерен слайд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10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0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Примерен слайд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9039056"/>
              </p:ext>
            </p:extLst>
          </p:nvPr>
        </p:nvGraphicFramePr>
        <p:xfrm>
          <a:off x="368300" y="1371600"/>
          <a:ext cx="5486400" cy="480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2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206446854"/>
              </p:ext>
            </p:extLst>
          </p:nvPr>
        </p:nvGraphicFramePr>
        <p:xfrm>
          <a:off x="368300" y="1587500"/>
          <a:ext cx="4240503" cy="4169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4211218192"/>
              </p:ext>
            </p:extLst>
          </p:nvPr>
        </p:nvGraphicFramePr>
        <p:xfrm>
          <a:off x="4818678" y="2126515"/>
          <a:ext cx="3321697" cy="339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Примерен слайд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973204230"/>
              </p:ext>
            </p:extLst>
          </p:nvPr>
        </p:nvGraphicFramePr>
        <p:xfrm>
          <a:off x="8140374" y="1587500"/>
          <a:ext cx="3721425" cy="4169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1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Примерен слайд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259023036"/>
              </p:ext>
            </p:extLst>
          </p:nvPr>
        </p:nvGraphicFramePr>
        <p:xfrm>
          <a:off x="368300" y="1177925"/>
          <a:ext cx="3708233" cy="3790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676116401"/>
              </p:ext>
            </p:extLst>
          </p:nvPr>
        </p:nvGraphicFramePr>
        <p:xfrm>
          <a:off x="5175250" y="1177925"/>
          <a:ext cx="6610350" cy="440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/>
          <p:cNvSpPr/>
          <p:nvPr/>
        </p:nvSpPr>
        <p:spPr>
          <a:xfrm>
            <a:off x="368300" y="5273999"/>
            <a:ext cx="1155700" cy="1083258"/>
          </a:xfrm>
          <a:prstGeom prst="rect">
            <a:avLst/>
          </a:prstGeom>
          <a:solidFill>
            <a:srgbClr val="85C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Green</a:t>
            </a:r>
          </a:p>
          <a:p>
            <a:pPr algn="ctr"/>
            <a:r>
              <a:rPr lang="en-US" sz="1400" dirty="0" smtClean="0"/>
              <a:t>R154</a:t>
            </a:r>
          </a:p>
          <a:p>
            <a:pPr algn="ctr"/>
            <a:r>
              <a:rPr lang="en-US" sz="1400" dirty="0" smtClean="0"/>
              <a:t>G204</a:t>
            </a:r>
          </a:p>
          <a:p>
            <a:pPr algn="ctr"/>
            <a:r>
              <a:rPr lang="en-US" sz="1400" dirty="0" smtClean="0"/>
              <a:t>B91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660071" y="5273999"/>
            <a:ext cx="1155700" cy="1083258"/>
          </a:xfrm>
          <a:prstGeom prst="rect">
            <a:avLst/>
          </a:prstGeom>
          <a:solidFill>
            <a:srgbClr val="EDE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Yellow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R241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G2335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B93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66356" y="5273999"/>
            <a:ext cx="1155700" cy="1083258"/>
          </a:xfrm>
          <a:prstGeom prst="rect">
            <a:avLst/>
          </a:prstGeom>
          <a:solidFill>
            <a:srgbClr val="D85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</a:t>
            </a:r>
            <a:br>
              <a:rPr lang="en-US" sz="1400" dirty="0" smtClean="0"/>
            </a:br>
            <a:r>
              <a:rPr lang="en-US" sz="1400" dirty="0" smtClean="0"/>
              <a:t>R216</a:t>
            </a:r>
          </a:p>
          <a:p>
            <a:pPr algn="ctr"/>
            <a:r>
              <a:rPr lang="en-US" sz="1400" dirty="0" smtClean="0"/>
              <a:t>G88</a:t>
            </a:r>
          </a:p>
          <a:p>
            <a:pPr algn="ctr"/>
            <a:r>
              <a:rPr lang="en-US" sz="1400" dirty="0" smtClean="0"/>
              <a:t>B65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8300" y="4872774"/>
            <a:ext cx="402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 RGB colors for status: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0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Примерен слайд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397907"/>
              </p:ext>
            </p:extLst>
          </p:nvPr>
        </p:nvGraphicFramePr>
        <p:xfrm>
          <a:off x="603250" y="1384300"/>
          <a:ext cx="10985499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975"/>
                <a:gridCol w="2002631"/>
                <a:gridCol w="2002631"/>
                <a:gridCol w="2002631"/>
                <a:gridCol w="2002631"/>
              </a:tblGrid>
              <a:tr h="495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-Quarter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Second-Quarter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Third-Quarter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Fourth-Quarter</a:t>
                      </a:r>
                      <a:endParaRPr lang="en-US" dirty="0"/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$800</a:t>
                      </a:r>
                      <a:endParaRPr kumimoji="0" lang="en-US" sz="15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R="7315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$715</a:t>
                      </a:r>
                      <a:endParaRPr kumimoji="0" lang="en-US" sz="15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R="7315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$800</a:t>
                      </a:r>
                      <a:endParaRPr kumimoji="0" lang="en-US" sz="15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R="7315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$700</a:t>
                      </a:r>
                      <a:endParaRPr kumimoji="0" lang="en-US" sz="15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R="731520" anchor="ctr" horzOverflow="overflow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Gross Margin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$100</a:t>
                      </a:r>
                      <a:b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12.5%</a:t>
                      </a:r>
                    </a:p>
                  </a:txBody>
                  <a:tcPr marR="731520" marT="914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$100</a:t>
                      </a:r>
                      <a:b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12.0%</a:t>
                      </a:r>
                    </a:p>
                  </a:txBody>
                  <a:tcPr marR="731520" marT="914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$100</a:t>
                      </a:r>
                      <a:b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12.5%</a:t>
                      </a:r>
                    </a:p>
                  </a:txBody>
                  <a:tcPr marR="731520" marT="914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$100</a:t>
                      </a:r>
                      <a:b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12.0%</a:t>
                      </a:r>
                    </a:p>
                  </a:txBody>
                  <a:tcPr marR="731520" marT="9144" anchor="ctr" horzOverflow="overflow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SG&amp;A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$60</a:t>
                      </a:r>
                      <a:b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200" b="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7.0%</a:t>
                      </a:r>
                    </a:p>
                  </a:txBody>
                  <a:tcPr marR="731520" marT="914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$70</a:t>
                      </a:r>
                      <a:b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200" b="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6.5%</a:t>
                      </a:r>
                    </a:p>
                  </a:txBody>
                  <a:tcPr marR="731520" marT="914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$60</a:t>
                      </a:r>
                      <a:b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200" b="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7.0%</a:t>
                      </a:r>
                    </a:p>
                  </a:txBody>
                  <a:tcPr marR="731520" marT="914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$100</a:t>
                      </a:r>
                      <a:b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200" b="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6.5%</a:t>
                      </a:r>
                    </a:p>
                  </a:txBody>
                  <a:tcPr marR="731520" marT="9144" anchor="ctr" horzOverflow="overflow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</a:t>
                      </a:r>
                      <a:r>
                        <a:rPr lang="en-US" baseline="0" dirty="0" smtClean="0"/>
                        <a:t> IBITDA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$60</a:t>
                      </a:r>
                      <a:b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7.5%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R="731520" marT="914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$70</a:t>
                      </a:r>
                      <a:b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200" b="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8.5%</a:t>
                      </a:r>
                    </a:p>
                  </a:txBody>
                  <a:tcPr marR="731520" marT="914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$80</a:t>
                      </a:r>
                      <a:b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7.5%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R="731520" marT="914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$40</a:t>
                      </a:r>
                      <a:b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200" b="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8.5%</a:t>
                      </a:r>
                    </a:p>
                  </a:txBody>
                  <a:tcPr marR="731520" marT="9144" anchor="ctr" horzOverflow="overflow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</a:t>
                      </a:r>
                      <a:r>
                        <a:rPr lang="en-US" baseline="0" dirty="0" smtClean="0"/>
                        <a:t> EPS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$0.35</a:t>
                      </a:r>
                    </a:p>
                  </a:txBody>
                  <a:tcPr marR="7315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$1.45</a:t>
                      </a:r>
                    </a:p>
                  </a:txBody>
                  <a:tcPr marR="7315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$0.30</a:t>
                      </a:r>
                    </a:p>
                  </a:txBody>
                  <a:tcPr marR="7315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$1.25</a:t>
                      </a:r>
                    </a:p>
                  </a:txBody>
                  <a:tcPr marR="731520" anchor="ctr" horzOverflow="overflow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Free Cash Flow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($10)</a:t>
                      </a:r>
                    </a:p>
                  </a:txBody>
                  <a:tcPr marR="7315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$60</a:t>
                      </a:r>
                    </a:p>
                  </a:txBody>
                  <a:tcPr marR="7315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($32)</a:t>
                      </a:r>
                    </a:p>
                  </a:txBody>
                  <a:tcPr marR="7315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$20</a:t>
                      </a:r>
                    </a:p>
                  </a:txBody>
                  <a:tcPr marR="731520" anchor="ctr" horzOverflow="overflow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Free Cash Flow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$35</a:t>
                      </a:r>
                    </a:p>
                  </a:txBody>
                  <a:tcPr marR="7315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$80</a:t>
                      </a:r>
                    </a:p>
                  </a:txBody>
                  <a:tcPr marR="7315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$65</a:t>
                      </a:r>
                    </a:p>
                  </a:txBody>
                  <a:tcPr marR="7315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charset="0"/>
                        </a:rPr>
                        <a:t>$90</a:t>
                      </a:r>
                    </a:p>
                  </a:txBody>
                  <a:tcPr marR="731520" anchor="ctr" horzOverflow="overflow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Please see appendix for important disclosures regarding “Forward Looking Information“ and “Use of Non-GAAP Financial Information” </a:t>
            </a:r>
          </a:p>
        </p:txBody>
      </p:sp>
    </p:spTree>
    <p:extLst>
      <p:ext uri="{BB962C8B-B14F-4D97-AF65-F5344CB8AC3E}">
        <p14:creationId xmlns:p14="http://schemas.microsoft.com/office/powerpoint/2010/main" val="174595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394" y="2768367"/>
            <a:ext cx="101106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1</a:t>
            </a:r>
            <a:r>
              <a:rPr lang="en-US" sz="2800" dirty="0" smtClean="0"/>
              <a:t>1</a:t>
            </a:r>
            <a:r>
              <a:rPr lang="bg-BG" sz="2800" dirty="0" smtClean="0"/>
              <a:t>. </a:t>
            </a:r>
            <a:r>
              <a:rPr lang="bg-BG" sz="2800" dirty="0"/>
              <a:t>Нека последният ви слайд дава информация какво предстои като тема.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9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77" y="298625"/>
            <a:ext cx="10598149" cy="1117600"/>
          </a:xfrm>
        </p:spPr>
        <p:txBody>
          <a:bodyPr/>
          <a:lstStyle/>
          <a:p>
            <a:r>
              <a:rPr lang="bg-B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СИСТЕМНО ИНЖЕНЕРСТВО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77" y="1584004"/>
            <a:ext cx="10598150" cy="681037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Започнете с ваш конкакт.</a:t>
            </a:r>
          </a:p>
          <a:p>
            <a:r>
              <a:rPr lang="bg-BG" dirty="0" smtClean="0"/>
              <a:t>Пример: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809" y="3884982"/>
            <a:ext cx="4605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Светла-Мария Петракиева</a:t>
            </a:r>
          </a:p>
          <a:p>
            <a:r>
              <a:rPr lang="en-US" dirty="0">
                <a:hlinkClick r:id="rId3"/>
              </a:rPr>
              <a:t>spetraki@visteon.com</a:t>
            </a:r>
            <a:endParaRPr lang="en-US" dirty="0"/>
          </a:p>
          <a:p>
            <a:r>
              <a:rPr lang="en-US" dirty="0"/>
              <a:t>LinkedIn profile (hyperlink)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809" y="2407654"/>
            <a:ext cx="5301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Водещ преподавател на дисциплината СИ:</a:t>
            </a:r>
          </a:p>
          <a:p>
            <a:r>
              <a:rPr lang="bg-BG" dirty="0"/>
              <a:t>Аделина Алексиева</a:t>
            </a:r>
          </a:p>
          <a:p>
            <a:r>
              <a:rPr lang="en-US" dirty="0">
                <a:hlinkClick r:id="rId4"/>
              </a:rPr>
              <a:t>aaleksieva@tu-sofia.bg</a:t>
            </a:r>
            <a:endParaRPr lang="bg-BG" dirty="0"/>
          </a:p>
          <a:p>
            <a:r>
              <a:rPr lang="bg-BG" dirty="0"/>
              <a:t>каб. 3311А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0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Точка/</a:t>
            </a:r>
            <a:r>
              <a:rPr lang="en-US" sz="36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Bullet</a:t>
            </a:r>
            <a:endParaRPr lang="en-US" sz="36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4559" y="1371600"/>
            <a:ext cx="11845254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Черен текст на бял фон изглежда най-добре при проекторите в ТУ</a:t>
            </a:r>
          </a:p>
          <a:p>
            <a:pPr marL="0" indent="0">
              <a:buNone/>
            </a:pPr>
            <a:r>
              <a:rPr lang="bg-BG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Шрифт 28 поне</a:t>
            </a:r>
          </a:p>
          <a:p>
            <a:pPr marL="0" indent="0">
              <a:buNone/>
            </a:pPr>
            <a:r>
              <a:rPr lang="bg-BG"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3.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Calibri</a:t>
            </a:r>
            <a:endParaRPr lang="bg-BG" sz="2800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bg-BG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Не повече от 15 слайда презентация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2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Точка/</a:t>
            </a:r>
            <a:r>
              <a:rPr lang="en-US" sz="36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Bullet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Препоръчително: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bg-BG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Ако 1 тема има няколко подтеми, препоръчително е да имаме отделна малка презентация за всяка подтема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r>
              <a:rPr lang="bg-BG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Всяка презентация не повече от 20 минути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r>
              <a:rPr lang="bg-BG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Примери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r>
              <a:rPr lang="bg-BG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Въпроси към студентите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r>
              <a:rPr lang="bg-BG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Кратко, точно и ясно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Точка/</a:t>
            </a:r>
            <a:r>
              <a:rPr lang="en-US" sz="36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Bullet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r>
              <a:rPr lang="bg-BG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Вариантите на слайдовете може да са различни спрямо нуждата, но нека темата е еднаква (зададената).</a:t>
            </a:r>
          </a:p>
          <a:p>
            <a:pPr marL="0" indent="0"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2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Примерен слайд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47244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“Lets go invent tomorrow instead of </a:t>
            </a:r>
            <a:br>
              <a:rPr lang="en-US" dirty="0" smtClean="0"/>
            </a:br>
            <a:r>
              <a:rPr lang="en-US" dirty="0" smtClean="0"/>
              <a:t>worrying about what happened yesterday.”</a:t>
            </a:r>
          </a:p>
          <a:p>
            <a:endParaRPr lang="en-US" dirty="0"/>
          </a:p>
          <a:p>
            <a:r>
              <a:rPr lang="en-US" dirty="0" smtClean="0"/>
              <a:t>Steve Jobs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2337" y="528506"/>
            <a:ext cx="29899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Примерен слайд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3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165,000 cars are produced every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337" y="528506"/>
            <a:ext cx="29899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Примерен слайд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6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Примерен слайд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2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teon Theme">
  <a:themeElements>
    <a:clrScheme name="Visteon Working Color Scheme">
      <a:dk1>
        <a:sysClr val="windowText" lastClr="000000"/>
      </a:dk1>
      <a:lt1>
        <a:sysClr val="window" lastClr="FFFFFF"/>
      </a:lt1>
      <a:dk2>
        <a:srgbClr val="44546A"/>
      </a:dk2>
      <a:lt2>
        <a:srgbClr val="C2C4C5"/>
      </a:lt2>
      <a:accent1>
        <a:srgbClr val="7D9EAD"/>
      </a:accent1>
      <a:accent2>
        <a:srgbClr val="C2C4C5"/>
      </a:accent2>
      <a:accent3>
        <a:srgbClr val="2684AD"/>
      </a:accent3>
      <a:accent4>
        <a:srgbClr val="33626E"/>
      </a:accent4>
      <a:accent5>
        <a:srgbClr val="0C3D60"/>
      </a:accent5>
      <a:accent6>
        <a:srgbClr val="E57200"/>
      </a:accent6>
      <a:hlink>
        <a:srgbClr val="7D9EAD"/>
      </a:hlink>
      <a:folHlink>
        <a:srgbClr val="FAA5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</TotalTime>
  <Words>355</Words>
  <Application>Microsoft Office PowerPoint</Application>
  <PresentationFormat>Widescreen</PresentationFormat>
  <Paragraphs>128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 2</vt:lpstr>
      <vt:lpstr>Visteon Theme</vt:lpstr>
      <vt:lpstr>ЗАГЛАВИЕ</vt:lpstr>
      <vt:lpstr>СИСТЕМНО ИНЖЕНЕРСТВО</vt:lpstr>
      <vt:lpstr>Точка/Bullet</vt:lpstr>
      <vt:lpstr>Точка/Bullet</vt:lpstr>
      <vt:lpstr>Точка/Bullet</vt:lpstr>
      <vt:lpstr>Примерен слайд</vt:lpstr>
      <vt:lpstr>PowerPoint Presentation</vt:lpstr>
      <vt:lpstr>PowerPoint Presentation</vt:lpstr>
      <vt:lpstr>Примерен слайд</vt:lpstr>
      <vt:lpstr>Примерен слайд</vt:lpstr>
      <vt:lpstr>Примерен слайд</vt:lpstr>
      <vt:lpstr>Примерен слайд</vt:lpstr>
      <vt:lpstr>Примерен слайд</vt:lpstr>
      <vt:lpstr>Примерен слайд</vt:lpstr>
      <vt:lpstr>PowerPoint Presentation</vt:lpstr>
    </vt:vector>
  </TitlesOfParts>
  <Company>Visteon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Kamal, Amna (A.)</dc:creator>
  <cp:lastModifiedBy>Petrakieva, Svetla-Maria (S.)</cp:lastModifiedBy>
  <cp:revision>94</cp:revision>
  <dcterms:created xsi:type="dcterms:W3CDTF">2016-08-16T10:43:26Z</dcterms:created>
  <dcterms:modified xsi:type="dcterms:W3CDTF">2019-06-13T11:57:57Z</dcterms:modified>
</cp:coreProperties>
</file>