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224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90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36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68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47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4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6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17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new project structure. </a:t>
            </a:r>
            <a:r>
              <a:rPr lang="en-US" dirty="0" err="1" smtClean="0"/>
              <a:t>Gradle</a:t>
            </a:r>
            <a:r>
              <a:rPr lang="en-US" dirty="0" smtClean="0"/>
              <a:t> files and their role: </a:t>
            </a:r>
            <a:r>
              <a:rPr lang="en-US" dirty="0" err="1" smtClean="0"/>
              <a:t>settings.gradle</a:t>
            </a:r>
            <a:r>
              <a:rPr lang="en-US" dirty="0" smtClean="0"/>
              <a:t>, main </a:t>
            </a:r>
            <a:r>
              <a:rPr lang="en-US" dirty="0" err="1" smtClean="0"/>
              <a:t>buid.gradle</a:t>
            </a:r>
            <a:r>
              <a:rPr lang="en-US" dirty="0" smtClean="0"/>
              <a:t> and module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build.gradle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3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top level </a:t>
            </a:r>
            <a:r>
              <a:rPr lang="en-US" dirty="0" err="1" smtClean="0"/>
              <a:t>build.gradle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01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0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2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081200" y="1854950"/>
            <a:ext cx="7453200" cy="218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50000"/>
              </a:lnSpc>
              <a:spcBef>
                <a:spcPts val="0"/>
              </a:spcBef>
              <a:buChar char="■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har char="❏"/>
              <a:defRPr/>
            </a:lvl2pPr>
            <a:lvl3pPr>
              <a:spcBef>
                <a:spcPts val="0"/>
              </a:spcBef>
              <a:buChar char="❏"/>
              <a:defRPr/>
            </a:lvl3pPr>
            <a:lvl4pPr>
              <a:spcBef>
                <a:spcPts val="0"/>
              </a:spcBef>
              <a:buChar char="❏"/>
              <a:defRPr/>
            </a:lvl4pPr>
            <a:lvl5pPr>
              <a:spcBef>
                <a:spcPts val="0"/>
              </a:spcBef>
              <a:buChar char="❏"/>
              <a:defRPr/>
            </a:lvl5pPr>
            <a:lvl6pPr>
              <a:spcBef>
                <a:spcPts val="0"/>
              </a:spcBef>
              <a:buChar char="❏"/>
              <a:defRPr/>
            </a:lvl6pPr>
            <a:lvl7pPr>
              <a:spcBef>
                <a:spcPts val="0"/>
              </a:spcBef>
              <a:buChar char="❏"/>
              <a:defRPr/>
            </a:lvl7pPr>
            <a:lvl8pPr>
              <a:spcBef>
                <a:spcPts val="0"/>
              </a:spcBef>
              <a:buChar char="❏"/>
              <a:defRPr/>
            </a:lvl8pPr>
            <a:lvl9pPr>
              <a:spcBef>
                <a:spcPts val="0"/>
              </a:spcBef>
              <a:buChar char="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user-guide/manifest-mer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application-development/gradle-androi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gradle.org/" TargetMode="External"/><Relationship Id="rId4" Type="http://schemas.openxmlformats.org/officeDocument/2006/relationships/hyperlink" Target="http://tools.android.com/tech-docs/new-build-system/user-gu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1400" y="1028551"/>
            <a:ext cx="7772400" cy="138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sz="36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US" sz="36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Basics</a:t>
            </a:r>
            <a:endParaRPr lang="en-GB" sz="36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281625" y="44205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Source sets, combinations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Resources and </a:t>
            </a:r>
            <a:r>
              <a:rPr lang="en-GB" dirty="0" smtClean="0">
                <a:hlinkClick r:id="rId3"/>
              </a:rPr>
              <a:t>manifest merging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Merging priority</a:t>
            </a:r>
          </a:p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Sets and Files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erging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2" y="2883631"/>
            <a:ext cx="6753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42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Automatic signing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Continuous integration - Jenkins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Automatic </a:t>
            </a:r>
            <a:r>
              <a:rPr lang="en-GB" dirty="0" err="1" smtClean="0"/>
              <a:t>HockeyApp</a:t>
            </a:r>
            <a:r>
              <a:rPr lang="en-GB" dirty="0" smtClean="0"/>
              <a:t> Deploy</a:t>
            </a:r>
            <a:endParaRPr lang="en-GB" dirty="0" smtClean="0"/>
          </a:p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Deploying an APK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40" y="1144496"/>
            <a:ext cx="5034410" cy="32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1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3"/>
              </a:rPr>
              <a:t>Gradle</a:t>
            </a:r>
            <a:r>
              <a:rPr lang="en-GB" dirty="0" smtClean="0">
                <a:hlinkClick r:id="rId3"/>
              </a:rPr>
              <a:t> for Android</a:t>
            </a:r>
            <a:r>
              <a:rPr lang="en-GB" dirty="0" smtClean="0"/>
              <a:t>, Kevin </a:t>
            </a:r>
            <a:r>
              <a:rPr lang="en-GB" dirty="0" err="1" smtClean="0"/>
              <a:t>Pelgrims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4"/>
              </a:rPr>
              <a:t>Gradle</a:t>
            </a:r>
            <a:r>
              <a:rPr lang="en-GB" dirty="0" smtClean="0">
                <a:hlinkClick r:id="rId4"/>
              </a:rPr>
              <a:t> Plugin User Guide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5"/>
              </a:rPr>
              <a:t>Gradle</a:t>
            </a:r>
            <a:r>
              <a:rPr lang="en-GB" dirty="0" smtClean="0">
                <a:hlinkClick r:id="rId5"/>
              </a:rPr>
              <a:t> Docs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9" y="1182150"/>
            <a:ext cx="2239019" cy="27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9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What is </a:t>
            </a:r>
            <a:r>
              <a:rPr lang="en-GB" dirty="0" err="1" smtClean="0"/>
              <a:t>Gradle</a:t>
            </a:r>
            <a:r>
              <a:rPr lang="en-GB" dirty="0" smtClean="0"/>
              <a:t>?</a:t>
            </a:r>
            <a:endParaRPr lang="en-GB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/>
              <a:t>Gradle</a:t>
            </a:r>
            <a:r>
              <a:rPr lang="en-GB" dirty="0" smtClean="0"/>
              <a:t> Concepts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The </a:t>
            </a:r>
            <a:r>
              <a:rPr lang="en-GB" dirty="0" smtClean="0"/>
              <a:t>New Project Structure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 err="1"/>
              <a:t>Gradle</a:t>
            </a:r>
            <a:r>
              <a:rPr lang="en-GB" dirty="0"/>
              <a:t> S</a:t>
            </a:r>
            <a:r>
              <a:rPr lang="en-GB" dirty="0" smtClean="0"/>
              <a:t>cripts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 smtClean="0"/>
              <a:t>Dependencies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Build V</a:t>
            </a:r>
            <a:r>
              <a:rPr lang="en-GB" dirty="0" smtClean="0"/>
              <a:t>ariants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Deploying an APK</a:t>
            </a:r>
            <a:endParaRPr lang="en-GB" dirty="0" smtClean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endParaRPr lang="en-GB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Font typeface="Arial"/>
              <a:buChar char="■"/>
            </a:pPr>
            <a:endParaRPr dirty="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F</a:t>
            </a:r>
            <a:r>
              <a:rPr lang="en-US" dirty="0" smtClean="0"/>
              <a:t>lexible </a:t>
            </a:r>
            <a:r>
              <a:rPr lang="en-US" dirty="0"/>
              <a:t>general purpose </a:t>
            </a:r>
            <a:r>
              <a:rPr lang="en-US" dirty="0" smtClean="0"/>
              <a:t>build system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Support </a:t>
            </a:r>
            <a:r>
              <a:rPr lang="en-US" dirty="0"/>
              <a:t>for multi-project builds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D</a:t>
            </a:r>
            <a:r>
              <a:rPr lang="en-US" dirty="0" smtClean="0"/>
              <a:t>ependency management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S</a:t>
            </a:r>
            <a:r>
              <a:rPr lang="en-US" dirty="0" smtClean="0"/>
              <a:t>upport for </a:t>
            </a:r>
            <a:r>
              <a:rPr lang="en-US" dirty="0"/>
              <a:t>existing Maven or </a:t>
            </a:r>
            <a:r>
              <a:rPr lang="en-US" dirty="0" smtClean="0"/>
              <a:t>Ivy </a:t>
            </a:r>
            <a:r>
              <a:rPr lang="en-US" dirty="0"/>
              <a:t>repository </a:t>
            </a:r>
            <a:r>
              <a:rPr lang="en-US" dirty="0" smtClean="0"/>
              <a:t>infrastructures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Supports </a:t>
            </a:r>
            <a:r>
              <a:rPr lang="en-US" dirty="0"/>
              <a:t>Ant tasks and </a:t>
            </a:r>
            <a:r>
              <a:rPr lang="en-US" dirty="0" smtClean="0"/>
              <a:t>builds</a:t>
            </a:r>
          </a:p>
          <a:p>
            <a:pPr marL="45720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Groovy</a:t>
            </a:r>
            <a:r>
              <a:rPr lang="en-US" dirty="0"/>
              <a:t> build </a:t>
            </a:r>
            <a:r>
              <a:rPr lang="en-US" dirty="0" smtClean="0"/>
              <a:t>scripts</a:t>
            </a: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Projects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every </a:t>
            </a:r>
            <a:r>
              <a:rPr lang="en-GB" i="1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build.gradle</a:t>
            </a:r>
            <a:r>
              <a:rPr lang="en-GB" i="1" dirty="0" smtClean="0"/>
              <a:t> </a:t>
            </a:r>
            <a:r>
              <a:rPr lang="en-GB" dirty="0" smtClean="0"/>
              <a:t>file represents a 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project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every 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project</a:t>
            </a:r>
            <a:r>
              <a:rPr lang="en-GB" dirty="0" smtClean="0"/>
              <a:t> has at least one </a:t>
            </a:r>
            <a:r>
              <a:rPr lang="en-GB" i="1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task</a:t>
            </a:r>
            <a:endParaRPr lang="en-GB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Tasks</a:t>
            </a:r>
          </a:p>
          <a:p>
            <a:pPr marL="457200" lvl="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“</a:t>
            </a:r>
            <a:r>
              <a:rPr lang="en-US" dirty="0"/>
              <a:t>a single atomic piece of work</a:t>
            </a:r>
            <a:r>
              <a:rPr lang="en-GB" dirty="0" smtClean="0"/>
              <a:t>” – </a:t>
            </a:r>
            <a:r>
              <a:rPr lang="en-US" dirty="0" err="1" smtClean="0"/>
              <a:t>Gralde</a:t>
            </a:r>
            <a:r>
              <a:rPr lang="en-US" dirty="0" smtClean="0"/>
              <a:t> docs</a:t>
            </a:r>
          </a:p>
          <a:p>
            <a:pPr marL="457200" lvl="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Task.dependsOn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Task.mustRunAfter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Task.shouldRunAfter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1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New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roject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tructure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023937"/>
            <a:ext cx="7324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0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1" y="1216788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Written in DSL, base on Groovy, executed by JVM</a:t>
            </a:r>
            <a:br>
              <a:rPr lang="en-GB" dirty="0" smtClean="0"/>
            </a:b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Scripts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" y="1695237"/>
            <a:ext cx="6921624" cy="26775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1" y="1216788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Module Level </a:t>
            </a:r>
            <a:r>
              <a:rPr lang="en-GB" sz="2800" b="0" dirty="0" err="1" smtClean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build.gradle</a:t>
            </a:r>
            <a:endParaRPr lang="en-GB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20" y="1009182"/>
            <a:ext cx="5358952" cy="3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4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Remote repositories</a:t>
            </a:r>
          </a:p>
          <a:p>
            <a:pPr marL="45720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compile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group:name:version</a:t>
            </a:r>
            <a:endParaRPr lang="en-GB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sz="1400" dirty="0">
                <a:ea typeface="NSimSun" panose="02010609030101010101" pitchFamily="49" charset="-122"/>
              </a:rPr>
              <a:t>d</a:t>
            </a:r>
            <a:r>
              <a:rPr lang="en-GB" sz="1400" dirty="0" smtClean="0">
                <a:ea typeface="NSimSun" panose="02010609030101010101" pitchFamily="49" charset="-122"/>
              </a:rPr>
              <a:t>ynamic version </a:t>
            </a:r>
            <a:r>
              <a:rPr lang="en-GB" sz="1400" dirty="0">
                <a:latin typeface="NSimSun" panose="02010609030101010101" pitchFamily="49" charset="-122"/>
                <a:ea typeface="NSimSun" panose="02010609030101010101" pitchFamily="49" charset="-122"/>
              </a:rPr>
              <a:t>-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group:name:version</a:t>
            </a:r>
            <a:r>
              <a:rPr lang="en-GB" dirty="0" smtClean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+</a:t>
            </a:r>
            <a:endParaRPr lang="en-GB" dirty="0" smtClean="0">
              <a:solidFill>
                <a:srgbClr val="FF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File dependencies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ompile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fileTree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dir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: ’libs’, include: [‘*.jar’])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Library projects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ompile project(‘:library’)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84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smtClean="0"/>
              <a:t>Build types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ifferent builds of the same app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smtClean="0">
                <a:ea typeface="NSimSun" panose="02010609030101010101" pitchFamily="49" charset="-122"/>
              </a:rPr>
              <a:t>Product flavors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ea typeface="NSimSun" panose="02010609030101010101" pitchFamily="49" charset="-122"/>
              </a:rPr>
              <a:t>d</a:t>
            </a:r>
            <a:r>
              <a:rPr lang="en-US" sz="1400" dirty="0" smtClean="0">
                <a:ea typeface="NSimSun" panose="02010609030101010101" pitchFamily="49" charset="-122"/>
              </a:rPr>
              <a:t>ifferent versions of the same app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flavorDimensions</a:t>
            </a:r>
            <a:endParaRPr lang="en-US" sz="14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buildTypes</a:t>
            </a:r>
            <a:r>
              <a:rPr lang="en-US" dirty="0" smtClean="0">
                <a:ea typeface="NSimSun" panose="02010609030101010101" pitchFamily="49" charset="-122"/>
              </a:rPr>
              <a:t> + </a:t>
            </a: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productFlavors</a:t>
            </a:r>
            <a:r>
              <a:rPr lang="en-US" dirty="0" smtClean="0">
                <a:ea typeface="NSimSun" panose="02010609030101010101" pitchFamily="49" charset="-122"/>
              </a:rPr>
              <a:t> = </a:t>
            </a: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buildVariants</a:t>
            </a:r>
            <a:endParaRPr lang="en-GB" dirty="0" smtClean="0"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Variants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607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219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NSimSun</vt:lpstr>
      <vt:lpstr>Arial</vt:lpstr>
      <vt:lpstr>Roboto</vt:lpstr>
      <vt:lpstr>Wingdings</vt:lpstr>
      <vt:lpstr>simple-light</vt:lpstr>
      <vt:lpstr>Gradle Basics</vt:lpstr>
      <vt:lpstr>Contents</vt:lpstr>
      <vt:lpstr>What is Gradle?</vt:lpstr>
      <vt:lpstr>Gradle Concepts</vt:lpstr>
      <vt:lpstr>The New Project Structure</vt:lpstr>
      <vt:lpstr>Gradle Scripts</vt:lpstr>
      <vt:lpstr>Module Level build.gradle</vt:lpstr>
      <vt:lpstr>Dependencies</vt:lpstr>
      <vt:lpstr>Build Variants</vt:lpstr>
      <vt:lpstr>Source Sets and Files Merging</vt:lpstr>
      <vt:lpstr>Deploying an APK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Basics</dc:title>
  <cp:lastModifiedBy>Svetlin Mollov</cp:lastModifiedBy>
  <cp:revision>19</cp:revision>
  <dcterms:modified xsi:type="dcterms:W3CDTF">2015-08-12T22:30:35Z</dcterms:modified>
</cp:coreProperties>
</file>