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4"/>
  </p:notesMasterIdLst>
  <p:handoutMasterIdLst>
    <p:handoutMasterId r:id="rId35"/>
  </p:handoutMasterIdLst>
  <p:sldIdLst>
    <p:sldId id="256" r:id="rId3"/>
    <p:sldId id="29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3" r:id="rId25"/>
    <p:sldId id="284" r:id="rId26"/>
    <p:sldId id="285" r:id="rId27"/>
    <p:sldId id="286" r:id="rId28"/>
    <p:sldId id="287" r:id="rId29"/>
    <p:sldId id="288" r:id="rId30"/>
    <p:sldId id="294" r:id="rId31"/>
    <p:sldId id="296" r:id="rId32"/>
    <p:sldId id="29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3C90368D-77B2-4A3D-BA9A-9AAB681FEC02}">
          <p14:sldIdLst>
            <p14:sldId id="256"/>
            <p14:sldId id="257"/>
            <p14:sldId id="258"/>
          </p14:sldIdLst>
        </p14:section>
        <p14:section name="What is Function?" id="{AB19D1FE-D28B-4E32-9F83-6031E918510A}">
          <p14:sldIdLst>
            <p14:sldId id="259"/>
            <p14:sldId id="260"/>
            <p14:sldId id="261"/>
            <p14:sldId id="262"/>
          </p14:sldIdLst>
        </p14:section>
        <p14:section name="Declaring and Invoking Functions" id="{27A20FCC-E6FF-48CB-B778-6143298F29B9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Arrow Functions" id="{DC7529B7-5FA3-4E08-8CFD-E6CB70FA9D64}">
          <p14:sldIdLst>
            <p14:sldId id="272"/>
            <p14:sldId id="273"/>
            <p14:sldId id="274"/>
            <p14:sldId id="275"/>
          </p14:sldIdLst>
        </p14:section>
        <p14:section name="Nested Functions" id="{70F76FD8-C6DB-4B37-99B3-292AF4C1D2D8}">
          <p14:sldIdLst>
            <p14:sldId id="276"/>
            <p14:sldId id="277"/>
          </p14:sldIdLst>
        </p14:section>
        <p14:section name="Reference vs Value Types" id="{2BFE3281-4609-45D9-9D69-E8DF06EF9440}">
          <p14:sldIdLst>
            <p14:sldId id="278"/>
            <p14:sldId id="279"/>
            <p14:sldId id="280"/>
            <p14:sldId id="281"/>
            <p14:sldId id="282"/>
          </p14:sldIdLst>
        </p14:section>
        <p14:section name="Naming and Best Practices" id="{A35EA419-0461-4D41-BCD6-02CAE4879D84}">
          <p14:sldIdLst>
            <p14:sldId id="283"/>
            <p14:sldId id="284"/>
            <p14:sldId id="285"/>
            <p14:sldId id="286"/>
            <p14:sldId id="287"/>
          </p14:sldIdLst>
        </p14:section>
        <p14:section name="Conclusion" id="{336E7867-E2D6-43E7-BADC-BD8A5EA41FD9}">
          <p14:sldIdLst>
            <p14:sldId id="288"/>
            <p14:sldId id="294"/>
            <p14:sldId id="296"/>
            <p14:sldId id="29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3" d="100"/>
          <a:sy n="63" d="100"/>
        </p:scale>
        <p:origin x="-108" y="-1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29.9.2020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2020-09-29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114271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938951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12238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09732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809136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07220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799350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634377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1222194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337405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13592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2486392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41860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211501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24508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347625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1326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947886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900" dirty="0"/>
              <a:t>Functions</a:t>
            </a:r>
            <a:r>
              <a:rPr lang="en-US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1D1B986-1518-4A1E-951C-9C4A1CA0216D}"/>
              </a:ext>
            </a:extLst>
          </p:cNvPr>
          <p:cNvSpPr/>
          <p:nvPr/>
        </p:nvSpPr>
        <p:spPr>
          <a:xfrm rot="20881820">
            <a:off x="-1150577" y="2736485"/>
            <a:ext cx="548839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/>
                <a:latin typeface="Gabriola" panose="04040605051002020D02" pitchFamily="82" charset="0"/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xmlns="" val="288953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5001" y="914400"/>
            <a:ext cx="10033549" cy="5276048"/>
          </a:xfrm>
          <a:noFill/>
        </p:spPr>
        <p:txBody>
          <a:bodyPr>
            <a:normAutofit/>
          </a:bodyPr>
          <a:lstStyle/>
          <a:p>
            <a:r>
              <a:rPr lang="en-US" sz="3200" dirty="0"/>
              <a:t>Functions can be declared in two ways: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</a:rPr>
              <a:t>Function declaration</a:t>
            </a:r>
          </a:p>
          <a:p>
            <a:pPr marL="609036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lvl="1"/>
            <a:r>
              <a:rPr lang="en-US" sz="3000" b="1" dirty="0">
                <a:solidFill>
                  <a:schemeClr val="bg1"/>
                </a:solidFill>
              </a:rPr>
              <a:t>Function expression</a:t>
            </a:r>
          </a:p>
          <a:p>
            <a:pPr marL="442912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84DAF30-FEA4-4F4E-8FA3-FE4B2529E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575" y="2160765"/>
            <a:ext cx="4866879" cy="1215114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function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 printText</a:t>
            </a:r>
            <a:r>
              <a:rPr lang="en-GB" sz="2000" b="1" noProof="1">
                <a:latin typeface="Consolas" pitchFamily="49" charset="0"/>
              </a:rPr>
              <a:t>(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0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201B8EF-356B-4038-885E-8E27AE722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575" y="4236581"/>
            <a:ext cx="4866879" cy="1233772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 smtClean="0">
                <a:latin typeface="Consolas" pitchFamily="49" charset="0"/>
              </a:rPr>
              <a:t>let </a:t>
            </a:r>
            <a:r>
              <a:rPr lang="en-GB" sz="2000" b="1" noProof="1">
                <a:latin typeface="Consolas" pitchFamily="49" charset="0"/>
              </a:rPr>
              <a:t>printText = function(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0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265184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Functions are first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declared</a:t>
            </a:r>
            <a:r>
              <a:rPr lang="en-US" dirty="0">
                <a:latin typeface="+mj-lt"/>
              </a:rPr>
              <a:t>, then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</a:t>
            </a:r>
            <a:r>
              <a:rPr lang="en-US" dirty="0">
                <a:latin typeface="+mj-lt"/>
              </a:rPr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latin typeface="+mj-lt"/>
              </a:rPr>
              <a:t>Functions can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 (called) </a:t>
            </a:r>
            <a:r>
              <a:rPr lang="en-US" dirty="0">
                <a:latin typeface="+mj-lt"/>
              </a:rPr>
              <a:t>by their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6385" y="2029144"/>
            <a:ext cx="5934831" cy="15309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printHeader()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6385" y="4869000"/>
            <a:ext cx="5934830" cy="146847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 main(){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7131000" y="2314672"/>
            <a:ext cx="2355602" cy="1114328"/>
          </a:xfrm>
          <a:prstGeom prst="wedgeRoundRectCallout">
            <a:avLst>
              <a:gd name="adj1" fmla="val -55418"/>
              <a:gd name="adj2" fmla="val -361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Declaration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7280399" y="4990751"/>
            <a:ext cx="2355602" cy="1114328"/>
          </a:xfrm>
          <a:prstGeom prst="wedgeRoundRectCallout">
            <a:avLst>
              <a:gd name="adj1" fmla="val -62883"/>
              <a:gd name="adj2" fmla="val 685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Invocation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11406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dirty="0"/>
              <a:t> can be invoked from:</a:t>
            </a:r>
          </a:p>
          <a:p>
            <a:pPr lvl="1"/>
            <a:r>
              <a:rPr lang="en-US" dirty="0"/>
              <a:t>Other functions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Itself (</a:t>
            </a:r>
            <a:r>
              <a:rPr lang="en-US" b="1" dirty="0">
                <a:solidFill>
                  <a:schemeClr val="bg1"/>
                </a:solidFill>
              </a:rPr>
              <a:t>recursion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46000" y="2574000"/>
            <a:ext cx="4868124" cy="183318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 printHeader()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printHeaderTop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printHeaderBottom()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6000" y="5262435"/>
            <a:ext cx="4950000" cy="136876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 </a:t>
            </a:r>
            <a:r>
              <a:rPr lang="en-US" sz="2600" b="1" noProof="1">
                <a:latin typeface="Consolas" pitchFamily="49" charset="0"/>
              </a:rPr>
              <a:t>{</a:t>
            </a:r>
            <a:endParaRPr lang="en-US" sz="26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r>
              <a:rPr lang="en-US" sz="2600" b="1" noProof="1">
                <a:latin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xmlns="" id="{96A38DFF-2E12-4062-9B7C-38E7DF4348DD}"/>
              </a:ext>
            </a:extLst>
          </p:cNvPr>
          <p:cNvSpPr/>
          <p:nvPr/>
        </p:nvSpPr>
        <p:spPr bwMode="auto">
          <a:xfrm>
            <a:off x="6629400" y="3200400"/>
            <a:ext cx="3505200" cy="838200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functions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xmlns="" id="{16580007-0FF0-4E53-8850-788AF2AD8407}"/>
              </a:ext>
            </a:extLst>
          </p:cNvPr>
          <p:cNvSpPr/>
          <p:nvPr/>
        </p:nvSpPr>
        <p:spPr bwMode="auto">
          <a:xfrm>
            <a:off x="6705600" y="5409480"/>
            <a:ext cx="3124200" cy="865105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33581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747475"/>
          </a:xfrm>
        </p:spPr>
        <p:txBody>
          <a:bodyPr>
            <a:normAutofit/>
          </a:bodyPr>
          <a:lstStyle/>
          <a:p>
            <a:r>
              <a:rPr lang="en-GB" sz="3000" dirty="0"/>
              <a:t>Write a function that </a:t>
            </a:r>
            <a:r>
              <a:rPr lang="en-GB" sz="3000" b="1" dirty="0">
                <a:solidFill>
                  <a:schemeClr val="bg1"/>
                </a:solidFill>
              </a:rPr>
              <a:t>receives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</a:rPr>
              <a:t>a grade </a:t>
            </a:r>
            <a:r>
              <a:rPr lang="en-GB" sz="3000" dirty="0" smtClean="0"/>
              <a:t>between </a:t>
            </a:r>
            <a:r>
              <a:rPr lang="en-GB" sz="3000" dirty="0"/>
              <a:t>2.00 </a:t>
            </a:r>
            <a:r>
              <a:rPr lang="en-GB" sz="3000" dirty="0" smtClean="0"/>
              <a:t>and </a:t>
            </a:r>
            <a:r>
              <a:rPr lang="en-GB" sz="3000" dirty="0"/>
              <a:t>6.00 and </a:t>
            </a:r>
            <a:r>
              <a:rPr lang="en-GB" sz="3000" b="1" dirty="0">
                <a:solidFill>
                  <a:schemeClr val="bg1"/>
                </a:solidFill>
              </a:rPr>
              <a:t>prints</a:t>
            </a:r>
            <a:r>
              <a:rPr lang="en-GB" sz="3000" dirty="0"/>
              <a:t> the </a:t>
            </a:r>
            <a:r>
              <a:rPr lang="en-GB" sz="3000" b="1" dirty="0">
                <a:solidFill>
                  <a:schemeClr val="bg1"/>
                </a:solidFill>
              </a:rPr>
              <a:t>corresponding grade</a:t>
            </a:r>
            <a:r>
              <a:rPr lang="en-GB" sz="3000" b="1" dirty="0"/>
              <a:t> </a:t>
            </a:r>
            <a:r>
              <a:rPr lang="en-GB" sz="3000" dirty="0"/>
              <a:t>in </a:t>
            </a:r>
            <a:r>
              <a:rPr lang="en-GB" sz="3000" b="1" dirty="0">
                <a:solidFill>
                  <a:schemeClr val="bg1"/>
                </a:solidFill>
              </a:rPr>
              <a:t>words</a:t>
            </a:r>
            <a:endParaRPr lang="en-GB" sz="3000" dirty="0"/>
          </a:p>
          <a:p>
            <a:pPr lvl="1"/>
            <a:r>
              <a:rPr lang="en-GB" sz="3000" dirty="0"/>
              <a:t>Between</a:t>
            </a:r>
            <a:r>
              <a:rPr lang="en-GB" sz="3000" b="1" dirty="0"/>
              <a:t> 2.00 </a:t>
            </a:r>
            <a:r>
              <a:rPr lang="en-GB" sz="3000" dirty="0"/>
              <a:t>and </a:t>
            </a:r>
            <a:r>
              <a:rPr lang="en-GB" sz="3000" b="1" dirty="0"/>
              <a:t>2.99</a:t>
            </a:r>
            <a:r>
              <a:rPr lang="en-GB" sz="3000" dirty="0"/>
              <a:t> 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Fail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3.00</a:t>
            </a:r>
            <a:r>
              <a:rPr lang="en-GB" sz="3000" dirty="0"/>
              <a:t> and </a:t>
            </a:r>
            <a:r>
              <a:rPr lang="en-GB" sz="3000" b="1" dirty="0"/>
              <a:t>3.49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Poor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3.50 </a:t>
            </a:r>
            <a:r>
              <a:rPr lang="en-GB" sz="3000" dirty="0"/>
              <a:t>and </a:t>
            </a:r>
            <a:r>
              <a:rPr lang="en-GB" sz="3000" b="1" dirty="0"/>
              <a:t>4.49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Good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4.50 </a:t>
            </a:r>
            <a:r>
              <a:rPr lang="en-GB" sz="3000" dirty="0"/>
              <a:t>and </a:t>
            </a:r>
            <a:r>
              <a:rPr lang="en-GB" sz="3000" b="1" dirty="0"/>
              <a:t>5.49 </a:t>
            </a:r>
            <a:r>
              <a:rPr lang="en-GB" sz="3000" dirty="0"/>
              <a:t>– </a:t>
            </a:r>
            <a:r>
              <a:rPr lang="en-GB" sz="3000" dirty="0">
                <a:latin typeface="Consolas" panose="020B0609020204030204" pitchFamily="49" charset="0"/>
              </a:rPr>
              <a:t>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Very good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5.50 </a:t>
            </a:r>
            <a:r>
              <a:rPr lang="en-GB" sz="3000" dirty="0"/>
              <a:t>and </a:t>
            </a:r>
            <a:r>
              <a:rPr lang="en-GB" sz="3000" b="1" dirty="0"/>
              <a:t>6.00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Excellent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endParaRPr lang="en-GB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: Grades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6027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" y="1155235"/>
            <a:ext cx="9677400" cy="489400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function solve(grade)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if (grade &gt;= 2.00 &amp;&amp; grade &lt;= 2.99)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</a:t>
            </a:r>
            <a:r>
              <a:rPr lang="en-US" sz="2800" dirty="0">
                <a:solidFill>
                  <a:schemeClr val="bg1"/>
                </a:solidFill>
              </a:rPr>
              <a:t>return</a:t>
            </a:r>
            <a:r>
              <a:rPr lang="en-US" sz="2800" dirty="0"/>
              <a:t> 'Fail';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} else if (grade &gt;= 3.00 &amp;&amp; grade &lt;= 3.49)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	</a:t>
            </a:r>
            <a:r>
              <a:rPr lang="en-US" sz="2800" dirty="0">
                <a:solidFill>
                  <a:schemeClr val="bg1"/>
                </a:solidFill>
              </a:rPr>
              <a:t>return</a:t>
            </a:r>
            <a:r>
              <a:rPr lang="en-US" sz="2800" dirty="0"/>
              <a:t> 'Poor';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}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accent2"/>
                </a:solidFill>
              </a:rPr>
              <a:t>    // TODO: Add other conditions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Grades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88161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/>
              <a:t>Create a </a:t>
            </a:r>
            <a:r>
              <a:rPr lang="en-GB" dirty="0"/>
              <a:t>function</a:t>
            </a:r>
            <a:r>
              <a:rPr lang="bg-BG" dirty="0"/>
              <a:t> that </a:t>
            </a:r>
            <a:r>
              <a:rPr lang="bg-BG" b="1" dirty="0">
                <a:solidFill>
                  <a:schemeClr val="bg1"/>
                </a:solidFill>
              </a:rPr>
              <a:t>calculates</a:t>
            </a:r>
            <a:r>
              <a:rPr lang="bg-BG" dirty="0"/>
              <a:t> the value of a number</a:t>
            </a:r>
            <a:r>
              <a:rPr lang="bg-BG" b="1" dirty="0"/>
              <a:t> </a:t>
            </a:r>
            <a:endParaRPr lang="en-GB" b="1" dirty="0"/>
          </a:p>
          <a:p>
            <a:pPr lvl="2"/>
            <a:r>
              <a:rPr lang="en-GB" dirty="0"/>
              <a:t>The number should be </a:t>
            </a:r>
            <a:r>
              <a:rPr lang="bg-BG" b="1" dirty="0">
                <a:solidFill>
                  <a:schemeClr val="bg1"/>
                </a:solidFill>
              </a:rPr>
              <a:t>raised to a given power</a:t>
            </a:r>
            <a:endParaRPr lang="en-GB" dirty="0"/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Return</a:t>
            </a:r>
            <a:r>
              <a:rPr lang="en-GB" dirty="0"/>
              <a:t> its value</a:t>
            </a:r>
          </a:p>
          <a:p>
            <a:pPr marL="609036" lvl="1" indent="0">
              <a:buNone/>
            </a:pP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: Math Power</a:t>
            </a:r>
            <a:endParaRPr lang="en-GB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84B174C3-F1CF-4BFA-8ECB-B158920B5B6E}"/>
              </a:ext>
            </a:extLst>
          </p:cNvPr>
          <p:cNvGrpSpPr/>
          <p:nvPr/>
        </p:nvGrpSpPr>
        <p:grpSpPr>
          <a:xfrm>
            <a:off x="3048000" y="3955665"/>
            <a:ext cx="4953000" cy="1627686"/>
            <a:chOff x="2206192" y="3526026"/>
            <a:chExt cx="7490260" cy="17658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E2626ECC-DCA5-46AA-ABB8-C8575A2E9685}"/>
                </a:ext>
              </a:extLst>
            </p:cNvPr>
            <p:cNvGrpSpPr/>
            <p:nvPr/>
          </p:nvGrpSpPr>
          <p:grpSpPr>
            <a:xfrm>
              <a:off x="2206192" y="3526026"/>
              <a:ext cx="7490260" cy="1207435"/>
              <a:chOff x="2927693" y="3540386"/>
              <a:chExt cx="7490260" cy="1207435"/>
            </a:xfrm>
          </p:grpSpPr>
          <p:sp>
            <p:nvSpPr>
              <p:cNvPr id="29" name="Text Placeholder 3">
                <a:extLst>
                  <a:ext uri="{FF2B5EF4-FFF2-40B4-BE49-F238E27FC236}">
                    <a16:creationId xmlns:a16="http://schemas.microsoft.com/office/drawing/2014/main" xmlns="" id="{5A580E6F-8AC9-4B4E-9CF0-655ADDFC59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27696" y="4189383"/>
                <a:ext cx="3745125" cy="5584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lang="en-US" sz="2400" dirty="0">
                    <a:latin typeface="Consolas" panose="020B0609020204030204" pitchFamily="49" charset="0"/>
                  </a:rPr>
                  <a:t>2, 8</a:t>
                </a:r>
              </a:p>
            </p:txBody>
          </p:sp>
          <p:sp>
            <p:nvSpPr>
              <p:cNvPr id="30" name="Text Placeholder 3">
                <a:extLst>
                  <a:ext uri="{FF2B5EF4-FFF2-40B4-BE49-F238E27FC236}">
                    <a16:creationId xmlns:a16="http://schemas.microsoft.com/office/drawing/2014/main" xmlns="" id="{CA56242A-1E7B-4460-B010-B79904FCBF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27693" y="3540386"/>
                <a:ext cx="3745128" cy="704095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8072">
                  <a:defRPr/>
                </a:pPr>
                <a:r>
                  <a:rPr lang="en-US" sz="2800" b="1" dirty="0"/>
                  <a:t>Input</a:t>
                </a:r>
                <a:endParaRPr lang="bg-BG" sz="2800" b="1" dirty="0"/>
              </a:p>
            </p:txBody>
          </p:sp>
          <p:sp>
            <p:nvSpPr>
              <p:cNvPr id="31" name="Text Placeholder 3">
                <a:extLst>
                  <a:ext uri="{FF2B5EF4-FFF2-40B4-BE49-F238E27FC236}">
                    <a16:creationId xmlns:a16="http://schemas.microsoft.com/office/drawing/2014/main" xmlns="" id="{A657ACAC-549C-4826-9929-F4C784F172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2825" y="4189383"/>
                <a:ext cx="3745128" cy="5584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lang="en-US" sz="2400" dirty="0">
                    <a:latin typeface="Consolas" panose="020B0609020204030204" pitchFamily="49" charset="0"/>
                  </a:rPr>
                  <a:t>256</a:t>
                </a:r>
                <a:endParaRPr lang="bg-BG" sz="2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Text Placeholder 3">
                <a:extLst>
                  <a:ext uri="{FF2B5EF4-FFF2-40B4-BE49-F238E27FC236}">
                    <a16:creationId xmlns:a16="http://schemas.microsoft.com/office/drawing/2014/main" xmlns="" id="{76994F2B-9519-4B99-B80A-31F2867013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2825" y="3541384"/>
                <a:ext cx="3745128" cy="704095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8072">
                  <a:defRPr/>
                </a:pPr>
                <a:r>
                  <a:rPr lang="en-US" sz="2800" b="1" dirty="0"/>
                  <a:t>Output</a:t>
                </a:r>
                <a:endParaRPr lang="bg-BG" sz="2800" b="1" dirty="0"/>
              </a:p>
            </p:txBody>
          </p:sp>
        </p:grpSp>
        <p:sp>
          <p:nvSpPr>
            <p:cNvPr id="27" name="Text Placeholder 3">
              <a:extLst>
                <a:ext uri="{FF2B5EF4-FFF2-40B4-BE49-F238E27FC236}">
                  <a16:creationId xmlns:a16="http://schemas.microsoft.com/office/drawing/2014/main" xmlns="" id="{E88AAD39-1669-426E-8020-31A1AE89ED0E}"/>
                </a:ext>
              </a:extLst>
            </p:cNvPr>
            <p:cNvSpPr txBox="1">
              <a:spLocks/>
            </p:cNvSpPr>
            <p:nvPr/>
          </p:nvSpPr>
          <p:spPr>
            <a:xfrm>
              <a:off x="2206193" y="4733460"/>
              <a:ext cx="3745128" cy="55843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lang="en-US" sz="2400" dirty="0">
                  <a:latin typeface="Consolas" panose="020B0609020204030204" pitchFamily="49" charset="0"/>
                </a:rPr>
                <a:t>3, 4</a:t>
              </a:r>
            </a:p>
          </p:txBody>
        </p:sp>
        <p:sp>
          <p:nvSpPr>
            <p:cNvPr id="28" name="Text Placeholder 3">
              <a:extLst>
                <a:ext uri="{FF2B5EF4-FFF2-40B4-BE49-F238E27FC236}">
                  <a16:creationId xmlns:a16="http://schemas.microsoft.com/office/drawing/2014/main" xmlns="" id="{25F3FF71-D199-4ABF-AFDF-8F2F523235A9}"/>
                </a:ext>
              </a:extLst>
            </p:cNvPr>
            <p:cNvSpPr txBox="1">
              <a:spLocks/>
            </p:cNvSpPr>
            <p:nvPr/>
          </p:nvSpPr>
          <p:spPr>
            <a:xfrm>
              <a:off x="5951324" y="4733465"/>
              <a:ext cx="3745128" cy="55842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lang="en-GB" sz="2400" dirty="0">
                  <a:latin typeface="Consolas" panose="020B0609020204030204" pitchFamily="49" charset="0"/>
                </a:rPr>
                <a:t>81</a:t>
              </a:r>
              <a:endParaRPr lang="bg-BG"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05037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328619" y="1295401"/>
            <a:ext cx="7366896" cy="49985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function solve(num, power){</a:t>
            </a:r>
            <a:br>
              <a:rPr lang="en-US" dirty="0"/>
            </a:br>
            <a:r>
              <a:rPr lang="en-US" dirty="0"/>
              <a:t>    let pow = 1;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</a:rPr>
              <a:t>// loop exponent times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power;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</a:t>
            </a:r>
            <a:r>
              <a:rPr lang="en-US" dirty="0">
                <a:solidFill>
                  <a:schemeClr val="accent2"/>
                </a:solidFill>
              </a:rPr>
              <a:t>//multiply the base value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pow = pow * num;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    return pow;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Grades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65882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9B4363D-2997-40EF-A6F7-72A5550FEC2B}"/>
              </a:ext>
            </a:extLst>
          </p:cNvPr>
          <p:cNvSpPr/>
          <p:nvPr/>
        </p:nvSpPr>
        <p:spPr>
          <a:xfrm>
            <a:off x="4705235" y="1981201"/>
            <a:ext cx="278153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() =&gt; {}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Arrow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4247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983404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These are functions with their own special syntax </a:t>
            </a:r>
          </a:p>
          <a:p>
            <a:pPr>
              <a:buClr>
                <a:schemeClr val="tx1"/>
              </a:buClr>
            </a:pPr>
            <a:r>
              <a:rPr lang="en-GB" dirty="0"/>
              <a:t>They accept a fixed number of arguments</a:t>
            </a:r>
          </a:p>
          <a:p>
            <a:pPr>
              <a:buClr>
                <a:schemeClr val="tx1"/>
              </a:buClr>
            </a:pPr>
            <a:r>
              <a:rPr lang="en-GB" dirty="0"/>
              <a:t>They operate in the </a:t>
            </a:r>
            <a:r>
              <a:rPr lang="en-GB" b="1" dirty="0">
                <a:solidFill>
                  <a:schemeClr val="bg1"/>
                </a:solidFill>
              </a:rPr>
              <a:t>context</a:t>
            </a:r>
            <a:r>
              <a:rPr lang="en-GB" dirty="0"/>
              <a:t> of their </a:t>
            </a:r>
            <a:r>
              <a:rPr lang="en-GB" b="1" dirty="0">
                <a:solidFill>
                  <a:schemeClr val="bg1"/>
                </a:solidFill>
              </a:rPr>
              <a:t>enclosing scope</a:t>
            </a: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0" y="3120050"/>
            <a:ext cx="5638800" cy="9668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x =&gt; x + 1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console.log(increment(5));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155746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function(x) 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 return x + 1;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330392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sum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(a, b) =&gt; a + b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console.log(sum(5, 6));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11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458200" y="4086876"/>
            <a:ext cx="3396178" cy="117464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the same as the function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above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8645683" y="3158555"/>
            <a:ext cx="2667000" cy="76615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922172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  <p:bldP spid="12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</a:t>
            </a:r>
            <a:r>
              <a:rPr lang="en-US" sz="3200" dirty="0">
                <a:latin typeface="+mj-lt"/>
              </a:rPr>
              <a:t>function</a:t>
            </a:r>
            <a:r>
              <a:rPr lang="en-US" sz="3200" dirty="0"/>
              <a:t> that </a:t>
            </a:r>
            <a:r>
              <a:rPr lang="en-US" sz="3200" b="1" dirty="0">
                <a:solidFill>
                  <a:schemeClr val="bg1"/>
                </a:solidFill>
              </a:rPr>
              <a:t>receives three parameters </a:t>
            </a:r>
            <a:r>
              <a:rPr lang="en-US" sz="3200" dirty="0"/>
              <a:t>and write an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arrow</a:t>
            </a:r>
            <a:r>
              <a:rPr lang="en-US" sz="3200" dirty="0"/>
              <a:t> function, that calculates a result depending on operator          </a:t>
            </a:r>
          </a:p>
          <a:p>
            <a:r>
              <a:rPr lang="en-US" sz="3200" dirty="0"/>
              <a:t>The operator can be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en-US" sz="3200" dirty="0"/>
              <a:t>',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divide</a:t>
            </a:r>
            <a:r>
              <a:rPr lang="en-US" sz="3200" dirty="0"/>
              <a:t>',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200" dirty="0"/>
              <a:t>',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subtract</a:t>
            </a:r>
            <a:r>
              <a:rPr lang="en-US" sz="3200" dirty="0"/>
              <a:t>' </a:t>
            </a:r>
            <a:endParaRPr lang="bg-BG" sz="3200" dirty="0"/>
          </a:p>
          <a:p>
            <a:r>
              <a:rPr lang="en-US" sz="3200" dirty="0"/>
              <a:t>The input comes as three parameters - two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r>
              <a:rPr lang="en-US" sz="3200" dirty="0"/>
              <a:t> and</a:t>
            </a:r>
            <a:br>
              <a:rPr lang="en-US" sz="3200" dirty="0"/>
            </a:br>
            <a:r>
              <a:rPr lang="en-US" sz="3200" dirty="0"/>
              <a:t>an operator as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/>
              <a:t>Simple Calculator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B04D191B-C756-44D9-BFCA-FFA7651F0EC7}"/>
              </a:ext>
            </a:extLst>
          </p:cNvPr>
          <p:cNvGrpSpPr/>
          <p:nvPr/>
        </p:nvGrpSpPr>
        <p:grpSpPr>
          <a:xfrm>
            <a:off x="3048001" y="4494211"/>
            <a:ext cx="5611275" cy="1167665"/>
            <a:chOff x="5436476" y="3962400"/>
            <a:chExt cx="5354814" cy="1167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AD2FD371-4A63-4647-8F33-605505EF608F}"/>
                </a:ext>
              </a:extLst>
            </p:cNvPr>
            <p:cNvGrpSpPr/>
            <p:nvPr/>
          </p:nvGrpSpPr>
          <p:grpSpPr>
            <a:xfrm>
              <a:off x="5436476" y="3962400"/>
              <a:ext cx="2968277" cy="1163735"/>
              <a:chOff x="441369" y="4304003"/>
              <a:chExt cx="4357645" cy="1163735"/>
            </a:xfrm>
          </p:grpSpPr>
          <p:sp>
            <p:nvSpPr>
              <p:cNvPr id="17" name="Text Placeholder 3">
                <a:extLst>
                  <a:ext uri="{FF2B5EF4-FFF2-40B4-BE49-F238E27FC236}">
                    <a16:creationId xmlns:a16="http://schemas.microsoft.com/office/drawing/2014/main" xmlns="" id="{6B9D30AC-EB54-4770-B416-B7A2FF9BE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953000"/>
                <a:ext cx="4357645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b="0" dirty="0">
                    <a:solidFill>
                      <a:schemeClr val="dk1"/>
                    </a:solidFill>
                  </a:rPr>
                  <a:t>5, 10, 'multiply'</a:t>
                </a:r>
                <a:endParaRPr lang="bg-BG" b="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xmlns="" id="{4555E187-4A37-4821-B77A-79BC5A95A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304003"/>
                <a:ext cx="4357645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Input</a:t>
                </a:r>
                <a:endParaRPr lang="bg-BG" sz="2800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5862BB21-8600-4783-8D5A-ABE06A9FD270}"/>
                </a:ext>
              </a:extLst>
            </p:cNvPr>
            <p:cNvGrpSpPr/>
            <p:nvPr/>
          </p:nvGrpSpPr>
          <p:grpSpPr>
            <a:xfrm>
              <a:off x="8404751" y="3966329"/>
              <a:ext cx="2386539" cy="1163736"/>
              <a:chOff x="6094413" y="4281843"/>
              <a:chExt cx="3503612" cy="1163736"/>
            </a:xfrm>
          </p:grpSpPr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xmlns="" id="{D2A08D5D-C296-4724-8441-23E149344E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930841"/>
                <a:ext cx="3503612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/>
                <a:r>
                  <a:rPr lang="en-US" b="0" dirty="0">
                    <a:solidFill>
                      <a:schemeClr val="dk1"/>
                    </a:solidFill>
                  </a:rPr>
                  <a:t>25</a:t>
                </a:r>
                <a:endParaRPr lang="bg-BG" b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 Placeholder 3">
                <a:extLst>
                  <a:ext uri="{FF2B5EF4-FFF2-40B4-BE49-F238E27FC236}">
                    <a16:creationId xmlns:a16="http://schemas.microsoft.com/office/drawing/2014/main" xmlns="" id="{21F13294-151F-4593-A748-DFC03EB4F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281843"/>
                <a:ext cx="3503612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Output</a:t>
                </a:r>
                <a:endParaRPr lang="bg-BG" sz="2800" dirty="0"/>
              </a:p>
            </p:txBody>
          </p:sp>
        </p:grp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697216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47234" indent="-514350">
              <a:lnSpc>
                <a:spcPct val="120000"/>
              </a:lnSpc>
            </a:pPr>
            <a:r>
              <a:rPr lang="en-US" dirty="0" smtClean="0"/>
              <a:t>What is a Function?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 smtClean="0"/>
              <a:t>Declaring/Invoking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 smtClean="0"/>
              <a:t>Arrow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 smtClean="0"/>
              <a:t>Nested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 smtClean="0"/>
              <a:t>Naming and Best Practices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/>
              <a:t>Simple Calculator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442921" y="1219200"/>
            <a:ext cx="7306160" cy="504753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solve(a, b, 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switch (operator)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case 'multiply':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let multiply =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a, b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a *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console.log(multiply(a, b));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case 'divide':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Divide the two numbers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case 'add':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Add the two numbers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case 'subtract':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Subtract the two numbers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039503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C0C82DE-276F-46EB-B09E-717F7F2309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9163" y="1219201"/>
            <a:ext cx="2913674" cy="288210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Nested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1114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Functions </a:t>
            </a:r>
            <a:r>
              <a:rPr lang="en-US" sz="3200" dirty="0"/>
              <a:t>can be </a:t>
            </a:r>
            <a:r>
              <a:rPr lang="en-US" sz="3200" b="1" dirty="0">
                <a:solidFill>
                  <a:schemeClr val="bg1"/>
                </a:solidFill>
              </a:rPr>
              <a:t>nested</a:t>
            </a:r>
            <a:r>
              <a:rPr lang="en-US" sz="3200" dirty="0"/>
              <a:t>, i.e. hold other functions</a:t>
            </a:r>
          </a:p>
          <a:p>
            <a:r>
              <a:rPr lang="en-US" sz="3200" dirty="0"/>
              <a:t>Inner </a:t>
            </a:r>
            <a:r>
              <a:rPr lang="en-US" sz="3200" dirty="0">
                <a:latin typeface="+mj-lt"/>
              </a:rPr>
              <a:t>functions</a:t>
            </a:r>
            <a:r>
              <a:rPr lang="en-US" sz="3200" dirty="0"/>
              <a:t> have access to variables from their parent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Functions: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57401" y="3581401"/>
            <a:ext cx="5573317" cy="155003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function drawDiamond(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drawTop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(size / 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drawBottom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(size / 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xmlns="" id="{7B5C6859-29B2-42EE-BC1B-7D55FBC0FFEF}"/>
              </a:ext>
            </a:extLst>
          </p:cNvPr>
          <p:cNvSpPr/>
          <p:nvPr/>
        </p:nvSpPr>
        <p:spPr bwMode="auto">
          <a:xfrm>
            <a:off x="4114800" y="2971801"/>
            <a:ext cx="2743200" cy="440011"/>
          </a:xfrm>
          <a:prstGeom prst="wedgeRoundRectCallout">
            <a:avLst>
              <a:gd name="adj1" fmla="val -23012"/>
              <a:gd name="adj2" fmla="val 83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Main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function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xmlns="" id="{D6C33130-0B93-4B3D-8639-ECCD04CC9828}"/>
              </a:ext>
            </a:extLst>
          </p:cNvPr>
          <p:cNvSpPr/>
          <p:nvPr/>
        </p:nvSpPr>
        <p:spPr bwMode="auto">
          <a:xfrm>
            <a:off x="7737489" y="3967476"/>
            <a:ext cx="2600071" cy="777879"/>
          </a:xfrm>
          <a:prstGeom prst="wedgeRoundRectCallout">
            <a:avLst>
              <a:gd name="adj1" fmla="val -19131"/>
              <a:gd name="adj2" fmla="val 321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Nesting the functions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874326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xmlns="" id="{2D939D31-F941-4EAF-BFB3-9BE8648DD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76953" y="1524001"/>
            <a:ext cx="2438095" cy="24380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Naming and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5314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+mj-lt"/>
              </a:rPr>
              <a:t>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meaningful</a:t>
            </a:r>
            <a:r>
              <a:rPr lang="en-US" dirty="0">
                <a:latin typeface="+mj-lt"/>
              </a:rPr>
              <a:t> names</a:t>
            </a:r>
          </a:p>
          <a:p>
            <a:pPr lvl="1"/>
            <a:r>
              <a:rPr lang="en-US" dirty="0">
                <a:latin typeface="+mj-lt"/>
              </a:rPr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camelCase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+mj-lt"/>
              </a:rPr>
              <a:t>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What does this function do</a:t>
            </a:r>
            <a:r>
              <a:rPr lang="en-US" dirty="0">
                <a:solidFill>
                  <a:srgbClr val="234465"/>
                </a:solidFill>
                <a:latin typeface="+mj-lt"/>
              </a:rPr>
              <a:t>?</a:t>
            </a:r>
          </a:p>
          <a:p>
            <a:pPr marL="609036" lvl="1" indent="0">
              <a:buNone/>
            </a:pPr>
            <a:endParaRPr lang="en-US" dirty="0">
              <a:latin typeface="+mj-lt"/>
            </a:endParaRPr>
          </a:p>
          <a:p>
            <a:pPr marL="609036" lvl="1" indent="0">
              <a:buNone/>
            </a:pPr>
            <a:endParaRPr lang="bg-BG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If you cannot find a good name for a function, think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about whether it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clear intent</a:t>
            </a:r>
            <a:endParaRPr lang="en-US" b="1" noProof="1">
              <a:solidFill>
                <a:schemeClr val="bg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Functions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43144" y="3793155"/>
            <a:ext cx="5181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findStudent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l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oadReport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</a:rPr>
              <a:t>add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145" y="4510362"/>
            <a:ext cx="7736293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Method1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h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andleStuff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8741037" y="3225627"/>
            <a:ext cx="2438400" cy="621541"/>
          </a:xfrm>
          <a:prstGeom prst="wedgeRoundRectCallout">
            <a:avLst>
              <a:gd name="adj1" fmla="val -51238"/>
              <a:gd name="adj2" fmla="val 68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explaining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599465" y="3984908"/>
            <a:ext cx="1958701" cy="434693"/>
          </a:xfrm>
          <a:prstGeom prst="wedgeRoundRectCallout">
            <a:avLst>
              <a:gd name="adj1" fmla="val -39242"/>
              <a:gd name="adj2" fmla="val 74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Puzzling 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763087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5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+mj-lt"/>
              </a:rPr>
              <a:t>Function parameters names</a:t>
            </a:r>
          </a:p>
          <a:p>
            <a:pPr lvl="1"/>
            <a:r>
              <a:rPr lang="en-US" sz="3200" dirty="0">
                <a:latin typeface="+mj-lt"/>
              </a:rPr>
              <a:t>Preferred form: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200" dirty="0">
                <a:latin typeface="+mj-lt"/>
              </a:rPr>
              <a:t>] or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Adjective</a:t>
            </a:r>
            <a:r>
              <a:rPr lang="en-US" sz="3200" dirty="0">
                <a:latin typeface="+mj-lt"/>
              </a:rPr>
              <a:t>] +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200" dirty="0">
                <a:latin typeface="+mj-lt"/>
              </a:rPr>
              <a:t>]</a:t>
            </a:r>
          </a:p>
          <a:p>
            <a:pPr lvl="1"/>
            <a:r>
              <a:rPr lang="en-US" sz="3200" dirty="0">
                <a:latin typeface="+mj-lt"/>
              </a:rPr>
              <a:t>Should be in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sz="3200" dirty="0">
                <a:latin typeface="+mj-lt"/>
              </a:rPr>
              <a:t>Should be </a:t>
            </a:r>
            <a:r>
              <a:rPr lang="en-US" sz="3200" b="1" dirty="0">
                <a:solidFill>
                  <a:srgbClr val="FFA000"/>
                </a:solidFill>
                <a:latin typeface="+mj-lt"/>
              </a:rPr>
              <a:t>meaningful</a:t>
            </a:r>
            <a:endParaRPr lang="bg-BG" sz="3200" b="1" dirty="0">
              <a:solidFill>
                <a:srgbClr val="FFA000"/>
              </a:solidFill>
              <a:latin typeface="+mj-lt"/>
            </a:endParaRPr>
          </a:p>
          <a:p>
            <a:pPr marL="609036" lvl="1" indent="0">
              <a:buNone/>
            </a:pPr>
            <a:endParaRPr lang="bg-BG" sz="3200" b="1" dirty="0">
              <a:latin typeface="+mj-lt"/>
            </a:endParaRPr>
          </a:p>
          <a:p>
            <a:pPr lvl="1">
              <a:spcBef>
                <a:spcPts val="2400"/>
              </a:spcBef>
            </a:pPr>
            <a:r>
              <a:rPr lang="en-US" sz="3200" dirty="0">
                <a:latin typeface="+mj-lt"/>
              </a:rPr>
              <a:t>Unit of measure should be obvious</a:t>
            </a:r>
            <a:endParaRPr lang="en-US" sz="3200" dirty="0">
              <a:solidFill>
                <a:srgbClr val="FB816D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Function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1" y="3886200"/>
            <a:ext cx="5954153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b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4400" y="5410201"/>
            <a:ext cx="9372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319778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sz="3200" dirty="0"/>
              <a:t> should perform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, well-defined task</a:t>
            </a:r>
          </a:p>
          <a:p>
            <a:pPr lvl="1"/>
            <a:r>
              <a:rPr lang="en-US" sz="3200" dirty="0"/>
              <a:t>A name should </a:t>
            </a:r>
            <a:r>
              <a:rPr lang="en-US" sz="3200" b="1" dirty="0">
                <a:solidFill>
                  <a:schemeClr val="bg1"/>
                </a:solidFill>
              </a:rPr>
              <a:t>describe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that task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in a clear and </a:t>
            </a:r>
            <a:br>
              <a:rPr lang="en-US" sz="3200" dirty="0"/>
            </a:br>
            <a:r>
              <a:rPr lang="en-US" sz="3200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Avoid</a:t>
            </a:r>
            <a:r>
              <a:rPr lang="en-US" sz="3200" dirty="0"/>
              <a:t> functions </a:t>
            </a:r>
            <a:r>
              <a:rPr lang="en-US" sz="3200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Split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them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dirty="0"/>
              <a:t>to several shorter functions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– Best Practices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1" y="4340706"/>
            <a:ext cx="4648200" cy="19193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printReceipt(){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10055" y="4578003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and easy to test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124964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Make sure to use correct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indentation</a:t>
            </a:r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Leave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blank line </a:t>
            </a:r>
            <a:r>
              <a:rPr lang="en-US" sz="3200" dirty="0">
                <a:latin typeface="+mj-lt"/>
              </a:rPr>
              <a:t>between functions, after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loops</a:t>
            </a:r>
            <a:r>
              <a:rPr lang="en-US" sz="3200" dirty="0">
                <a:latin typeface="+mj-lt"/>
              </a:rPr>
              <a:t> and after </a:t>
            </a:r>
            <a:br>
              <a:rPr lang="en-US" sz="3200" dirty="0">
                <a:latin typeface="+mj-lt"/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latin typeface="+mj-lt"/>
              </a:rPr>
              <a:t> statements</a:t>
            </a:r>
          </a:p>
          <a:p>
            <a:r>
              <a:rPr lang="en-US" sz="3200" dirty="0">
                <a:latin typeface="+mj-lt"/>
              </a:rPr>
              <a:t>Always use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curly brackets</a:t>
            </a:r>
            <a:r>
              <a:rPr lang="en-US" sz="3200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for loops and if statements bodies</a:t>
            </a:r>
          </a:p>
          <a:p>
            <a:pPr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  <a:latin typeface="+mj-lt"/>
              </a:rPr>
              <a:t>Avoid long lines </a:t>
            </a:r>
            <a:r>
              <a:rPr lang="en-GB" sz="3200" dirty="0">
                <a:latin typeface="+mj-lt"/>
              </a:rPr>
              <a:t>and </a:t>
            </a:r>
            <a:r>
              <a:rPr lang="en-GB" sz="3200" b="1" dirty="0">
                <a:solidFill>
                  <a:schemeClr val="bg1"/>
                </a:solidFill>
                <a:latin typeface="+mj-lt"/>
              </a:rPr>
              <a:t>complex expressions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4661912"/>
            <a:ext cx="43200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main() 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good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example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48400" y="4469966"/>
            <a:ext cx="4320000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Mian()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some bad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example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Multiply 1"/>
          <p:cNvSpPr/>
          <p:nvPr/>
        </p:nvSpPr>
        <p:spPr bwMode="auto">
          <a:xfrm>
            <a:off x="9525000" y="4469966"/>
            <a:ext cx="685800" cy="685800"/>
          </a:xfrm>
          <a:prstGeom prst="mathMultiply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hevron 2"/>
          <p:cNvSpPr/>
          <p:nvPr/>
        </p:nvSpPr>
        <p:spPr bwMode="auto">
          <a:xfrm rot="5400000">
            <a:off x="4619889" y="4766491"/>
            <a:ext cx="379905" cy="472656"/>
          </a:xfrm>
          <a:prstGeom prst="chevro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2750320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2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228528" y="1405704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33251" y="1610449"/>
            <a:ext cx="8254161" cy="514137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bg2"/>
                </a:solidFill>
              </a:rPr>
              <a:t>Functions: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  <a:latin typeface="+mj-lt"/>
              </a:rPr>
              <a:t>functions</a:t>
            </a:r>
            <a:r>
              <a:rPr lang="en-US" sz="3200" b="1" dirty="0">
                <a:solidFill>
                  <a:schemeClr val="bg2"/>
                </a:solidFill>
              </a:rPr>
              <a:t> that solve small sub-problems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b="1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33049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353892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 dirty="0" err="1"/>
              <a:t>js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277165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418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0653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84350" y="1676400"/>
            <a:ext cx="2256998" cy="206831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Functions Overview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Declaring and Invoking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2683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60129" y="1019576"/>
            <a:ext cx="10033549" cy="5276048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function</a:t>
            </a:r>
            <a:r>
              <a:rPr lang="en-GB" dirty="0"/>
              <a:t> is a </a:t>
            </a:r>
            <a:r>
              <a:rPr lang="en-GB" b="1" dirty="0">
                <a:solidFill>
                  <a:schemeClr val="bg1"/>
                </a:solidFill>
              </a:rPr>
              <a:t>subprogram</a:t>
            </a:r>
            <a:r>
              <a:rPr lang="en-GB" dirty="0"/>
              <a:t> designed to perform a </a:t>
            </a:r>
            <a:br>
              <a:rPr lang="en-GB" dirty="0"/>
            </a:br>
            <a:r>
              <a:rPr lang="en-GB" dirty="0"/>
              <a:t>particular task</a:t>
            </a:r>
          </a:p>
          <a:p>
            <a:pPr lvl="1"/>
            <a:r>
              <a:rPr lang="en-GB" dirty="0"/>
              <a:t>Functions are executed when they are called. This is </a:t>
            </a:r>
            <a:br>
              <a:rPr lang="en-GB" dirty="0"/>
            </a:br>
            <a:r>
              <a:rPr lang="en-GB" dirty="0"/>
              <a:t>known as </a:t>
            </a:r>
            <a:r>
              <a:rPr lang="en-GB" b="1" dirty="0">
                <a:solidFill>
                  <a:schemeClr val="bg1"/>
                </a:solidFill>
              </a:rPr>
              <a:t>invoking</a:t>
            </a:r>
            <a:r>
              <a:rPr lang="en-GB" dirty="0"/>
              <a:t> a function</a:t>
            </a:r>
          </a:p>
          <a:p>
            <a:pPr lvl="1"/>
            <a:r>
              <a:rPr lang="en-GB" dirty="0"/>
              <a:t>Values can be </a:t>
            </a:r>
            <a:r>
              <a:rPr lang="en-GB" b="1" dirty="0">
                <a:solidFill>
                  <a:schemeClr val="bg1"/>
                </a:solidFill>
              </a:rPr>
              <a:t>passed</a:t>
            </a:r>
            <a:r>
              <a:rPr lang="en-GB" dirty="0"/>
              <a:t> into functions and used within </a:t>
            </a:r>
            <a:br>
              <a:rPr lang="en-GB" dirty="0"/>
            </a:br>
            <a:r>
              <a:rPr lang="en-GB" dirty="0"/>
              <a:t>the function</a:t>
            </a:r>
          </a:p>
          <a:p>
            <a:pPr lvl="1"/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87306" y="4955222"/>
            <a:ext cx="7239000" cy="1530982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function</a:t>
            </a:r>
            <a:r>
              <a:rPr lang="en-US" sz="2800" b="1" noProof="1">
                <a:latin typeface="Consolas" pitchFamily="49" charset="0"/>
              </a:rPr>
              <a:t> printStars(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console.log("*".repeat(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4819649" y="4089792"/>
            <a:ext cx="2743201" cy="654054"/>
          </a:xfrm>
          <a:prstGeom prst="wedgeRoundRectCallout">
            <a:avLst>
              <a:gd name="adj1" fmla="val -17668"/>
              <a:gd name="adj2" fmla="val 9565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Use </a:t>
            </a:r>
            <a:r>
              <a:rPr lang="en-US" sz="2800" b="1" dirty="0">
                <a:solidFill>
                  <a:schemeClr val="bg1"/>
                </a:solidFill>
              </a:rPr>
              <a:t>camel-case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87763" y="4104100"/>
            <a:ext cx="2542087" cy="654054"/>
          </a:xfrm>
          <a:prstGeom prst="wedgeRoundRectCallout">
            <a:avLst>
              <a:gd name="adj1" fmla="val -39517"/>
              <a:gd name="adj2" fmla="val 8710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Parameter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628389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Splits</a:t>
            </a:r>
            <a:r>
              <a:rPr lang="en-US" sz="3200" dirty="0"/>
              <a:t>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</a:t>
            </a:r>
            <a:r>
              <a:rPr lang="en-US" sz="3200" b="1" dirty="0">
                <a:solidFill>
                  <a:schemeClr val="bg1"/>
                </a:solidFill>
              </a:rPr>
              <a:t>organization</a:t>
            </a:r>
            <a:r>
              <a:rPr lang="en-US" sz="3200" dirty="0"/>
              <a:t>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</a:t>
            </a:r>
            <a:r>
              <a:rPr lang="en-US" sz="3200" b="1" dirty="0">
                <a:solidFill>
                  <a:schemeClr val="bg1"/>
                </a:solidFill>
              </a:rPr>
              <a:t>readability </a:t>
            </a:r>
            <a:r>
              <a:rPr lang="en-US" sz="3200" dirty="0"/>
              <a:t>and</a:t>
            </a:r>
            <a:r>
              <a:rPr lang="en-US" sz="3200" b="1" dirty="0">
                <a:solidFill>
                  <a:schemeClr val="bg1"/>
                </a:solidFill>
              </a:rPr>
              <a:t> understandability</a:t>
            </a:r>
          </a:p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functions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40598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Executes</a:t>
            </a:r>
            <a:r>
              <a:rPr lang="en-GB" dirty="0"/>
              <a:t> the code between the brackets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Function Without Parameters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286001"/>
            <a:ext cx="99822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multiplyNumbers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let result = 5 * 5;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console.log(result);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multiplyNumbers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</a:rPr>
              <a:t>;  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Expected Output: 25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xmlns="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895892"/>
            <a:ext cx="3352800" cy="1066216"/>
          </a:xfrm>
          <a:prstGeom prst="wedgeRoundRectCallout">
            <a:avLst>
              <a:gd name="adj1" fmla="val -62284"/>
              <a:gd name="adj2" fmla="val 1394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result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033550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xmlns="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56413" y="1558504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{…}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Declaring and Invoking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2559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/>
              <a:t>Functions can </a:t>
            </a:r>
            <a:r>
              <a:rPr lang="en-US" sz="3200" dirty="0" smtClean="0"/>
              <a:t>have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  <a:p>
            <a:r>
              <a:rPr lang="en-US" sz="3200" dirty="0"/>
              <a:t>Functions </a:t>
            </a:r>
            <a:r>
              <a:rPr lang="en-US" sz="3200" b="1" dirty="0">
                <a:solidFill>
                  <a:schemeClr val="bg1"/>
                </a:solidFill>
              </a:rPr>
              <a:t>always</a:t>
            </a:r>
            <a:r>
              <a:rPr lang="en-US" sz="3200" dirty="0"/>
              <a:t> return a value (custom or default)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514601" y="3511113"/>
            <a:ext cx="6482263" cy="1664575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function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8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038601" y="2858169"/>
            <a:ext cx="1840985" cy="689272"/>
          </a:xfrm>
          <a:prstGeom prst="wedgeRoundRectCallout">
            <a:avLst>
              <a:gd name="adj1" fmla="val -21070"/>
              <a:gd name="adj2" fmla="val 7481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6794756" y="2573889"/>
            <a:ext cx="2141887" cy="846533"/>
          </a:xfrm>
          <a:prstGeom prst="wedgeRoundRectCallout">
            <a:avLst>
              <a:gd name="adj1" fmla="val -35256"/>
              <a:gd name="adj2" fmla="val 7877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7086601" y="4191001"/>
            <a:ext cx="1719331" cy="796439"/>
          </a:xfrm>
          <a:prstGeom prst="wedgeRoundRectCallout">
            <a:avLst>
              <a:gd name="adj1" fmla="val -75121"/>
              <a:gd name="adj2" fmla="val -2121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103561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3747</TotalTime>
  <Words>1162</Words>
  <Application>Microsoft Office PowerPoint</Application>
  <PresentationFormat>По избор</PresentationFormat>
  <Paragraphs>307</Paragraphs>
  <Slides>31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31</vt:i4>
      </vt:variant>
    </vt:vector>
  </HeadingPairs>
  <TitlesOfParts>
    <vt:vector size="33" baseType="lpstr">
      <vt:lpstr>SoftUni</vt:lpstr>
      <vt:lpstr>1_SoftUni</vt:lpstr>
      <vt:lpstr>Functions </vt:lpstr>
      <vt:lpstr>Table of Contents</vt:lpstr>
      <vt:lpstr>Have a Question?</vt:lpstr>
      <vt:lpstr>Functions Overview</vt:lpstr>
      <vt:lpstr>Functions in JS</vt:lpstr>
      <vt:lpstr>Why Use Functions?</vt:lpstr>
      <vt:lpstr>Function Without Parameters</vt:lpstr>
      <vt:lpstr>Declaring and Invoking Functions</vt:lpstr>
      <vt:lpstr>Declaring Function</vt:lpstr>
      <vt:lpstr>Declaring Function</vt:lpstr>
      <vt:lpstr>Invoking a Function</vt:lpstr>
      <vt:lpstr>Invoking a Function (2)</vt:lpstr>
      <vt:lpstr>Problem : Grades</vt:lpstr>
      <vt:lpstr>Solution: Grades</vt:lpstr>
      <vt:lpstr>Problem : Math Power</vt:lpstr>
      <vt:lpstr>Solution: Grades</vt:lpstr>
      <vt:lpstr>Arrow Functions</vt:lpstr>
      <vt:lpstr>Arrow Functions</vt:lpstr>
      <vt:lpstr>Problem: Simple Calculator</vt:lpstr>
      <vt:lpstr>Solution: Simple Calculator</vt:lpstr>
      <vt:lpstr>Nested Functions</vt:lpstr>
      <vt:lpstr>Nested Functions: Example</vt:lpstr>
      <vt:lpstr>Naming and Best Practices</vt:lpstr>
      <vt:lpstr>Naming Functions</vt:lpstr>
      <vt:lpstr>Naming Function Parameters</vt:lpstr>
      <vt:lpstr>Functions – Best Practices</vt:lpstr>
      <vt:lpstr>Code Structure and Code Formatting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Functions-and-Forms - JS</dc:title>
  <dc:subject>Software Development Course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20</cp:revision>
  <dcterms:created xsi:type="dcterms:W3CDTF">2018-05-23T13:08:44Z</dcterms:created>
  <dcterms:modified xsi:type="dcterms:W3CDTF">2020-09-29T08:22:13Z</dcterms:modified>
  <cp:category>programming;computer programming;software development;web development</cp:category>
</cp:coreProperties>
</file>