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43"/>
  </p:notesMasterIdLst>
  <p:handoutMasterIdLst>
    <p:handoutMasterId r:id="rId44"/>
  </p:handoutMasterIdLst>
  <p:sldIdLst>
    <p:sldId id="274" r:id="rId4"/>
    <p:sldId id="580" r:id="rId5"/>
    <p:sldId id="541" r:id="rId6"/>
    <p:sldId id="542" r:id="rId7"/>
    <p:sldId id="544" r:id="rId8"/>
    <p:sldId id="546" r:id="rId9"/>
    <p:sldId id="548" r:id="rId10"/>
    <p:sldId id="550" r:id="rId11"/>
    <p:sldId id="552" r:id="rId12"/>
    <p:sldId id="470" r:id="rId13"/>
    <p:sldId id="554" r:id="rId14"/>
    <p:sldId id="555" r:id="rId15"/>
    <p:sldId id="473" r:id="rId16"/>
    <p:sldId id="395" r:id="rId17"/>
    <p:sldId id="477" r:id="rId18"/>
    <p:sldId id="478" r:id="rId19"/>
    <p:sldId id="481" r:id="rId20"/>
    <p:sldId id="556" r:id="rId21"/>
    <p:sldId id="445" r:id="rId22"/>
    <p:sldId id="480" r:id="rId23"/>
    <p:sldId id="475" r:id="rId24"/>
    <p:sldId id="557" r:id="rId25"/>
    <p:sldId id="496" r:id="rId26"/>
    <p:sldId id="460" r:id="rId27"/>
    <p:sldId id="485" r:id="rId28"/>
    <p:sldId id="483" r:id="rId29"/>
    <p:sldId id="558" r:id="rId30"/>
    <p:sldId id="464" r:id="rId31"/>
    <p:sldId id="465" r:id="rId32"/>
    <p:sldId id="497" r:id="rId33"/>
    <p:sldId id="559" r:id="rId34"/>
    <p:sldId id="560" r:id="rId35"/>
    <p:sldId id="459" r:id="rId36"/>
    <p:sldId id="578" r:id="rId37"/>
    <p:sldId id="489" r:id="rId38"/>
    <p:sldId id="562" r:id="rId39"/>
    <p:sldId id="575" r:id="rId40"/>
    <p:sldId id="577" r:id="rId41"/>
    <p:sldId id="492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274"/>
            <p14:sldId id="580"/>
          </p14:sldIdLst>
        </p14:section>
        <p14:section name="Преговор" id="{C0257C9F-6AA4-4F4C-B2CE-DA948E92B968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DE145E72-6F2E-4C7D-AB67-ED53E5ADFDA7}">
          <p14:sldIdLst>
            <p14:sldId id="470"/>
            <p14:sldId id="554"/>
            <p14:sldId id="555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556"/>
            <p14:sldId id="445"/>
            <p14:sldId id="480"/>
            <p14:sldId id="475"/>
            <p14:sldId id="557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558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05F9907D-64B6-40DB-954D-8A1D9E68EEBE}">
          <p14:sldIdLst>
            <p14:sldId id="497"/>
            <p14:sldId id="559"/>
            <p14:sldId id="560"/>
          </p14:sldIdLst>
        </p14:section>
        <p14:section name="Задачи" id="{404568EE-C957-4972-8FF5-F398C2C614C3}">
          <p14:sldIdLst>
            <p14:sldId id="459"/>
            <p14:sldId id="578"/>
            <p14:sldId id="489"/>
            <p14:sldId id="562"/>
            <p14:sldId id="575"/>
            <p14:sldId id="577"/>
            <p14:sldId id="4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4D"/>
    <a:srgbClr val="E85C0E"/>
    <a:srgbClr val="0097CC"/>
    <a:srgbClr val="FFF0D9"/>
    <a:srgbClr val="FFA72A"/>
    <a:srgbClr val="F0F5FA"/>
    <a:srgbClr val="1A8AFA"/>
    <a:srgbClr val="FDFFFF"/>
    <a:srgbClr val="603A14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15" autoAdjust="0"/>
    <p:restoredTop sz="94533" autoAdjust="0"/>
  </p:normalViewPr>
  <p:slideViewPr>
    <p:cSldViewPr>
      <p:cViewPr varScale="1">
        <p:scale>
          <a:sx n="32" d="100"/>
          <a:sy n="32" d="100"/>
        </p:scale>
        <p:origin x="-82" y="-39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59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4/16/2020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9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bg/Contests/Compete/Index/1012#0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3" TargetMode="Externa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8" TargetMode="Externa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7.png"/><Relationship Id="rId22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7.gif"/><Relationship Id="rId4" Type="http://schemas.openxmlformats.org/officeDocument/2006/relationships/image" Target="../media/image54.jpeg"/><Relationship Id="rId9" Type="http://schemas.openxmlformats.org/officeDocument/2006/relationships/hyperlink" Target="https://www.lukanet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</p:nvPr>
        </p:nvGraphicFramePr>
        <p:xfrm>
          <a:off x="2284412" y="1143002"/>
          <a:ext cx="8991600" cy="5093206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8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388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 по стойност (и тип данни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2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</a:t>
            </a:r>
            <a:endParaRPr lang="en-US" dirty="0"/>
          </a:p>
          <a:p>
            <a:pPr lvl="1"/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1346" y="2512183"/>
            <a:ext cx="6868067" cy="4117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 ===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89611" y="3502330"/>
            <a:ext cx="1766890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89611" y="396469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78462" y="442705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89610" y="4886699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9612" y="5321577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9612" y="5744785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B1DD92-5BCB-49BC-9010-E2FD9E3C235C}"/>
              </a:ext>
            </a:extLst>
          </p:cNvPr>
          <p:cNvSpPr txBox="1"/>
          <p:nvPr/>
        </p:nvSpPr>
        <p:spPr>
          <a:xfrm>
            <a:off x="5789610" y="6179663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xmlns="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500" y="29474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13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/>
      <p:bldP spid="21" grpId="0"/>
      <p:bldP spid="22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05200"/>
            <a:ext cx="4866922" cy="1391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198812" y="2505321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910" y="3581400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Получава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1" y="5652969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xmlns="" id="{3FF08FF1-073F-41D8-9BB9-ADFA49C3CDB0}"/>
              </a:ext>
            </a:extLst>
          </p:cNvPr>
          <p:cNvSpPr/>
          <p:nvPr/>
        </p:nvSpPr>
        <p:spPr>
          <a:xfrm>
            <a:off x="2088330" y="494357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2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xmlns="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xmlns="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xmlns="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xmlns="" id="{2E70BB2C-C564-4550-8828-3EFBC86E002C}"/>
              </a:ext>
            </a:extLst>
          </p:cNvPr>
          <p:cNvSpPr/>
          <p:nvPr/>
        </p:nvSpPr>
        <p:spPr>
          <a:xfrm>
            <a:off x="2088329" y="5692981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9012" y="63274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xmlns="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1561" y="3675106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4612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2698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6898" y="2057398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0245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7647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9266" y="3770588"/>
            <a:ext cx="113673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7724" y="3032119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4612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0212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2355707"/>
            <a:ext cx="4876800" cy="23067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xmlns="" id="{288724C5-32B4-4332-BDDB-CA74DBA06F37}"/>
              </a:ext>
            </a:extLst>
          </p:cNvPr>
          <p:cNvSpPr/>
          <p:nvPr/>
        </p:nvSpPr>
        <p:spPr bwMode="auto">
          <a:xfrm>
            <a:off x="8417642" y="3886200"/>
            <a:ext cx="3342558" cy="1340862"/>
          </a:xfrm>
          <a:prstGeom prst="wedgeRoundRectCallout">
            <a:avLst>
              <a:gd name="adj1" fmla="val -61656"/>
              <a:gd name="adj2" fmla="val -29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Къдравите</a:t>
            </a:r>
            <a:r>
              <a:rPr lang="bg-BG" sz="3200" dirty="0"/>
              <a:t>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от код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Ако конструкция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няма скоби, се изпълнява </a:t>
            </a:r>
            <a:r>
              <a:rPr lang="bg-BG" sz="3000"/>
              <a:t>само </a:t>
            </a:r>
            <a:r>
              <a:rPr lang="bg-BG" sz="3000">
                <a:solidFill>
                  <a:schemeClr val="tx2">
                    <a:lumMod val="75000"/>
                  </a:schemeClr>
                </a:solidFill>
              </a:rPr>
              <a:t>следващият</a:t>
            </a:r>
            <a:r>
              <a:rPr lang="bg-BG" sz="3000"/>
              <a:t> </a:t>
            </a:r>
            <a:r>
              <a:rPr lang="bg-BG" sz="3000" dirty="0"/>
              <a:t>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2994237"/>
            <a:ext cx="5105401" cy="24068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console.log("bye");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75371" y="2994237"/>
            <a:ext cx="540178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console.log("bye")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4" name="Speech Bubble: Rectangle with Corners Rounded 4">
            <a:extLst>
              <a:ext uri="{FF2B5EF4-FFF2-40B4-BE49-F238E27FC236}">
                <a16:creationId xmlns:a16="http://schemas.microsoft.com/office/drawing/2014/main" xmlns="" id="{288724C5-32B4-4332-BDDB-CA74DBA06F37}"/>
              </a:ext>
            </a:extLst>
          </p:cNvPr>
          <p:cNvSpPr/>
          <p:nvPr/>
        </p:nvSpPr>
        <p:spPr bwMode="auto">
          <a:xfrm>
            <a:off x="628581" y="5612252"/>
            <a:ext cx="4648200" cy="939365"/>
          </a:xfrm>
          <a:prstGeom prst="wedgeRoundRectCallout">
            <a:avLst>
              <a:gd name="adj1" fmla="val -11787"/>
              <a:gd name="adj2" fmla="val -738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b="1" dirty="0">
                <a:solidFill>
                  <a:srgbClr val="FFFFFF"/>
                </a:solidFill>
              </a:rPr>
              <a:t>Изпълнява се </a:t>
            </a:r>
            <a:r>
              <a:rPr lang="bg-BG" sz="22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if/else</a:t>
            </a:r>
            <a:r>
              <a:rPr lang="bg-BG" sz="22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bg-BG" sz="2200" b="1" dirty="0">
                <a:solidFill>
                  <a:srgbClr val="FFFFFF"/>
                </a:solidFill>
              </a:rPr>
              <a:t>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28534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D99802E-FAA3-4F0C-9B2B-21C1D2846755}"/>
              </a:ext>
            </a:extLst>
          </p:cNvPr>
          <p:cNvGrpSpPr/>
          <p:nvPr/>
        </p:nvGrpSpPr>
        <p:grpSpPr>
          <a:xfrm>
            <a:off x="1115243" y="48768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xmlns="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xmlns="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0083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447800"/>
            <a:ext cx="8180332" cy="4795935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r>
              <a:rPr lang="en-US" dirty="0"/>
              <a:t>.</a:t>
            </a:r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 smtClean="0"/>
              <a:t>Решаване </a:t>
            </a:r>
            <a:r>
              <a:rPr lang="bg-BG" dirty="0"/>
              <a:t>на изпитна задача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7D405056-40A7-4B6A-90D9-35FFFC25DB3A}"/>
              </a:ext>
            </a:extLst>
          </p:cNvPr>
          <p:cNvSpPr/>
          <p:nvPr/>
        </p:nvSpPr>
        <p:spPr>
          <a:xfrm>
            <a:off x="1092200" y="630141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6612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4698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58898" y="2133598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2245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9647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95120" y="3815551"/>
            <a:ext cx="85733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4046" y="3032602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6612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59080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</a:t>
            </a:r>
            <a:r>
              <a:rPr lang="en-US" sz="3000" dirty="0"/>
              <a:t>, </a:t>
            </a:r>
            <a:r>
              <a:rPr lang="bg-BG" sz="3000" dirty="0"/>
              <a:t>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</a:t>
            </a:r>
            <a:r>
              <a:rPr lang="en-US" sz="3000" dirty="0"/>
              <a:t>,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</a:t>
            </a:r>
            <a:r>
              <a:rPr lang="en-US" sz="3000"/>
              <a:t>,</a:t>
            </a:r>
            <a:r>
              <a:rPr lang="bg-BG" sz="3000"/>
              <a:t>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xmlns="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xmlns="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CE074A9-6067-4F78-B446-16FC25CBE47A}"/>
              </a:ext>
            </a:extLst>
          </p:cNvPr>
          <p:cNvGrpSpPr/>
          <p:nvPr/>
        </p:nvGrpSpPr>
        <p:grpSpPr>
          <a:xfrm>
            <a:off x="7466012" y="3796658"/>
            <a:ext cx="3429000" cy="2590184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xmlns="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xmlns="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2512" y="1371600"/>
            <a:ext cx="7543799" cy="4742425"/>
          </a:xfrm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function isEven</a:t>
            </a:r>
            <a:r>
              <a:rPr lang="bg-BG" sz="2800" dirty="0" smtClean="0"/>
              <a:t>(</a:t>
            </a:r>
            <a:r>
              <a:rPr lang="en-US" sz="2800" dirty="0" smtClean="0"/>
              <a:t>number</a:t>
            </a:r>
            <a:r>
              <a:rPr lang="it-IT" sz="2800" dirty="0" smtClean="0"/>
              <a:t>) </a:t>
            </a:r>
            <a:r>
              <a:rPr lang="it-IT" sz="2800" dirty="0"/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let num = </a:t>
            </a:r>
            <a:r>
              <a:rPr lang="it-IT" sz="2800" dirty="0" smtClean="0"/>
              <a:t>parseInt(number);</a:t>
            </a:r>
            <a:endParaRPr lang="it-IT" sz="28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if (</a:t>
            </a:r>
            <a:r>
              <a:rPr lang="it-IT" sz="2800" dirty="0">
                <a:solidFill>
                  <a:schemeClr val="bg1"/>
                </a:solidFill>
              </a:rPr>
              <a:t>num </a:t>
            </a:r>
            <a:r>
              <a:rPr lang="en-US" sz="2800" dirty="0">
                <a:solidFill>
                  <a:schemeClr val="bg1"/>
                </a:solidFill>
              </a:rPr>
              <a:t>% 2 ==</a:t>
            </a:r>
            <a:r>
              <a:rPr lang="it-IT" sz="2800" dirty="0">
                <a:solidFill>
                  <a:schemeClr val="bg1"/>
                </a:solidFill>
              </a:rPr>
              <a:t> 0</a:t>
            </a:r>
            <a:r>
              <a:rPr lang="it-IT" sz="2800" dirty="0"/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  console.log("even");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}</a:t>
            </a:r>
            <a:r>
              <a:rPr lang="en-US" sz="2800" dirty="0"/>
              <a:t>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  console.log("odd");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73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 серия от проверки</a:t>
            </a:r>
            <a:endParaRPr lang="bg-BG" sz="3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xmlns="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141" y="2286000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 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xmlns="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575" y="3502918"/>
            <a:ext cx="3345625" cy="1219200"/>
          </a:xfrm>
          <a:prstGeom prst="wedgeRoundRectCallout">
            <a:avLst>
              <a:gd name="adj1" fmla="val -68256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отпечатва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</a:t>
            </a:r>
            <a:r>
              <a:rPr lang="bg-BG" sz="3000" dirty="0"/>
              <a:t>тпечатва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61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187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xmlns="" id="{A76C13AD-4C64-4614-8B2E-DE0A09A46015}"/>
              </a:ext>
            </a:extLst>
          </p:cNvPr>
          <p:cNvSpPr/>
          <p:nvPr/>
        </p:nvSpPr>
        <p:spPr>
          <a:xfrm>
            <a:off x="2302397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2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315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xmlns="" id="{551FB92F-315E-4BBC-8C4C-3FAA9DB3BA0E}"/>
              </a:ext>
            </a:extLst>
          </p:cNvPr>
          <p:cNvSpPr/>
          <p:nvPr/>
        </p:nvSpPr>
        <p:spPr>
          <a:xfrm>
            <a:off x="6669759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9540" y="1252404"/>
            <a:ext cx="6234543" cy="5142534"/>
          </a:xfrm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function </a:t>
            </a:r>
            <a:r>
              <a:rPr lang="it-IT" sz="2300" dirty="0" smtClean="0"/>
              <a:t>number0to9(number) </a:t>
            </a:r>
            <a:r>
              <a:rPr lang="it-IT" sz="2300" dirty="0"/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let num = </a:t>
            </a:r>
            <a:r>
              <a:rPr lang="it-IT" sz="2300" dirty="0" smtClean="0"/>
              <a:t>parseInt(number);</a:t>
            </a:r>
            <a:endParaRPr lang="it-IT" sz="2300" dirty="0"/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</a:t>
            </a:r>
            <a:r>
              <a:rPr lang="it-IT" sz="2300" dirty="0">
                <a:solidFill>
                  <a:schemeClr val="bg1"/>
                </a:solidFill>
              </a:rPr>
              <a:t>if (num </a:t>
            </a:r>
            <a:r>
              <a:rPr lang="en-US" sz="2300" dirty="0">
                <a:solidFill>
                  <a:schemeClr val="bg1"/>
                </a:solidFill>
              </a:rPr>
              <a:t>=</a:t>
            </a:r>
            <a:r>
              <a:rPr lang="bg-BG" sz="2300" dirty="0">
                <a:solidFill>
                  <a:schemeClr val="bg1"/>
                </a:solidFill>
              </a:rPr>
              <a:t>=</a:t>
            </a:r>
            <a:r>
              <a:rPr lang="en-US" sz="2300" dirty="0">
                <a:solidFill>
                  <a:schemeClr val="bg1"/>
                </a:solidFill>
              </a:rPr>
              <a:t>=</a:t>
            </a:r>
            <a:r>
              <a:rPr lang="it-IT" sz="2300" dirty="0">
                <a:solidFill>
                  <a:schemeClr val="bg1"/>
                </a:solidFill>
              </a:rPr>
              <a:t> 1)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  </a:t>
            </a:r>
            <a:r>
              <a:rPr lang="it-IT" sz="2300" dirty="0"/>
              <a:t>console.log("one");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bg1"/>
                </a:solidFill>
              </a:rPr>
              <a:t>else </a:t>
            </a:r>
            <a:r>
              <a:rPr lang="it-IT" sz="2300" dirty="0">
                <a:solidFill>
                  <a:schemeClr val="bg1"/>
                </a:solidFill>
              </a:rPr>
              <a:t>if (num</a:t>
            </a:r>
            <a:r>
              <a:rPr lang="en-US" sz="2300" dirty="0">
                <a:solidFill>
                  <a:schemeClr val="bg1"/>
                </a:solidFill>
              </a:rPr>
              <a:t> =</a:t>
            </a:r>
            <a:r>
              <a:rPr lang="bg-BG" sz="2300" dirty="0">
                <a:solidFill>
                  <a:schemeClr val="bg1"/>
                </a:solidFill>
              </a:rPr>
              <a:t>=</a:t>
            </a:r>
            <a:r>
              <a:rPr lang="en-US" sz="2300" dirty="0">
                <a:solidFill>
                  <a:schemeClr val="bg1"/>
                </a:solidFill>
              </a:rPr>
              <a:t>=</a:t>
            </a:r>
            <a:r>
              <a:rPr lang="it-IT" sz="2300" dirty="0">
                <a:solidFill>
                  <a:schemeClr val="bg1"/>
                </a:solidFill>
              </a:rPr>
              <a:t> 2) </a:t>
            </a:r>
            <a:endParaRPr lang="en-US" sz="2300" dirty="0">
              <a:solidFill>
                <a:schemeClr val="bg1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  </a:t>
            </a:r>
            <a:r>
              <a:rPr lang="it-IT" sz="2300" dirty="0"/>
              <a:t>console.log("two");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300" dirty="0">
                <a:solidFill>
                  <a:schemeClr val="accent2"/>
                </a:solidFill>
              </a:rPr>
              <a:t>// </a:t>
            </a:r>
            <a:r>
              <a:rPr lang="en-US" sz="2300" dirty="0">
                <a:solidFill>
                  <a:schemeClr val="accent2"/>
                </a:solidFill>
              </a:rPr>
              <a:t>TODO: add more checks</a:t>
            </a:r>
            <a:endParaRPr lang="it-IT" sz="2300" dirty="0">
              <a:solidFill>
                <a:schemeClr val="accent2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bg1"/>
                </a:solidFill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  console.log("number too big");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9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1" y="63890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https://judge.softuni.bg/Contests/Practice/Index/1012#3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97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xmlns="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</a:t>
            </a:r>
            <a:r>
              <a:rPr lang="bg-BG" dirty="0">
                <a:solidFill>
                  <a:schemeClr val="bg1"/>
                </a:solidFill>
              </a:rPr>
              <a:t>само</a:t>
            </a:r>
            <a:r>
              <a:rPr lang="bg-BG" dirty="0"/>
              <a:t>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3812" y="3105742"/>
            <a:ext cx="9601200" cy="2757266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let </a:t>
            </a:r>
            <a:r>
              <a:rPr lang="bg-BG" sz="2500" dirty="0"/>
              <a:t>currentDay = </a:t>
            </a:r>
            <a:r>
              <a:rPr lang="en-US" sz="2500" dirty="0"/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bg-BG" sz="2500" dirty="0"/>
              <a:t>cur</a:t>
            </a:r>
            <a:r>
              <a:rPr lang="en-US" sz="2500" dirty="0"/>
              <a:t>r</a:t>
            </a:r>
            <a:r>
              <a:rPr lang="bg-BG" sz="2500" dirty="0" err="1"/>
              <a:t>entDay</a:t>
            </a:r>
            <a:r>
              <a:rPr lang="en-US" sz="2500" dirty="0"/>
              <a:t> =</a:t>
            </a:r>
            <a:r>
              <a:rPr lang="bg-BG" sz="2500" dirty="0"/>
              <a:t>=</a:t>
            </a:r>
            <a:r>
              <a:rPr lang="en-US" sz="2500" dirty="0"/>
              <a:t>=</a:t>
            </a:r>
            <a:r>
              <a:rPr lang="bg-BG" sz="2500" dirty="0"/>
              <a:t> </a:t>
            </a:r>
            <a:r>
              <a:rPr lang="en-US" sz="2500" dirty="0"/>
              <a:t>"Monday")</a:t>
            </a:r>
            <a:r>
              <a:rPr lang="bg-BG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let 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 =</a:t>
            </a:r>
            <a:r>
              <a:rPr lang="bg-BG" sz="2500" dirty="0"/>
              <a:t> </a:t>
            </a:r>
            <a:r>
              <a:rPr lang="en-US" sz="2500" dirty="0" smtClean="0"/>
              <a:t>Number(salary);</a:t>
            </a:r>
            <a:endParaRPr lang="en-US" sz="25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console.log(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xmlns="" id="{849E6DFA-6E18-4414-9EDD-4C12F42A396D}"/>
              </a:ext>
            </a:extLst>
          </p:cNvPr>
          <p:cNvSpPr txBox="1"/>
          <p:nvPr/>
        </p:nvSpPr>
        <p:spPr>
          <a:xfrm>
            <a:off x="5027612" y="5336811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</a:t>
            </a:r>
            <a:r>
              <a:rPr lang="en-US" dirty="0"/>
              <a:t>(</a:t>
            </a:r>
            <a:r>
              <a:rPr lang="bg-BG" dirty="0"/>
              <a:t>лаб</a:t>
            </a:r>
            <a:r>
              <a:rPr lang="en-US" dirty="0"/>
              <a:t>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387402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xmlns="" id="{ED98D4F7-CBBA-4143-A1B3-38D2411D7411}"/>
              </a:ext>
            </a:extLst>
          </p:cNvPr>
          <p:cNvSpPr/>
          <p:nvPr/>
        </p:nvSpPr>
        <p:spPr>
          <a:xfrm>
            <a:off x="8213940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503439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xmlns="" id="{50A3F34F-F326-4D95-8EE0-5BC4B7D5EEC5}"/>
              </a:ext>
            </a:extLst>
          </p:cNvPr>
          <p:cNvSpPr/>
          <p:nvPr/>
        </p:nvSpPr>
        <p:spPr>
          <a:xfrm>
            <a:off x="8205171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34917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5594" y="1143000"/>
            <a:ext cx="8797636" cy="5214349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function </a:t>
            </a:r>
            <a:r>
              <a:rPr lang="en-US" sz="2400" dirty="0" err="1" smtClean="0">
                <a:solidFill>
                  <a:schemeClr val="bg1"/>
                </a:solidFill>
              </a:rPr>
              <a:t>areaOfFigures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shape,side,sideB</a:t>
            </a:r>
            <a:r>
              <a:rPr lang="en-US" sz="2400" dirty="0" smtClean="0">
                <a:solidFill>
                  <a:schemeClr val="bg1"/>
                </a:solidFill>
              </a:rPr>
              <a:t>){</a:t>
            </a:r>
            <a:endParaRPr lang="bg-BG" sz="24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let </a:t>
            </a:r>
            <a:r>
              <a:rPr lang="en-US" sz="2400" dirty="0">
                <a:solidFill>
                  <a:schemeClr val="tx1"/>
                </a:solidFill>
              </a:rPr>
              <a:t>area = 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(shape =</a:t>
            </a:r>
            <a:r>
              <a:rPr lang="bg-BG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chemeClr val="tx1"/>
                </a:solidFill>
              </a:rPr>
              <a:t>= "square")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side </a:t>
            </a:r>
            <a:r>
              <a:rPr lang="en-US" sz="2400" dirty="0">
                <a:solidFill>
                  <a:schemeClr val="tx1"/>
                </a:solidFill>
              </a:rPr>
              <a:t>= Number(side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>
                <a:solidFill>
                  <a:schemeClr val="tx1"/>
                </a:solidFill>
              </a:rPr>
              <a:t>(shape =</a:t>
            </a:r>
            <a:r>
              <a:rPr lang="bg-BG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chemeClr val="tx1"/>
                </a:solidFill>
              </a:rPr>
              <a:t>= "rectangle")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side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smtClean="0">
                <a:solidFill>
                  <a:schemeClr val="tx1"/>
                </a:solidFill>
              </a:rPr>
              <a:t>Number(side);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sideB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smtClean="0">
                <a:solidFill>
                  <a:schemeClr val="tx1"/>
                </a:solidFill>
              </a:rPr>
              <a:t>Number(</a:t>
            </a:r>
            <a:r>
              <a:rPr lang="en-US" sz="2400" dirty="0" err="1" smtClean="0">
                <a:solidFill>
                  <a:schemeClr val="tx1"/>
                </a:solidFill>
              </a:rPr>
              <a:t>sideB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console.log(area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2916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 smtClean="0"/>
              <a:t>Тестване</a:t>
            </a:r>
            <a:r>
              <a:rPr lang="bg-BG" sz="2400" dirty="0" smtClean="0">
                <a:solidFill>
                  <a:prstClr val="white"/>
                </a:solidFill>
              </a:rPr>
              <a:t> </a:t>
            </a:r>
            <a:r>
              <a:rPr lang="bg-BG" sz="2400" dirty="0" smtClean="0"/>
              <a:t>на</a:t>
            </a:r>
            <a:r>
              <a:rPr lang="bg-BG" sz="2400" dirty="0" smtClean="0">
                <a:solidFill>
                  <a:prstClr val="white"/>
                </a:solidFill>
              </a:rPr>
              <a:t> </a:t>
            </a:r>
            <a:r>
              <a:rPr lang="bg-BG" sz="2400" dirty="0" smtClean="0"/>
              <a:t>решението</a:t>
            </a:r>
            <a:r>
              <a:rPr lang="en-US" sz="2400" dirty="0" smtClean="0"/>
              <a:t>:</a:t>
            </a:r>
            <a:r>
              <a:rPr lang="bg-BG" sz="2400" dirty="0" smtClean="0">
                <a:solidFill>
                  <a:prstClr val="white"/>
                </a:solidFill>
              </a:rPr>
              <a:t>: </a:t>
            </a:r>
            <a:r>
              <a:rPr lang="en-US" sz="2400" dirty="0" smtClean="0">
                <a:solidFill>
                  <a:prstClr val="white"/>
                </a:solidFill>
                <a:hlinkClick r:id="rId2"/>
              </a:rPr>
              <a:t>https://judge.softuni.bg/Contests/Compete/Index/1012#8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Живот на </a:t>
            </a:r>
            <a:r>
              <a:rPr lang="bg-BG" sz="3200" dirty="0" smtClean="0">
                <a:solidFill>
                  <a:schemeClr val="bg2"/>
                </a:solidFill>
              </a:rPr>
              <a:t>променливата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JavaScript"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CC-BY-NC-SA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68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8729" y="1819120"/>
            <a:ext cx="4185857" cy="587121"/>
          </a:xfrm>
        </p:spPr>
        <p:txBody>
          <a:bodyPr/>
          <a:lstStyle/>
          <a:p>
            <a:r>
              <a:rPr lang="en-US" dirty="0"/>
              <a:t>console.log('a' + 'b');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F82C3521-A3BA-47AF-BF9D-EA9ECCA11FE5}"/>
              </a:ext>
            </a:extLst>
          </p:cNvPr>
          <p:cNvGrpSpPr/>
          <p:nvPr/>
        </p:nvGrpSpPr>
        <p:grpSpPr>
          <a:xfrm>
            <a:off x="3197983" y="2834838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xmlns="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509E396-D65F-41DC-9F88-F93378AEB206}"/>
              </a:ext>
            </a:extLst>
          </p:cNvPr>
          <p:cNvGrpSpPr/>
          <p:nvPr/>
        </p:nvGrpSpPr>
        <p:grpSpPr>
          <a:xfrm>
            <a:off x="2361018" y="4451760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xmlns="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FBE0A13-936B-4B5E-B42D-9A84F05A242C}"/>
              </a:ext>
            </a:extLst>
          </p:cNvPr>
          <p:cNvGrpSpPr/>
          <p:nvPr/>
        </p:nvGrpSpPr>
        <p:grpSpPr>
          <a:xfrm>
            <a:off x="6535426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xmlns="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526640B-ABDF-4FCE-88D7-9AAC6C0FEA88}"/>
              </a:ext>
            </a:extLst>
          </p:cNvPr>
          <p:cNvGrpSpPr/>
          <p:nvPr/>
        </p:nvGrpSpPr>
        <p:grpSpPr>
          <a:xfrm>
            <a:off x="5865812" y="4932913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0154C5A-3C28-4971-B49F-F5F5726A331A}"/>
                </a:ext>
              </a:extLst>
            </p:cNvPr>
            <p:cNvSpPr txBox="1"/>
            <p:nvPr/>
          </p:nvSpPr>
          <p:spPr>
            <a:xfrm>
              <a:off x="1396835" y="4482129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51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87121"/>
          </a:xfrm>
        </p:spPr>
        <p:txBody>
          <a:bodyPr/>
          <a:lstStyle/>
          <a:p>
            <a:r>
              <a:rPr lang="en-US" dirty="0"/>
              <a:t>let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xmlns="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xmlns="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xmlns="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7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xmlns="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81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3633510" cy="587121"/>
          </a:xfrm>
        </p:spPr>
        <p:txBody>
          <a:bodyPr/>
          <a:lstStyle/>
          <a:p>
            <a:r>
              <a:rPr lang="en-US" dirty="0"/>
              <a:t>console.log(10 %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xmlns="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xmlns="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xmlns="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xmlns="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7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350911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let</a:t>
            </a:r>
            <a:r>
              <a:rPr lang="bg-BG" dirty="0"/>
              <a:t> a = 5;</a:t>
            </a:r>
            <a:endParaRPr lang="en-US" dirty="0"/>
          </a:p>
          <a:p>
            <a:r>
              <a:rPr lang="en-US" dirty="0"/>
              <a:t>let</a:t>
            </a:r>
            <a:r>
              <a:rPr lang="bg-BG" dirty="0"/>
              <a:t> b = 2;</a:t>
            </a:r>
            <a:endParaRPr lang="en-US" dirty="0"/>
          </a:p>
          <a:p>
            <a:r>
              <a:rPr lang="en-US" dirty="0"/>
              <a:t>let</a:t>
            </a:r>
            <a:r>
              <a:rPr lang="bg-BG" dirty="0"/>
              <a:t>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66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012" y="1929850"/>
            <a:ext cx="5910078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console.log(1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2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1288</Words>
  <Application>Microsoft Office PowerPoint</Application>
  <PresentationFormat>Custom</PresentationFormat>
  <Paragraphs>360</Paragraphs>
  <Slides>39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SoftUni3_1</vt:lpstr>
      <vt:lpstr>Проверки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Оператори за сравнение</vt:lpstr>
      <vt:lpstr>Сравняване на стойности</vt:lpstr>
      <vt:lpstr>PowerPoint Presentation</vt:lpstr>
      <vt:lpstr>Прости проверки</vt:lpstr>
      <vt:lpstr>Отлична оценка - условие</vt:lpstr>
      <vt:lpstr>PowerPoint Presentation</vt:lpstr>
      <vt:lpstr>Прости проверки – if-else</vt:lpstr>
      <vt:lpstr>Блок от код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Живот на променлива</vt:lpstr>
      <vt:lpstr>PowerPoint Presentation</vt:lpstr>
      <vt:lpstr>Лица на фигури</vt:lpstr>
      <vt:lpstr>Лица на фигури – решение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2020-04-16T08:24:51Z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