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9" r:id="rId2"/>
  </p:sldMasterIdLst>
  <p:notesMasterIdLst>
    <p:notesMasterId r:id="rId52"/>
  </p:notesMasterIdLst>
  <p:handoutMasterIdLst>
    <p:handoutMasterId r:id="rId53"/>
  </p:handoutMasterIdLst>
  <p:sldIdLst>
    <p:sldId id="274" r:id="rId3"/>
    <p:sldId id="276" r:id="rId4"/>
    <p:sldId id="595" r:id="rId5"/>
    <p:sldId id="596" r:id="rId6"/>
    <p:sldId id="597" r:id="rId7"/>
    <p:sldId id="525" r:id="rId8"/>
    <p:sldId id="526" r:id="rId9"/>
    <p:sldId id="533" r:id="rId10"/>
    <p:sldId id="550" r:id="rId11"/>
    <p:sldId id="603" r:id="rId12"/>
    <p:sldId id="600" r:id="rId13"/>
    <p:sldId id="601" r:id="rId14"/>
    <p:sldId id="420" r:id="rId15"/>
    <p:sldId id="415" r:id="rId16"/>
    <p:sldId id="543" r:id="rId17"/>
    <p:sldId id="592" r:id="rId18"/>
    <p:sldId id="429" r:id="rId19"/>
    <p:sldId id="546" r:id="rId20"/>
    <p:sldId id="481" r:id="rId21"/>
    <p:sldId id="593" r:id="rId22"/>
    <p:sldId id="547" r:id="rId23"/>
    <p:sldId id="606" r:id="rId24"/>
    <p:sldId id="433" r:id="rId25"/>
    <p:sldId id="483" r:id="rId26"/>
    <p:sldId id="602" r:id="rId27"/>
    <p:sldId id="584" r:id="rId28"/>
    <p:sldId id="604" r:id="rId29"/>
    <p:sldId id="605" r:id="rId30"/>
    <p:sldId id="445" r:id="rId31"/>
    <p:sldId id="450" r:id="rId32"/>
    <p:sldId id="607" r:id="rId33"/>
    <p:sldId id="609" r:id="rId34"/>
    <p:sldId id="608" r:id="rId35"/>
    <p:sldId id="439" r:id="rId36"/>
    <p:sldId id="441" r:id="rId37"/>
    <p:sldId id="578" r:id="rId38"/>
    <p:sldId id="610" r:id="rId39"/>
    <p:sldId id="591" r:id="rId40"/>
    <p:sldId id="579" r:id="rId41"/>
    <p:sldId id="523" r:id="rId42"/>
    <p:sldId id="522" r:id="rId43"/>
    <p:sldId id="442" r:id="rId44"/>
    <p:sldId id="448" r:id="rId45"/>
    <p:sldId id="580" r:id="rId46"/>
    <p:sldId id="467" r:id="rId47"/>
    <p:sldId id="562" r:id="rId48"/>
    <p:sldId id="575" r:id="rId49"/>
    <p:sldId id="413" r:id="rId50"/>
    <p:sldId id="496" r:id="rId51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E63D159-2865-48A8-8497-429E9CA731FB}">
          <p14:sldIdLst>
            <p14:sldId id="274"/>
            <p14:sldId id="276"/>
          </p14:sldIdLst>
        </p14:section>
        <p14:section name="Преговор" id="{93D97009-65D3-47A4-9DC6-2B6539A590EF}">
          <p14:sldIdLst>
            <p14:sldId id="595"/>
            <p14:sldId id="596"/>
            <p14:sldId id="597"/>
            <p14:sldId id="525"/>
            <p14:sldId id="526"/>
            <p14:sldId id="533"/>
            <p14:sldId id="550"/>
          </p14:sldIdLst>
        </p14:section>
        <p14:section name="Какво е цикъл?" id="{77DB3006-881D-4B54-8175-A8E8C2BA414A}">
          <p14:sldIdLst>
            <p14:sldId id="603"/>
            <p14:sldId id="600"/>
            <p14:sldId id="601"/>
          </p14:sldIdLst>
        </p14:section>
        <p14:section name="For - цикъл" id="{F0D37754-91EF-477E-B794-286299F27E83}">
          <p14:sldIdLst>
            <p14:sldId id="420"/>
            <p14:sldId id="415"/>
            <p14:sldId id="543"/>
          </p14:sldIdLst>
        </p14:section>
        <p14:section name="Цикъл със стъпка" id="{AC02D9CC-BF0A-4F02-8147-BCA5573FFE10}">
          <p14:sldIdLst>
            <p14:sldId id="592"/>
            <p14:sldId id="429"/>
            <p14:sldId id="546"/>
            <p14:sldId id="481"/>
            <p14:sldId id="593"/>
            <p14:sldId id="547"/>
            <p14:sldId id="606"/>
            <p14:sldId id="433"/>
            <p14:sldId id="483"/>
          </p14:sldIdLst>
        </p14:section>
        <p14:section name="Работа с текст" id="{71B52715-169E-4D92-B427-C49F677C0653}">
          <p14:sldIdLst>
            <p14:sldId id="602"/>
            <p14:sldId id="584"/>
            <p14:sldId id="604"/>
            <p14:sldId id="605"/>
            <p14:sldId id="445"/>
            <p14:sldId id="450"/>
            <p14:sldId id="607"/>
            <p14:sldId id="609"/>
            <p14:sldId id="608"/>
            <p14:sldId id="439"/>
          </p14:sldIdLst>
        </p14:section>
        <p14:section name="Техники за използване на for" id="{62C96DF0-3140-44D5-A5B6-5AA0C55A574F}">
          <p14:sldIdLst>
            <p14:sldId id="441"/>
            <p14:sldId id="578"/>
            <p14:sldId id="610"/>
            <p14:sldId id="591"/>
            <p14:sldId id="579"/>
            <p14:sldId id="523"/>
            <p14:sldId id="522"/>
            <p14:sldId id="442"/>
            <p14:sldId id="448"/>
          </p14:sldIdLst>
        </p14:section>
        <p14:section name="End section" id="{2475F258-0C98-4F34-968F-ED15CFFC08CA}">
          <p14:sldIdLst>
            <p14:sldId id="580"/>
            <p14:sldId id="467"/>
            <p14:sldId id="562"/>
            <p14:sldId id="575"/>
            <p14:sldId id="413"/>
            <p14:sldId id="496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5C0E"/>
    <a:srgbClr val="FDFFFF"/>
    <a:srgbClr val="F3CD60"/>
    <a:srgbClr val="0097CC"/>
    <a:srgbClr val="FFF0D9"/>
    <a:srgbClr val="FFA72A"/>
    <a:srgbClr val="F0F5FA"/>
    <a:srgbClr val="1A8AFA"/>
    <a:srgbClr val="603A14"/>
    <a:srgbClr val="BAB398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2838BEF-8BB2-4498-84A7-C5851F593DF1}" styleName="Среден стил 4 -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D7AC3CCA-C797-4891-BE02-D94E43425B78}" styleName="Среден стил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436" autoAdjust="0"/>
    <p:restoredTop sz="94486" autoAdjust="0"/>
  </p:normalViewPr>
  <p:slideViewPr>
    <p:cSldViewPr>
      <p:cViewPr varScale="1">
        <p:scale>
          <a:sx n="88" d="100"/>
          <a:sy n="88" d="100"/>
        </p:scale>
        <p:origin x="-264" y="-77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handoutMaster" Target="handoutMasters/handoutMaster1.xml"/><Relationship Id="rId58" Type="http://schemas.openxmlformats.org/officeDocument/2006/relationships/tableStyles" Target="tableStyles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theme" Target="theme/theme1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5/7/2020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5/7/2020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7256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5113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7664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2843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9985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5736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4757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1957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3258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02209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7133311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6987217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94024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37235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0888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5396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8508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0507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1615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7038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463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8.png"/><Relationship Id="rId9" Type="http://schemas.openxmlformats.org/officeDocument/2006/relationships/image" Target="../media/image20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6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5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4.png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0.jpe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softuni.org/" TargetMode="External"/><Relationship Id="rId4" Type="http://schemas.openxmlformats.org/officeDocument/2006/relationships/image" Target="../media/image31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0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0.jpe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softuni.org/" TargetMode="External"/><Relationship Id="rId4" Type="http://schemas.openxmlformats.org/officeDocument/2006/relationships/image" Target="../media/image3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xmlns="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bg-BG" dirty="0"/>
              <a:t>Щракнете върху иконата, за да добавите картина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xmlns="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7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xmlns="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5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4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59" y="6035663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89" y="6035663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5" y="254857"/>
            <a:ext cx="10962447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xmlns="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4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xmlns="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xmlns="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xmlns="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xmlns="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39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1742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xmlns="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1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4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5/7/2020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258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5" y="1355076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2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E9B994EC-35A8-4A11-98CB-25DC28852F94}"/>
              </a:ext>
            </a:extLst>
          </p:cNvPr>
          <p:cNvSpPr/>
          <p:nvPr/>
        </p:nvSpPr>
        <p:spPr>
          <a:xfrm>
            <a:off x="1" y="6721481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xmlns="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7" y="1353867"/>
            <a:ext cx="7197424" cy="5027884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5/7/2020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xmlns="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954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>
            <a:extLst>
              <a:ext uri="{FF2B5EF4-FFF2-40B4-BE49-F238E27FC236}">
                <a16:creationId xmlns:a16="http://schemas.microsoft.com/office/drawing/2014/main" xmlns="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7CFDBB16-985C-4CC7-B6DB-B81B36037922}"/>
              </a:ext>
            </a:extLst>
          </p:cNvPr>
          <p:cNvSpPr/>
          <p:nvPr/>
        </p:nvSpPr>
        <p:spPr>
          <a:xfrm>
            <a:off x="-1051027" y="703243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bg-BG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Въпроси</a:t>
            </a: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xmlns="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7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5/7/2020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xmlns="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xmlns="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xmlns="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xmlns="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xmlns="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xmlns="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xmlns="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xmlns="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xmlns="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xmlns="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550A59F9-9A9D-4956-95B4-F78CC0DB1D59}"/>
              </a:ext>
            </a:extLst>
          </p:cNvPr>
          <p:cNvSpPr/>
          <p:nvPr/>
        </p:nvSpPr>
        <p:spPr>
          <a:xfrm>
            <a:off x="-1588" y="6371330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4550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xmlns="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0" y="1186306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xmlns="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xmlns="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4" y="5017461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xmlns="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59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8" y="1319422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xmlns="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1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4181413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047996550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5812" y="152400"/>
            <a:ext cx="2286319" cy="57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80836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estion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9">
            <a:extLst>
              <a:ext uri="{FF2B5EF4-FFF2-40B4-BE49-F238E27FC236}">
                <a16:creationId xmlns:a16="http://schemas.microsoft.com/office/drawing/2014/main" xmlns="" id="{137202EB-ED0E-4E36-AF0D-3C14E1E1796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xmlns="" id="{AF2F2189-2658-41D9-B248-2A42750998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2DB20CF9-A1E5-4594-B6B5-4E33A9373C7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105104" y="973900"/>
            <a:ext cx="3788598" cy="439544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50C72FAC-F5FC-4E78-AF2E-5FE88145F87F}"/>
              </a:ext>
            </a:extLst>
          </p:cNvPr>
          <p:cNvSpPr/>
          <p:nvPr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40AA82EC-2BC4-4E2F-8DDF-AD19DA7284E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sp>
        <p:nvSpPr>
          <p:cNvPr id="7" name="TextBox 6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16E2CED5-12CB-4DAB-AB53-DAFC84087DD6}"/>
              </a:ext>
            </a:extLst>
          </p:cNvPr>
          <p:cNvSpPr txBox="1"/>
          <p:nvPr/>
        </p:nvSpPr>
        <p:spPr>
          <a:xfrm rot="20630519">
            <a:off x="6532234" y="2513233"/>
            <a:ext cx="419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8" name="TextBox 7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6AD1C000-AB32-4602-B810-4D9852856055}"/>
              </a:ext>
            </a:extLst>
          </p:cNvPr>
          <p:cNvSpPr txBox="1"/>
          <p:nvPr/>
        </p:nvSpPr>
        <p:spPr>
          <a:xfrm rot="1520410">
            <a:off x="4148066" y="2083657"/>
            <a:ext cx="6030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9" name="TextBox 8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3CE77DE0-66FC-48AC-A23C-2E121AF40F0C}"/>
              </a:ext>
            </a:extLst>
          </p:cNvPr>
          <p:cNvSpPr txBox="1"/>
          <p:nvPr/>
        </p:nvSpPr>
        <p:spPr>
          <a:xfrm rot="20630519" flipH="1">
            <a:off x="4951476" y="1556593"/>
            <a:ext cx="794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0" name="TextBox 9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E7C26DA3-0849-42C5-9508-EF9BFF7C47DB}"/>
              </a:ext>
            </a:extLst>
          </p:cNvPr>
          <p:cNvSpPr txBox="1"/>
          <p:nvPr/>
        </p:nvSpPr>
        <p:spPr>
          <a:xfrm rot="1561633" flipH="1">
            <a:off x="4826684" y="2358552"/>
            <a:ext cx="336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1" name="TextBox 10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AB44A4A6-AE34-4A8F-9077-D6569BF40B0C}"/>
              </a:ext>
            </a:extLst>
          </p:cNvPr>
          <p:cNvSpPr txBox="1"/>
          <p:nvPr/>
        </p:nvSpPr>
        <p:spPr>
          <a:xfrm rot="20630519">
            <a:off x="5865601" y="1968054"/>
            <a:ext cx="633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2" name="TextBox 11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68861D82-7435-41E8-B5ED-398623FC4F51}"/>
              </a:ext>
            </a:extLst>
          </p:cNvPr>
          <p:cNvSpPr txBox="1"/>
          <p:nvPr/>
        </p:nvSpPr>
        <p:spPr>
          <a:xfrm rot="20630519">
            <a:off x="6228195" y="4242981"/>
            <a:ext cx="488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3" name="TextBox 12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C224F999-651D-4A26-8A68-EB68765C5790}"/>
              </a:ext>
            </a:extLst>
          </p:cNvPr>
          <p:cNvSpPr txBox="1"/>
          <p:nvPr/>
        </p:nvSpPr>
        <p:spPr>
          <a:xfrm rot="1523920">
            <a:off x="5796155" y="5030876"/>
            <a:ext cx="511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5" name="TextBox 14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B5855C6E-6513-4A5E-964E-CBB574B2B476}"/>
              </a:ext>
            </a:extLst>
          </p:cNvPr>
          <p:cNvSpPr txBox="1"/>
          <p:nvPr/>
        </p:nvSpPr>
        <p:spPr>
          <a:xfrm rot="20630519">
            <a:off x="4719975" y="5267108"/>
            <a:ext cx="890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TextBox 15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719AA859-1237-4914-865D-8E0CD3AD6567}"/>
              </a:ext>
            </a:extLst>
          </p:cNvPr>
          <p:cNvSpPr txBox="1"/>
          <p:nvPr/>
        </p:nvSpPr>
        <p:spPr>
          <a:xfrm rot="20630519">
            <a:off x="4086252" y="4778904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7" name="TextBox 16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53CC8498-FFA6-457D-8B54-3BF3461CEF7A}"/>
              </a:ext>
            </a:extLst>
          </p:cNvPr>
          <p:cNvSpPr txBox="1"/>
          <p:nvPr/>
        </p:nvSpPr>
        <p:spPr>
          <a:xfrm rot="20630519">
            <a:off x="6970550" y="5614702"/>
            <a:ext cx="675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TextBox 18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2E797E8D-83EB-4466-9FA3-509596EA5568}"/>
              </a:ext>
            </a:extLst>
          </p:cNvPr>
          <p:cNvSpPr txBox="1"/>
          <p:nvPr/>
        </p:nvSpPr>
        <p:spPr>
          <a:xfrm rot="20414927">
            <a:off x="4835033" y="3905106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0" name="TextBox 19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58B95D20-6C4F-4F79-AA1D-E40A00E41053}"/>
              </a:ext>
            </a:extLst>
          </p:cNvPr>
          <p:cNvSpPr txBox="1"/>
          <p:nvPr/>
        </p:nvSpPr>
        <p:spPr>
          <a:xfrm rot="20215874">
            <a:off x="3507489" y="531580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1" name="TextBox 20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2CD5EF91-E0BC-462F-B1B8-6B3F8F1038E5}"/>
              </a:ext>
            </a:extLst>
          </p:cNvPr>
          <p:cNvSpPr txBox="1"/>
          <p:nvPr/>
        </p:nvSpPr>
        <p:spPr>
          <a:xfrm rot="1264394">
            <a:off x="5242941" y="551891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2" name="TextBox 21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6FF45627-4AF4-4071-A0E8-76738F228651}"/>
              </a:ext>
            </a:extLst>
          </p:cNvPr>
          <p:cNvSpPr txBox="1"/>
          <p:nvPr/>
        </p:nvSpPr>
        <p:spPr>
          <a:xfrm rot="1264394">
            <a:off x="2558897" y="484363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3" name="TextBox 22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BF119269-565D-4BCB-BED2-4133229E3330}"/>
              </a:ext>
            </a:extLst>
          </p:cNvPr>
          <p:cNvSpPr txBox="1"/>
          <p:nvPr/>
        </p:nvSpPr>
        <p:spPr>
          <a:xfrm rot="19121928">
            <a:off x="1418879" y="5249907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4" name="TextBox 23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C9FE10EB-E49B-416A-A18D-617D25B2AADB}"/>
              </a:ext>
            </a:extLst>
          </p:cNvPr>
          <p:cNvSpPr txBox="1"/>
          <p:nvPr/>
        </p:nvSpPr>
        <p:spPr>
          <a:xfrm rot="1264394">
            <a:off x="5389325" y="248116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5" name="TextBox 24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B9FCDDF2-3137-4E34-B264-5F180611DC0D}"/>
              </a:ext>
            </a:extLst>
          </p:cNvPr>
          <p:cNvSpPr txBox="1"/>
          <p:nvPr/>
        </p:nvSpPr>
        <p:spPr>
          <a:xfrm rot="1264394">
            <a:off x="6616653" y="149108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6" name="TextBox 25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F4930118-998D-499A-B37E-D5577CC1A7E4}"/>
              </a:ext>
            </a:extLst>
          </p:cNvPr>
          <p:cNvSpPr txBox="1"/>
          <p:nvPr/>
        </p:nvSpPr>
        <p:spPr>
          <a:xfrm rot="20252314">
            <a:off x="3926026" y="2616560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A0EE0643-28B4-437C-A977-17D2723F8213}"/>
              </a:ext>
            </a:extLst>
          </p:cNvPr>
          <p:cNvSpPr txBox="1"/>
          <p:nvPr/>
        </p:nvSpPr>
        <p:spPr>
          <a:xfrm rot="20585427">
            <a:off x="5423905" y="1263054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8" name="TextBox 27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ADAF237D-C784-4665-8DD2-A2B085FC2CAF}"/>
              </a:ext>
            </a:extLst>
          </p:cNvPr>
          <p:cNvSpPr txBox="1"/>
          <p:nvPr/>
        </p:nvSpPr>
        <p:spPr>
          <a:xfrm rot="1264394">
            <a:off x="6357616" y="492300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9" name="TextBox 28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012AF389-E695-4054-9706-588DCD4FD543}"/>
              </a:ext>
            </a:extLst>
          </p:cNvPr>
          <p:cNvSpPr txBox="1"/>
          <p:nvPr/>
        </p:nvSpPr>
        <p:spPr>
          <a:xfrm rot="2248444">
            <a:off x="3177255" y="1174443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30" name="TextBox 29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98678852-FD82-4E90-BE26-4D9E01678873}"/>
              </a:ext>
            </a:extLst>
          </p:cNvPr>
          <p:cNvSpPr txBox="1"/>
          <p:nvPr/>
        </p:nvSpPr>
        <p:spPr>
          <a:xfrm rot="20630519">
            <a:off x="2538020" y="5819780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pic>
        <p:nvPicPr>
          <p:cNvPr id="31" name="Picture 3">
            <a:extLst>
              <a:ext uri="{FF2B5EF4-FFF2-40B4-BE49-F238E27FC236}">
                <a16:creationId xmlns:a16="http://schemas.microsoft.com/office/drawing/2014/main" xmlns="" id="{2DB20CF9-A1E5-4594-B6B5-4E33A9373C7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105104" y="973900"/>
            <a:ext cx="3788598" cy="4395440"/>
          </a:xfrm>
          <a:prstGeom prst="rect">
            <a:avLst/>
          </a:prstGeom>
        </p:spPr>
      </p:pic>
      <p:sp>
        <p:nvSpPr>
          <p:cNvPr id="32" name="Rectangle 4">
            <a:extLst>
              <a:ext uri="{FF2B5EF4-FFF2-40B4-BE49-F238E27FC236}">
                <a16:creationId xmlns:a16="http://schemas.microsoft.com/office/drawing/2014/main" xmlns="" id="{50C72FAC-F5FC-4E78-AF2E-5FE88145F87F}"/>
              </a:ext>
            </a:extLst>
          </p:cNvPr>
          <p:cNvSpPr/>
          <p:nvPr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33" name="Picture 5">
            <a:extLst>
              <a:ext uri="{FF2B5EF4-FFF2-40B4-BE49-F238E27FC236}">
                <a16:creationId xmlns:a16="http://schemas.microsoft.com/office/drawing/2014/main" xmlns="" id="{40AA82EC-2BC4-4E2F-8DDF-AD19DA7284E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sp>
        <p:nvSpPr>
          <p:cNvPr id="34" name="TextBox 6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16E2CED5-12CB-4DAB-AB53-DAFC84087DD6}"/>
              </a:ext>
            </a:extLst>
          </p:cNvPr>
          <p:cNvSpPr txBox="1"/>
          <p:nvPr/>
        </p:nvSpPr>
        <p:spPr>
          <a:xfrm rot="20630519">
            <a:off x="6532234" y="2513233"/>
            <a:ext cx="419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35" name="TextBox 7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6AD1C000-AB32-4602-B810-4D9852856055}"/>
              </a:ext>
            </a:extLst>
          </p:cNvPr>
          <p:cNvSpPr txBox="1"/>
          <p:nvPr/>
        </p:nvSpPr>
        <p:spPr>
          <a:xfrm rot="1520410">
            <a:off x="4148066" y="2083657"/>
            <a:ext cx="6030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36" name="TextBox 8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3CE77DE0-66FC-48AC-A23C-2E121AF40F0C}"/>
              </a:ext>
            </a:extLst>
          </p:cNvPr>
          <p:cNvSpPr txBox="1"/>
          <p:nvPr/>
        </p:nvSpPr>
        <p:spPr>
          <a:xfrm rot="20630519" flipH="1">
            <a:off x="4951476" y="1556593"/>
            <a:ext cx="794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37" name="TextBox 9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E7C26DA3-0849-42C5-9508-EF9BFF7C47DB}"/>
              </a:ext>
            </a:extLst>
          </p:cNvPr>
          <p:cNvSpPr txBox="1"/>
          <p:nvPr/>
        </p:nvSpPr>
        <p:spPr>
          <a:xfrm rot="1561633" flipH="1">
            <a:off x="4826684" y="2358552"/>
            <a:ext cx="336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38" name="TextBox 10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AB44A4A6-AE34-4A8F-9077-D6569BF40B0C}"/>
              </a:ext>
            </a:extLst>
          </p:cNvPr>
          <p:cNvSpPr txBox="1"/>
          <p:nvPr/>
        </p:nvSpPr>
        <p:spPr>
          <a:xfrm rot="20630519">
            <a:off x="5865601" y="1968054"/>
            <a:ext cx="633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39" name="TextBox 11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68861D82-7435-41E8-B5ED-398623FC4F51}"/>
              </a:ext>
            </a:extLst>
          </p:cNvPr>
          <p:cNvSpPr txBox="1"/>
          <p:nvPr/>
        </p:nvSpPr>
        <p:spPr>
          <a:xfrm rot="20630519">
            <a:off x="6228195" y="4242981"/>
            <a:ext cx="488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40" name="TextBox 12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C224F999-651D-4A26-8A68-EB68765C5790}"/>
              </a:ext>
            </a:extLst>
          </p:cNvPr>
          <p:cNvSpPr txBox="1"/>
          <p:nvPr/>
        </p:nvSpPr>
        <p:spPr>
          <a:xfrm rot="1523920">
            <a:off x="5796155" y="5030876"/>
            <a:ext cx="511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41" name="TextBox 14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B5855C6E-6513-4A5E-964E-CBB574B2B476}"/>
              </a:ext>
            </a:extLst>
          </p:cNvPr>
          <p:cNvSpPr txBox="1"/>
          <p:nvPr/>
        </p:nvSpPr>
        <p:spPr>
          <a:xfrm rot="20630519">
            <a:off x="4719975" y="5267108"/>
            <a:ext cx="890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42" name="TextBox 15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719AA859-1237-4914-865D-8E0CD3AD6567}"/>
              </a:ext>
            </a:extLst>
          </p:cNvPr>
          <p:cNvSpPr txBox="1"/>
          <p:nvPr/>
        </p:nvSpPr>
        <p:spPr>
          <a:xfrm rot="20630519">
            <a:off x="4086252" y="4778904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43" name="TextBox 16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53CC8498-FFA6-457D-8B54-3BF3461CEF7A}"/>
              </a:ext>
            </a:extLst>
          </p:cNvPr>
          <p:cNvSpPr txBox="1"/>
          <p:nvPr/>
        </p:nvSpPr>
        <p:spPr>
          <a:xfrm rot="20630519">
            <a:off x="6970550" y="5614702"/>
            <a:ext cx="675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44" name="TextBox 18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2E797E8D-83EB-4466-9FA3-509596EA5568}"/>
              </a:ext>
            </a:extLst>
          </p:cNvPr>
          <p:cNvSpPr txBox="1"/>
          <p:nvPr/>
        </p:nvSpPr>
        <p:spPr>
          <a:xfrm rot="20414927">
            <a:off x="4835033" y="3905106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45" name="TextBox 19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58B95D20-6C4F-4F79-AA1D-E40A00E41053}"/>
              </a:ext>
            </a:extLst>
          </p:cNvPr>
          <p:cNvSpPr txBox="1"/>
          <p:nvPr/>
        </p:nvSpPr>
        <p:spPr>
          <a:xfrm rot="20215874">
            <a:off x="3507489" y="531580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46" name="TextBox 20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2CD5EF91-E0BC-462F-B1B8-6B3F8F1038E5}"/>
              </a:ext>
            </a:extLst>
          </p:cNvPr>
          <p:cNvSpPr txBox="1"/>
          <p:nvPr/>
        </p:nvSpPr>
        <p:spPr>
          <a:xfrm rot="1264394">
            <a:off x="5242941" y="551891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47" name="TextBox 21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6FF45627-4AF4-4071-A0E8-76738F228651}"/>
              </a:ext>
            </a:extLst>
          </p:cNvPr>
          <p:cNvSpPr txBox="1"/>
          <p:nvPr/>
        </p:nvSpPr>
        <p:spPr>
          <a:xfrm rot="1264394">
            <a:off x="2558897" y="484363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48" name="TextBox 22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BF119269-565D-4BCB-BED2-4133229E3330}"/>
              </a:ext>
            </a:extLst>
          </p:cNvPr>
          <p:cNvSpPr txBox="1"/>
          <p:nvPr/>
        </p:nvSpPr>
        <p:spPr>
          <a:xfrm rot="19121928">
            <a:off x="1418879" y="5249907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49" name="TextBox 23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C9FE10EB-E49B-416A-A18D-617D25B2AADB}"/>
              </a:ext>
            </a:extLst>
          </p:cNvPr>
          <p:cNvSpPr txBox="1"/>
          <p:nvPr/>
        </p:nvSpPr>
        <p:spPr>
          <a:xfrm rot="1264394">
            <a:off x="5389325" y="248116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0" name="TextBox 24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B9FCDDF2-3137-4E34-B264-5F180611DC0D}"/>
              </a:ext>
            </a:extLst>
          </p:cNvPr>
          <p:cNvSpPr txBox="1"/>
          <p:nvPr/>
        </p:nvSpPr>
        <p:spPr>
          <a:xfrm rot="1264394">
            <a:off x="6616653" y="149108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25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F4930118-998D-499A-B37E-D5577CC1A7E4}"/>
              </a:ext>
            </a:extLst>
          </p:cNvPr>
          <p:cNvSpPr txBox="1"/>
          <p:nvPr/>
        </p:nvSpPr>
        <p:spPr>
          <a:xfrm rot="20252314">
            <a:off x="3926026" y="2616560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26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A0EE0643-28B4-437C-A977-17D2723F8213}"/>
              </a:ext>
            </a:extLst>
          </p:cNvPr>
          <p:cNvSpPr txBox="1"/>
          <p:nvPr/>
        </p:nvSpPr>
        <p:spPr>
          <a:xfrm rot="20585427">
            <a:off x="5423905" y="1263054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27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ADAF237D-C784-4665-8DD2-A2B085FC2CAF}"/>
              </a:ext>
            </a:extLst>
          </p:cNvPr>
          <p:cNvSpPr txBox="1"/>
          <p:nvPr/>
        </p:nvSpPr>
        <p:spPr>
          <a:xfrm rot="1264394">
            <a:off x="6357616" y="492300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28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012AF389-E695-4054-9706-588DCD4FD543}"/>
              </a:ext>
            </a:extLst>
          </p:cNvPr>
          <p:cNvSpPr txBox="1"/>
          <p:nvPr/>
        </p:nvSpPr>
        <p:spPr>
          <a:xfrm rot="2248444">
            <a:off x="3177255" y="1174443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5" name="TextBox 29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98678852-FD82-4E90-BE26-4D9E01678873}"/>
              </a:ext>
            </a:extLst>
          </p:cNvPr>
          <p:cNvSpPr txBox="1"/>
          <p:nvPr/>
        </p:nvSpPr>
        <p:spPr>
          <a:xfrm rot="20630519">
            <a:off x="2538020" y="5819780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802128171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5/7/2020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6412" y="309941"/>
            <a:ext cx="2286319" cy="57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Question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9">
            <a:extLst>
              <a:ext uri="{FF2B5EF4-FFF2-40B4-BE49-F238E27FC236}">
                <a16:creationId xmlns:a16="http://schemas.microsoft.com/office/drawing/2014/main" xmlns="" id="{137202EB-ED0E-4E36-AF0D-3C14E1E1796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xmlns="" id="{AF2F2189-2658-41D9-B248-2A42750998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2DB20CF9-A1E5-4594-B6B5-4E33A9373C7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105104" y="973900"/>
            <a:ext cx="3788598" cy="439544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50C72FAC-F5FC-4E78-AF2E-5FE88145F87F}"/>
              </a:ext>
            </a:extLst>
          </p:cNvPr>
          <p:cNvSpPr/>
          <p:nvPr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40AA82EC-2BC4-4E2F-8DDF-AD19DA7284E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sp>
        <p:nvSpPr>
          <p:cNvPr id="7" name="TextBox 6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16E2CED5-12CB-4DAB-AB53-DAFC84087DD6}"/>
              </a:ext>
            </a:extLst>
          </p:cNvPr>
          <p:cNvSpPr txBox="1"/>
          <p:nvPr/>
        </p:nvSpPr>
        <p:spPr>
          <a:xfrm rot="20630519">
            <a:off x="6532234" y="2513233"/>
            <a:ext cx="419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8" name="TextBox 7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6AD1C000-AB32-4602-B810-4D9852856055}"/>
              </a:ext>
            </a:extLst>
          </p:cNvPr>
          <p:cNvSpPr txBox="1"/>
          <p:nvPr/>
        </p:nvSpPr>
        <p:spPr>
          <a:xfrm rot="1520410">
            <a:off x="4148066" y="2083657"/>
            <a:ext cx="6030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9" name="TextBox 8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3CE77DE0-66FC-48AC-A23C-2E121AF40F0C}"/>
              </a:ext>
            </a:extLst>
          </p:cNvPr>
          <p:cNvSpPr txBox="1"/>
          <p:nvPr/>
        </p:nvSpPr>
        <p:spPr>
          <a:xfrm rot="20630519" flipH="1">
            <a:off x="4951476" y="1556593"/>
            <a:ext cx="794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0" name="TextBox 9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E7C26DA3-0849-42C5-9508-EF9BFF7C47DB}"/>
              </a:ext>
            </a:extLst>
          </p:cNvPr>
          <p:cNvSpPr txBox="1"/>
          <p:nvPr/>
        </p:nvSpPr>
        <p:spPr>
          <a:xfrm rot="1561633" flipH="1">
            <a:off x="4826684" y="2358552"/>
            <a:ext cx="336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1" name="TextBox 10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AB44A4A6-AE34-4A8F-9077-D6569BF40B0C}"/>
              </a:ext>
            </a:extLst>
          </p:cNvPr>
          <p:cNvSpPr txBox="1"/>
          <p:nvPr/>
        </p:nvSpPr>
        <p:spPr>
          <a:xfrm rot="20630519">
            <a:off x="5865601" y="1968054"/>
            <a:ext cx="633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2" name="TextBox 11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68861D82-7435-41E8-B5ED-398623FC4F51}"/>
              </a:ext>
            </a:extLst>
          </p:cNvPr>
          <p:cNvSpPr txBox="1"/>
          <p:nvPr/>
        </p:nvSpPr>
        <p:spPr>
          <a:xfrm rot="20630519">
            <a:off x="6228195" y="4242981"/>
            <a:ext cx="488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3" name="TextBox 12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C224F999-651D-4A26-8A68-EB68765C5790}"/>
              </a:ext>
            </a:extLst>
          </p:cNvPr>
          <p:cNvSpPr txBox="1"/>
          <p:nvPr/>
        </p:nvSpPr>
        <p:spPr>
          <a:xfrm rot="1523920">
            <a:off x="5796155" y="5030876"/>
            <a:ext cx="511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5" name="TextBox 14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B5855C6E-6513-4A5E-964E-CBB574B2B476}"/>
              </a:ext>
            </a:extLst>
          </p:cNvPr>
          <p:cNvSpPr txBox="1"/>
          <p:nvPr/>
        </p:nvSpPr>
        <p:spPr>
          <a:xfrm rot="20630519">
            <a:off x="4719975" y="5267108"/>
            <a:ext cx="890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TextBox 15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719AA859-1237-4914-865D-8E0CD3AD6567}"/>
              </a:ext>
            </a:extLst>
          </p:cNvPr>
          <p:cNvSpPr txBox="1"/>
          <p:nvPr/>
        </p:nvSpPr>
        <p:spPr>
          <a:xfrm rot="20630519">
            <a:off x="4086252" y="4778904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7" name="TextBox 16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53CC8498-FFA6-457D-8B54-3BF3461CEF7A}"/>
              </a:ext>
            </a:extLst>
          </p:cNvPr>
          <p:cNvSpPr txBox="1"/>
          <p:nvPr/>
        </p:nvSpPr>
        <p:spPr>
          <a:xfrm rot="20630519">
            <a:off x="6970550" y="5614702"/>
            <a:ext cx="675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TextBox 18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2E797E8D-83EB-4466-9FA3-509596EA5568}"/>
              </a:ext>
            </a:extLst>
          </p:cNvPr>
          <p:cNvSpPr txBox="1"/>
          <p:nvPr/>
        </p:nvSpPr>
        <p:spPr>
          <a:xfrm rot="20414927">
            <a:off x="4835033" y="3905106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0" name="TextBox 19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58B95D20-6C4F-4F79-AA1D-E40A00E41053}"/>
              </a:ext>
            </a:extLst>
          </p:cNvPr>
          <p:cNvSpPr txBox="1"/>
          <p:nvPr/>
        </p:nvSpPr>
        <p:spPr>
          <a:xfrm rot="20215874">
            <a:off x="3507489" y="531580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1" name="TextBox 20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2CD5EF91-E0BC-462F-B1B8-6B3F8F1038E5}"/>
              </a:ext>
            </a:extLst>
          </p:cNvPr>
          <p:cNvSpPr txBox="1"/>
          <p:nvPr/>
        </p:nvSpPr>
        <p:spPr>
          <a:xfrm rot="1264394">
            <a:off x="5242941" y="551891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2" name="TextBox 21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6FF45627-4AF4-4071-A0E8-76738F228651}"/>
              </a:ext>
            </a:extLst>
          </p:cNvPr>
          <p:cNvSpPr txBox="1"/>
          <p:nvPr/>
        </p:nvSpPr>
        <p:spPr>
          <a:xfrm rot="1264394">
            <a:off x="2558897" y="484363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3" name="TextBox 22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BF119269-565D-4BCB-BED2-4133229E3330}"/>
              </a:ext>
            </a:extLst>
          </p:cNvPr>
          <p:cNvSpPr txBox="1"/>
          <p:nvPr/>
        </p:nvSpPr>
        <p:spPr>
          <a:xfrm rot="19121928">
            <a:off x="1418879" y="5249907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4" name="TextBox 23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C9FE10EB-E49B-416A-A18D-617D25B2AADB}"/>
              </a:ext>
            </a:extLst>
          </p:cNvPr>
          <p:cNvSpPr txBox="1"/>
          <p:nvPr/>
        </p:nvSpPr>
        <p:spPr>
          <a:xfrm rot="1264394">
            <a:off x="5389325" y="248116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5" name="TextBox 24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B9FCDDF2-3137-4E34-B264-5F180611DC0D}"/>
              </a:ext>
            </a:extLst>
          </p:cNvPr>
          <p:cNvSpPr txBox="1"/>
          <p:nvPr/>
        </p:nvSpPr>
        <p:spPr>
          <a:xfrm rot="1264394">
            <a:off x="6616653" y="149108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6" name="TextBox 25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F4930118-998D-499A-B37E-D5577CC1A7E4}"/>
              </a:ext>
            </a:extLst>
          </p:cNvPr>
          <p:cNvSpPr txBox="1"/>
          <p:nvPr/>
        </p:nvSpPr>
        <p:spPr>
          <a:xfrm rot="20252314">
            <a:off x="3926026" y="2616560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A0EE0643-28B4-437C-A977-17D2723F8213}"/>
              </a:ext>
            </a:extLst>
          </p:cNvPr>
          <p:cNvSpPr txBox="1"/>
          <p:nvPr/>
        </p:nvSpPr>
        <p:spPr>
          <a:xfrm rot="20585427">
            <a:off x="5423905" y="1263054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8" name="TextBox 27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ADAF237D-C784-4665-8DD2-A2B085FC2CAF}"/>
              </a:ext>
            </a:extLst>
          </p:cNvPr>
          <p:cNvSpPr txBox="1"/>
          <p:nvPr/>
        </p:nvSpPr>
        <p:spPr>
          <a:xfrm rot="1264394">
            <a:off x="6357616" y="492300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9" name="TextBox 28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012AF389-E695-4054-9706-588DCD4FD543}"/>
              </a:ext>
            </a:extLst>
          </p:cNvPr>
          <p:cNvSpPr txBox="1"/>
          <p:nvPr/>
        </p:nvSpPr>
        <p:spPr>
          <a:xfrm rot="2248444">
            <a:off x="3177255" y="1174443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30" name="TextBox 29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98678852-FD82-4E90-BE26-4D9E01678873}"/>
              </a:ext>
            </a:extLst>
          </p:cNvPr>
          <p:cNvSpPr txBox="1"/>
          <p:nvPr/>
        </p:nvSpPr>
        <p:spPr>
          <a:xfrm rot="20630519">
            <a:off x="2538020" y="5819780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074989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xmlns="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7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xmlns="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xmlns="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3"/>
            <a:ext cx="8180332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xmlns="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5/7/2020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xmlns="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xmlns="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205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5/7/2020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5/7/2020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938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7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0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37059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7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0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3733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xmlns="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5/7/2020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xmlns="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xmlns="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657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1" y="3314703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xmlns="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xmlns="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3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5/7/2020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576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5/7/2020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ock sche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89AD94B5-9922-4E42-89CE-3C445EFB152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 userDrawn="1"/>
        </p:nvSpPr>
        <p:spPr>
          <a:xfrm>
            <a:off x="-3471" y="0"/>
            <a:ext cx="687683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709" y="5098868"/>
            <a:ext cx="779006" cy="1729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5691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0524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" y="6184672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4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2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xmlns="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0"/>
            <a:ext cx="5424735" cy="4824103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xmlns="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0"/>
            <a:ext cx="5424734" cy="4824103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7" y="6390559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5/7/2020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478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xmlns="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7" y="6397195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5/7/2020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xmlns="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69" y="6397195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xmlns="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xmlns="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bg-BG"/>
              <a:t>Редакт. стил загл. образец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xmlns="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98651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91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  <p:sldLayoutId id="2147483686" r:id="rId18"/>
    <p:sldLayoutId id="2147483687" r:id="rId19"/>
    <p:sldLayoutId id="2147483689" r:id="rId20"/>
    <p:sldLayoutId id="2147483690" r:id="rId21"/>
    <p:sldLayoutId id="2147483692" r:id="rId22"/>
    <p:sldLayoutId id="2147483695" r:id="rId2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3" orient="horz" pos="2160" userDrawn="1">
          <p15:clr>
            <a:srgbClr val="F26B43"/>
          </p15:clr>
        </p15:guide>
        <p15:guide id="4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Compete/Index/2321#0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2321#1" TargetMode="External"/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2321#2" TargetMode="External"/><Relationship Id="rId1" Type="http://schemas.openxmlformats.org/officeDocument/2006/relationships/slideLayout" Target="../slideLayouts/slideLayout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2321#3" TargetMode="External"/><Relationship Id="rId1" Type="http://schemas.openxmlformats.org/officeDocument/2006/relationships/slideLayout" Target="../slideLayouts/slideLayout2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2321#4" TargetMode="External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2321#5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2321#6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hyperlink" Target="https://judge.softuni.bg/Contests/Practice/Index/2321#7" TargetMode="Externa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2321#8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programming-basics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59.png"/><Relationship Id="rId26" Type="http://schemas.openxmlformats.org/officeDocument/2006/relationships/image" Target="../media/image63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56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20.xml"/><Relationship Id="rId16" Type="http://schemas.openxmlformats.org/officeDocument/2006/relationships/image" Target="../media/image58.png"/><Relationship Id="rId20" Type="http://schemas.openxmlformats.org/officeDocument/2006/relationships/image" Target="../media/image60.png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53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62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55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52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57.png"/><Relationship Id="rId22" Type="http://schemas.openxmlformats.org/officeDocument/2006/relationships/image" Target="../media/image61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jpeg"/><Relationship Id="rId3" Type="http://schemas.openxmlformats.org/officeDocument/2006/relationships/hyperlink" Target="https://www.is-bg.net/" TargetMode="External"/><Relationship Id="rId7" Type="http://schemas.openxmlformats.org/officeDocument/2006/relationships/hyperlink" Target="http://www.world-of-myths.com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65.png"/><Relationship Id="rId5" Type="http://schemas.openxmlformats.org/officeDocument/2006/relationships/hyperlink" Target="https://www.onebitsoftware.net/" TargetMode="External"/><Relationship Id="rId10" Type="http://schemas.openxmlformats.org/officeDocument/2006/relationships/image" Target="../media/image67.gif"/><Relationship Id="rId4" Type="http://schemas.openxmlformats.org/officeDocument/2006/relationships/image" Target="../media/image64.jpeg"/><Relationship Id="rId9" Type="http://schemas.openxmlformats.org/officeDocument/2006/relationships/hyperlink" Target="https://www.lukanet.com/" TargetMode="Externa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68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s://csharp-book.softuni.bg/" TargetMode="Externa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6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2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71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7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Прости повторения с </a:t>
            </a:r>
            <a:r>
              <a:rPr lang="en-US" dirty="0"/>
              <a:t>for-</a:t>
            </a:r>
            <a:r>
              <a:rPr lang="bg-BG" dirty="0"/>
              <a:t>цикъл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Повторения (цикли)</a:t>
            </a:r>
            <a:endParaRPr lang="en-US" dirty="0"/>
          </a:p>
        </p:txBody>
      </p:sp>
      <p:sp>
        <p:nvSpPr>
          <p:cNvPr id="18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9904412" y="6136259"/>
            <a:ext cx="1842040" cy="444793"/>
          </a:xfrm>
        </p:spPr>
        <p:txBody>
          <a:bodyPr/>
          <a:lstStyle/>
          <a:p>
            <a:r>
              <a:rPr lang="en-US" sz="1800" dirty="0">
                <a:hlinkClick r:id="rId3"/>
              </a:rPr>
              <a:t>http://softuni.bg</a:t>
            </a:r>
            <a:endParaRPr lang="en-US" sz="1800" dirty="0"/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8641602" y="5916124"/>
            <a:ext cx="2950749" cy="382788"/>
          </a:xfrm>
        </p:spPr>
        <p:txBody>
          <a:bodyPr/>
          <a:lstStyle/>
          <a:p>
            <a:r>
              <a:rPr lang="bg-BG" dirty="0"/>
              <a:t>Софтуерен университет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xmlns="" id="{941D5C10-8D10-4D4A-BDC4-202C30EAED2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70972" y="4876928"/>
            <a:ext cx="2950749" cy="506540"/>
          </a:xfrm>
        </p:spPr>
        <p:txBody>
          <a:bodyPr/>
          <a:lstStyle/>
          <a:p>
            <a:r>
              <a:rPr lang="bg-BG" noProof="1"/>
              <a:t>СофтУни</a:t>
            </a:r>
            <a:endParaRPr lang="en-US" noProof="1"/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xmlns="" id="{76A05CC2-FC4D-4504-ABD3-8A2DED65D27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0972" y="5175129"/>
            <a:ext cx="3175747" cy="832014"/>
          </a:xfrm>
        </p:spPr>
        <p:txBody>
          <a:bodyPr/>
          <a:lstStyle/>
          <a:p>
            <a:r>
              <a:rPr lang="bg-BG" noProof="1"/>
              <a:t>Преподавателски</a:t>
            </a:r>
            <a:r>
              <a:rPr lang="bg-BG" dirty="0"/>
              <a:t> екип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DF376815-D334-46C2-8FD5-F12D811DCA8B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013664" y="2244644"/>
            <a:ext cx="3175747" cy="2352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73ACEC4B-0695-413A-B22A-3C7FF9EF74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Цикли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32F5DAA-1782-40EF-8EEE-5C1BD655732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xmlns="" id="{2E40E25D-49D8-446B-BA0E-54A07446418D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5212" y="1524000"/>
            <a:ext cx="2286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435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sitting, indoor, table, front&#10;&#10;Description automatically generated">
            <a:extLst>
              <a:ext uri="{FF2B5EF4-FFF2-40B4-BE49-F238E27FC236}">
                <a16:creationId xmlns:a16="http://schemas.microsoft.com/office/drawing/2014/main" xmlns="" id="{2EFF6468-D3C5-46AC-8A8B-51958FE8AA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124" y="4821223"/>
            <a:ext cx="2695575" cy="1390650"/>
          </a:xfrm>
          <a:prstGeom prst="rect">
            <a:avLst/>
          </a:prstGeom>
        </p:spPr>
      </p:pic>
      <p:pic>
        <p:nvPicPr>
          <p:cNvPr id="11" name="Picture 10" descr="A picture containing food&#10;&#10;Description automatically generated">
            <a:extLst>
              <a:ext uri="{FF2B5EF4-FFF2-40B4-BE49-F238E27FC236}">
                <a16:creationId xmlns:a16="http://schemas.microsoft.com/office/drawing/2014/main" xmlns="" id="{F38C5C4D-7235-45F7-8EA2-5D9048CE27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850" y="4698065"/>
            <a:ext cx="2695575" cy="1238407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xmlns="" id="{6C0DC080-6327-4781-804B-87B693B39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е цикъл? 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720B196-E5AC-4B27-99F4-020683BB31B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9" name="Picture 8" descr="A picture containing sitting, table, food, cake&#10;&#10;Description automatically generated">
            <a:extLst>
              <a:ext uri="{FF2B5EF4-FFF2-40B4-BE49-F238E27FC236}">
                <a16:creationId xmlns:a16="http://schemas.microsoft.com/office/drawing/2014/main" xmlns="" id="{CD714CB7-5E1B-40C9-A8ED-8FA4ECD556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747" y="4422664"/>
            <a:ext cx="2695575" cy="1390650"/>
          </a:xfrm>
          <a:prstGeom prst="rect">
            <a:avLst/>
          </a:prstGeom>
        </p:spPr>
      </p:pic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:a16="http://schemas.microsoft.com/office/drawing/2014/main" xmlns="" id="{D3DC716C-1984-4119-928F-4BF6A8D78E5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051" y="4164296"/>
            <a:ext cx="2695575" cy="1390650"/>
          </a:xfrm>
          <a:prstGeom prst="rect">
            <a:avLst/>
          </a:prstGeom>
        </p:spPr>
      </p:pic>
      <p:pic>
        <p:nvPicPr>
          <p:cNvPr id="15" name="Picture 14" descr="A picture containing sitting, table, cake, phone&#10;&#10;Description automatically generated">
            <a:extLst>
              <a:ext uri="{FF2B5EF4-FFF2-40B4-BE49-F238E27FC236}">
                <a16:creationId xmlns:a16="http://schemas.microsoft.com/office/drawing/2014/main" xmlns="" id="{BA9ADA86-F031-404E-AC5E-B073015BDF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576" y="3797435"/>
            <a:ext cx="2695575" cy="139065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3AFEC2D1-22F4-46C4-B950-7BDB5BBCBAE7}"/>
              </a:ext>
            </a:extLst>
          </p:cNvPr>
          <p:cNvSpPr txBox="1"/>
          <p:nvPr/>
        </p:nvSpPr>
        <p:spPr>
          <a:xfrm>
            <a:off x="206696" y="1248559"/>
            <a:ext cx="11582399" cy="2283721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/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bg-BG" sz="3200" dirty="0"/>
              <a:t>Често ни се налага да повтаряме едно и също действие </a:t>
            </a:r>
            <a:br>
              <a:rPr lang="bg-BG" sz="3200" dirty="0"/>
            </a:br>
            <a:r>
              <a:rPr lang="bg-BG" sz="3200" dirty="0"/>
              <a:t>многократно</a:t>
            </a:r>
            <a:endParaRPr lang="bg-BG" sz="3000" dirty="0"/>
          </a:p>
          <a:p>
            <a:r>
              <a:rPr lang="bg-BG" sz="3000" dirty="0"/>
              <a:t>Ако искаме да направим 3 бургера, бихме повторили едни и същи</a:t>
            </a:r>
            <a:br>
              <a:rPr lang="bg-BG" sz="3000" dirty="0"/>
            </a:br>
            <a:r>
              <a:rPr lang="bg-BG" sz="3000" dirty="0"/>
              <a:t>действия 3 пъти:</a:t>
            </a:r>
            <a:endParaRPr lang="en-US" sz="3000" dirty="0"/>
          </a:p>
        </p:txBody>
      </p:sp>
      <p:pic>
        <p:nvPicPr>
          <p:cNvPr id="17" name="Picture 16" descr="A picture containing sitting, indoor, table, front&#10;&#10;Description automatically generated">
            <a:extLst>
              <a:ext uri="{FF2B5EF4-FFF2-40B4-BE49-F238E27FC236}">
                <a16:creationId xmlns:a16="http://schemas.microsoft.com/office/drawing/2014/main" xmlns="" id="{4B4651B9-77EB-4D53-8B6C-4A6A91905D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6681" y="4821223"/>
            <a:ext cx="2695575" cy="1390650"/>
          </a:xfrm>
          <a:prstGeom prst="rect">
            <a:avLst/>
          </a:prstGeom>
        </p:spPr>
      </p:pic>
      <p:pic>
        <p:nvPicPr>
          <p:cNvPr id="18" name="Picture 17" descr="A picture containing food&#10;&#10;Description automatically generated">
            <a:extLst>
              <a:ext uri="{FF2B5EF4-FFF2-40B4-BE49-F238E27FC236}">
                <a16:creationId xmlns:a16="http://schemas.microsoft.com/office/drawing/2014/main" xmlns="" id="{669FA283-04F4-47B6-B140-05CF1DC576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8407" y="4698065"/>
            <a:ext cx="2695575" cy="1238407"/>
          </a:xfrm>
          <a:prstGeom prst="rect">
            <a:avLst/>
          </a:prstGeom>
        </p:spPr>
      </p:pic>
      <p:pic>
        <p:nvPicPr>
          <p:cNvPr id="19" name="Picture 18" descr="A picture containing sitting, table, food, cake&#10;&#10;Description automatically generated">
            <a:extLst>
              <a:ext uri="{FF2B5EF4-FFF2-40B4-BE49-F238E27FC236}">
                <a16:creationId xmlns:a16="http://schemas.microsoft.com/office/drawing/2014/main" xmlns="" id="{D33B0E39-4662-4191-B855-68018B55FF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5304" y="4422664"/>
            <a:ext cx="2695575" cy="1390650"/>
          </a:xfrm>
          <a:prstGeom prst="rect">
            <a:avLst/>
          </a:prstGeom>
        </p:spPr>
      </p:pic>
      <p:pic>
        <p:nvPicPr>
          <p:cNvPr id="20" name="Picture 19" descr="A close up of a logo&#10;&#10;Description automatically generated">
            <a:extLst>
              <a:ext uri="{FF2B5EF4-FFF2-40B4-BE49-F238E27FC236}">
                <a16:creationId xmlns:a16="http://schemas.microsoft.com/office/drawing/2014/main" xmlns="" id="{178C6991-618D-4973-8F89-A30E1080C6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4608" y="4164296"/>
            <a:ext cx="2695575" cy="1390650"/>
          </a:xfrm>
          <a:prstGeom prst="rect">
            <a:avLst/>
          </a:prstGeom>
        </p:spPr>
      </p:pic>
      <p:pic>
        <p:nvPicPr>
          <p:cNvPr id="21" name="Picture 20" descr="A picture containing sitting, table, cake, phone&#10;&#10;Description automatically generated">
            <a:extLst>
              <a:ext uri="{FF2B5EF4-FFF2-40B4-BE49-F238E27FC236}">
                <a16:creationId xmlns:a16="http://schemas.microsoft.com/office/drawing/2014/main" xmlns="" id="{0C28771E-437D-4C60-B595-589137699B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133" y="3797435"/>
            <a:ext cx="2695575" cy="1390650"/>
          </a:xfrm>
          <a:prstGeom prst="rect">
            <a:avLst/>
          </a:prstGeom>
        </p:spPr>
      </p:pic>
      <p:pic>
        <p:nvPicPr>
          <p:cNvPr id="23" name="Picture 22" descr="A picture containing sitting, indoor, table, front&#10;&#10;Description automatically generated">
            <a:extLst>
              <a:ext uri="{FF2B5EF4-FFF2-40B4-BE49-F238E27FC236}">
                <a16:creationId xmlns:a16="http://schemas.microsoft.com/office/drawing/2014/main" xmlns="" id="{C109EFAF-9231-43FD-98A3-D9EC12737B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6138" y="4821223"/>
            <a:ext cx="2695575" cy="1390650"/>
          </a:xfrm>
          <a:prstGeom prst="rect">
            <a:avLst/>
          </a:prstGeom>
        </p:spPr>
      </p:pic>
      <p:pic>
        <p:nvPicPr>
          <p:cNvPr id="24" name="Picture 23" descr="A picture containing food&#10;&#10;Description automatically generated">
            <a:extLst>
              <a:ext uri="{FF2B5EF4-FFF2-40B4-BE49-F238E27FC236}">
                <a16:creationId xmlns:a16="http://schemas.microsoft.com/office/drawing/2014/main" xmlns="" id="{1404587E-735F-458C-938B-D9CBD08728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7864" y="4698065"/>
            <a:ext cx="2695575" cy="1238407"/>
          </a:xfrm>
          <a:prstGeom prst="rect">
            <a:avLst/>
          </a:prstGeom>
        </p:spPr>
      </p:pic>
      <p:pic>
        <p:nvPicPr>
          <p:cNvPr id="25" name="Picture 24" descr="A picture containing sitting, table, food, cake&#10;&#10;Description automatically generated">
            <a:extLst>
              <a:ext uri="{FF2B5EF4-FFF2-40B4-BE49-F238E27FC236}">
                <a16:creationId xmlns:a16="http://schemas.microsoft.com/office/drawing/2014/main" xmlns="" id="{69A9609B-DB29-47A0-9884-75A59599E9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4761" y="4422664"/>
            <a:ext cx="2695575" cy="1390650"/>
          </a:xfrm>
          <a:prstGeom prst="rect">
            <a:avLst/>
          </a:prstGeom>
        </p:spPr>
      </p:pic>
      <p:pic>
        <p:nvPicPr>
          <p:cNvPr id="26" name="Picture 2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477BEF96-5DEC-4D7E-B5B1-F42DBF6C222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4065" y="4164296"/>
            <a:ext cx="2695575" cy="1390650"/>
          </a:xfrm>
          <a:prstGeom prst="rect">
            <a:avLst/>
          </a:prstGeom>
        </p:spPr>
      </p:pic>
      <p:pic>
        <p:nvPicPr>
          <p:cNvPr id="27" name="Picture 26" descr="A picture containing sitting, table, cake, phone&#10;&#10;Description automatically generated">
            <a:extLst>
              <a:ext uri="{FF2B5EF4-FFF2-40B4-BE49-F238E27FC236}">
                <a16:creationId xmlns:a16="http://schemas.microsoft.com/office/drawing/2014/main" xmlns="" id="{7FE59260-FE90-4A37-AB21-02E8880F6F9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590" y="3797435"/>
            <a:ext cx="2695575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27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95DC53F2-A90C-4631-855D-B535CBB2D35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>
            <a:noAutofit/>
          </a:bodyPr>
          <a:lstStyle/>
          <a:p>
            <a:pPr marL="456915" indent="-456915">
              <a:buChar char="§"/>
            </a:pPr>
            <a:r>
              <a:rPr lang="bg-BG" sz="3000" dirty="0"/>
              <a:t>Циклите в програмирането ни позволяват да повтаряме </a:t>
            </a:r>
            <a:r>
              <a:rPr lang="bg-BG" sz="3000" b="1" dirty="0"/>
              <a:t>едни и </a:t>
            </a:r>
            <a:br>
              <a:rPr lang="bg-BG" sz="3000" b="1" dirty="0"/>
            </a:br>
            <a:r>
              <a:rPr lang="bg-BG" sz="3000" b="1" dirty="0"/>
              <a:t>същи действия </a:t>
            </a:r>
            <a:r>
              <a:rPr lang="bg-BG" sz="3000" dirty="0"/>
              <a:t>определен брой пъти:</a:t>
            </a:r>
            <a:endParaRPr lang="en-US" sz="3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556CC26-1871-4B04-BD45-876727DE8C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409299" y="2590800"/>
            <a:ext cx="5370323" cy="3726762"/>
          </a:xfrm>
          <a:solidFill>
            <a:schemeClr val="accent5">
              <a:lumMod val="60000"/>
              <a:lumOff val="40000"/>
              <a:alpha val="15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nn-NO" sz="2400" dirty="0"/>
              <a:t>for (let i = 1; i &lt;= 3; i++) {</a:t>
            </a:r>
          </a:p>
          <a:p>
            <a:r>
              <a:rPr lang="nn-NO" sz="2400" dirty="0"/>
              <a:t>  console.log("Bottom bun");</a:t>
            </a:r>
          </a:p>
          <a:p>
            <a:r>
              <a:rPr lang="nn-NO" sz="2400" dirty="0"/>
              <a:t>  console.log("Mustard");</a:t>
            </a:r>
          </a:p>
          <a:p>
            <a:r>
              <a:rPr lang="nn-NO" sz="2400" dirty="0"/>
              <a:t>  console.log("Meat");</a:t>
            </a:r>
          </a:p>
          <a:p>
            <a:r>
              <a:rPr lang="nn-NO" sz="2400" dirty="0"/>
              <a:t>  console.log("Lettuce");</a:t>
            </a:r>
          </a:p>
          <a:p>
            <a:r>
              <a:rPr lang="nn-NO" sz="2400" dirty="0"/>
              <a:t>  console.log("Top bun");</a:t>
            </a:r>
          </a:p>
          <a:p>
            <a:r>
              <a:rPr lang="nn-NO" sz="2400" dirty="0"/>
              <a:t>}</a:t>
            </a:r>
            <a:endParaRPr lang="en-US" sz="24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6C0DC080-6327-4781-804B-87B693B39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е цикъл? (2)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720B196-E5AC-4B27-99F4-020683BB31B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105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Повторения на блокове код</a:t>
            </a:r>
            <a:endParaRPr lang="en-US" dirty="0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1"/>
          </p:nvPr>
        </p:nvSpPr>
        <p:spPr>
          <a:xfrm>
            <a:off x="684212" y="5486400"/>
            <a:ext cx="10958928" cy="499819"/>
          </a:xfrm>
        </p:spPr>
        <p:txBody>
          <a:bodyPr/>
          <a:lstStyle/>
          <a:p>
            <a:r>
              <a:rPr lang="bg-BG" dirty="0"/>
              <a:t>Конструкция за </a:t>
            </a:r>
            <a:r>
              <a:rPr lang="en-US" dirty="0">
                <a:latin typeface="Consolas" panose="020B0609020204030204" pitchFamily="49" charset="0"/>
              </a:rPr>
              <a:t>for</a:t>
            </a:r>
            <a:r>
              <a:rPr lang="bg-BG" dirty="0">
                <a:latin typeface="Consolas" panose="020B0609020204030204" pitchFamily="49" charset="0"/>
              </a:rPr>
              <a:t>-</a:t>
            </a:r>
            <a:r>
              <a:rPr lang="bg-BG" dirty="0"/>
              <a:t>цикъл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E94D2624-E2FA-4C5C-9D78-49388F45B3F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2916" y="1524000"/>
            <a:ext cx="2762991" cy="2295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96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sz="3000" dirty="0"/>
              <a:t>Можем да повтаряме действия до определен момент чрез </a:t>
            </a:r>
            <a:r>
              <a:rPr lang="en-US" sz="3000" dirty="0"/>
              <a:t/>
            </a:r>
            <a:br>
              <a:rPr lang="en-US" sz="3000" dirty="0"/>
            </a:b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sz="3000" dirty="0"/>
              <a:t>-</a:t>
            </a:r>
            <a:r>
              <a:rPr lang="bg-BG" sz="3000" dirty="0"/>
              <a:t>цикли</a:t>
            </a:r>
            <a:r>
              <a:rPr lang="en-US" sz="3000" dirty="0"/>
              <a:t>	</a:t>
            </a:r>
            <a:endParaRPr lang="bg-BG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for</a:t>
            </a:r>
            <a:r>
              <a:rPr lang="bg-BG" dirty="0"/>
              <a:t>-цикъл</a:t>
            </a:r>
            <a:r>
              <a:rPr lang="en-US" dirty="0"/>
              <a:t> - </a:t>
            </a:r>
            <a:r>
              <a:rPr lang="bg-BG" dirty="0"/>
              <a:t>конструкция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818921" y="3268032"/>
            <a:ext cx="6400800" cy="1606594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for (let i = 1; i &lt;= 10; i++) {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console.log(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677314" y="2269069"/>
            <a:ext cx="2940695" cy="938811"/>
          </a:xfrm>
          <a:prstGeom prst="wedgeRoundRectCallout">
            <a:avLst>
              <a:gd name="adj1" fmla="val -1808"/>
              <a:gd name="adj2" fmla="val 73894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bg-BG" sz="2800" b="1" dirty="0">
                <a:solidFill>
                  <a:schemeClr val="bg2"/>
                </a:solidFill>
              </a:rPr>
              <a:t>Ключова дума за конструкцията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4111868" y="2189311"/>
            <a:ext cx="2191890" cy="878660"/>
          </a:xfrm>
          <a:prstGeom prst="wedgeRoundRectCallout">
            <a:avLst>
              <a:gd name="adj1" fmla="val -31763"/>
              <a:gd name="adj2" fmla="val 77218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bg-BG" sz="2800" b="1" dirty="0">
                <a:solidFill>
                  <a:schemeClr val="bg2"/>
                </a:solidFill>
              </a:rPr>
              <a:t>Начална стойност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6589617" y="2329221"/>
            <a:ext cx="1981200" cy="878660"/>
          </a:xfrm>
          <a:prstGeom prst="wedgeRoundRectCallout">
            <a:avLst>
              <a:gd name="adj1" fmla="val -62436"/>
              <a:gd name="adj2" fmla="val 60663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bg-BG" sz="2800" b="1" dirty="0">
                <a:solidFill>
                  <a:schemeClr val="bg2"/>
                </a:solidFill>
              </a:rPr>
              <a:t>Крайна стойност</a:t>
            </a:r>
          </a:p>
        </p:txBody>
      </p:sp>
      <p:sp>
        <p:nvSpPr>
          <p:cNvPr id="12" name="AutoShape 7">
            <a:extLst>
              <a:ext uri="{FF2B5EF4-FFF2-40B4-BE49-F238E27FC236}">
                <a16:creationId xmlns:a16="http://schemas.microsoft.com/office/drawing/2014/main" xmlns="" id="{CFEE89DF-D9FC-4DE0-AE73-7A904A9283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0217" y="3831354"/>
            <a:ext cx="3200400" cy="878660"/>
          </a:xfrm>
          <a:prstGeom prst="wedgeRoundRectCallout">
            <a:avLst>
              <a:gd name="adj1" fmla="val -59042"/>
              <a:gd name="adj2" fmla="val -53307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bg-BG" sz="2800" b="1" dirty="0">
                <a:solidFill>
                  <a:schemeClr val="bg2"/>
                </a:solidFill>
              </a:rPr>
              <a:t>Инкрементация на индекса </a:t>
            </a:r>
            <a:r>
              <a:rPr lang="en-US" sz="2800" b="1" dirty="0">
                <a:solidFill>
                  <a:schemeClr val="bg2"/>
                </a:solidFill>
                <a:latin typeface="Consolas" panose="020B0609020204030204" pitchFamily="49" charset="0"/>
              </a:rPr>
              <a:t>(i)</a:t>
            </a:r>
            <a:endParaRPr lang="bg-BG" sz="2800" b="1" dirty="0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AutoShape 7">
            <a:extLst>
              <a:ext uri="{FF2B5EF4-FFF2-40B4-BE49-F238E27FC236}">
                <a16:creationId xmlns:a16="http://schemas.microsoft.com/office/drawing/2014/main" xmlns="" id="{981F5B2A-8734-4182-91B3-97107A8397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6012" y="4800600"/>
            <a:ext cx="5168434" cy="834960"/>
          </a:xfrm>
          <a:prstGeom prst="wedgeRoundRectCallout">
            <a:avLst>
              <a:gd name="adj1" fmla="val -29827"/>
              <a:gd name="adj2" fmla="val -83431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bg-BG" sz="2800" b="1" dirty="0">
                <a:solidFill>
                  <a:schemeClr val="bg2"/>
                </a:solidFill>
              </a:rPr>
              <a:t>Тяло на цикъла: блок от код за </a:t>
            </a:r>
            <a:br>
              <a:rPr lang="bg-BG" sz="2800" b="1" dirty="0">
                <a:solidFill>
                  <a:schemeClr val="bg2"/>
                </a:solidFill>
              </a:rPr>
            </a:br>
            <a:r>
              <a:rPr lang="bg-BG" sz="2800" b="1" dirty="0">
                <a:solidFill>
                  <a:schemeClr val="bg2"/>
                </a:solidFill>
              </a:rPr>
              <a:t>повторение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A2CE1933-0A7A-48D9-BE72-024204F972C3}"/>
              </a:ext>
            </a:extLst>
          </p:cNvPr>
          <p:cNvSpPr/>
          <p:nvPr/>
        </p:nvSpPr>
        <p:spPr>
          <a:xfrm>
            <a:off x="2284237" y="3886200"/>
            <a:ext cx="2971975" cy="432876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2771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1" grpId="0" animBg="1"/>
      <p:bldP spid="13" grpId="0" animBg="1"/>
      <p:bldP spid="12" grpId="0" animBg="1"/>
      <p:bldP spid="15" grpId="0" animBg="1"/>
      <p:bldP spid="1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Напишете програма, която:</a:t>
            </a:r>
          </a:p>
          <a:p>
            <a:pPr lvl="1">
              <a:lnSpc>
                <a:spcPct val="100000"/>
              </a:lnSpc>
            </a:pP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Извежда числата 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100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 всяко на нов ред</a:t>
            </a:r>
          </a:p>
          <a:p>
            <a:pPr marL="0" indent="0">
              <a:lnSpc>
                <a:spcPct val="100000"/>
              </a:lnSpc>
              <a:buNone/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b="1" dirty="0"/>
          </a:p>
          <a:p>
            <a:pPr>
              <a:lnSpc>
                <a:spcPct val="100000"/>
              </a:lnSpc>
            </a:pPr>
            <a:endParaRPr lang="en-US" sz="3200" b="1" dirty="0"/>
          </a:p>
          <a:p>
            <a:pPr>
              <a:lnSpc>
                <a:spcPct val="100000"/>
              </a:lnSpc>
            </a:pP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Числа от 1 до 100 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60412" y="61994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 smtClean="0">
                <a:hlinkClick r:id="rId3"/>
              </a:rPr>
              <a:t>https://judge.softuni.bg/Contests/Compete/Index/2321#0</a:t>
            </a:r>
            <a:endParaRPr lang="en-US" dirty="0"/>
          </a:p>
        </p:txBody>
      </p:sp>
      <p:pic>
        <p:nvPicPr>
          <p:cNvPr id="7" name="Picture 6" descr="Ð ÐµÐ·ÑÐ»ÑÐ°Ñ Ñ Ð¸Ð·Ð¾Ð±ÑÐ°Ð¶ÐµÐ½Ð¸Ðµ Ð·Ð° loops png transparent">
            <a:extLst>
              <a:ext uri="{FF2B5EF4-FFF2-40B4-BE49-F238E27FC236}">
                <a16:creationId xmlns:a16="http://schemas.microsoft.com/office/drawing/2014/main" xmlns="" id="{3DECED02-EF70-4E0E-85E4-93CCC9AF03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6825" y="3429000"/>
            <a:ext cx="4572000" cy="2206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5411E26C-BDC5-43F8-A6C5-588FC5ADFADE}"/>
              </a:ext>
            </a:extLst>
          </p:cNvPr>
          <p:cNvSpPr txBox="1"/>
          <p:nvPr/>
        </p:nvSpPr>
        <p:spPr>
          <a:xfrm>
            <a:off x="4948340" y="4244496"/>
            <a:ext cx="2101839" cy="539736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dirty="0">
                <a:solidFill>
                  <a:srgbClr val="FDFFFF"/>
                </a:solidFill>
              </a:rPr>
              <a:t>Принтиране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xmlns="" id="{7D2CB6A6-BC98-4F25-8251-284A1934A89B}"/>
              </a:ext>
            </a:extLst>
          </p:cNvPr>
          <p:cNvGrpSpPr/>
          <p:nvPr/>
        </p:nvGrpSpPr>
        <p:grpSpPr>
          <a:xfrm>
            <a:off x="1974858" y="2703069"/>
            <a:ext cx="1591782" cy="579642"/>
            <a:chOff x="1998659" y="2457336"/>
            <a:chExt cx="1484318" cy="62358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xmlns="" id="{B18B8A66-FF0D-41E8-B04E-671CA9CCE73F}"/>
                </a:ext>
              </a:extLst>
            </p:cNvPr>
            <p:cNvSpPr/>
            <p:nvPr/>
          </p:nvSpPr>
          <p:spPr bwMode="auto">
            <a:xfrm>
              <a:off x="1998659" y="2527401"/>
              <a:ext cx="1484318" cy="526791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52257AF2-5DE5-46FA-A235-EAE765CF25AD}"/>
                </a:ext>
              </a:extLst>
            </p:cNvPr>
            <p:cNvSpPr txBox="1"/>
            <p:nvPr/>
          </p:nvSpPr>
          <p:spPr>
            <a:xfrm>
              <a:off x="2261195" y="2457336"/>
              <a:ext cx="1020780" cy="62358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200" dirty="0"/>
                <a:t> </a:t>
              </a:r>
              <a:r>
                <a:rPr lang="en-US" sz="2200" dirty="0">
                  <a:solidFill>
                    <a:srgbClr val="FDFFFF"/>
                  </a:solidFill>
                </a:rPr>
                <a:t>i = 1</a:t>
              </a:r>
              <a:endParaRPr lang="bg-BG" sz="2200" dirty="0">
                <a:solidFill>
                  <a:srgbClr val="FDFFFF"/>
                </a:solidFill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5579DDF4-A358-4BD4-BE36-DCC2CFE24122}"/>
              </a:ext>
            </a:extLst>
          </p:cNvPr>
          <p:cNvGrpSpPr/>
          <p:nvPr/>
        </p:nvGrpSpPr>
        <p:grpSpPr>
          <a:xfrm>
            <a:off x="2029205" y="3612079"/>
            <a:ext cx="1485907" cy="944561"/>
            <a:chOff x="2014345" y="3870685"/>
            <a:chExt cx="1485907" cy="944561"/>
          </a:xfrm>
        </p:grpSpPr>
        <p:sp>
          <p:nvSpPr>
            <p:cNvPr id="6" name="Diamond 5">
              <a:extLst>
                <a:ext uri="{FF2B5EF4-FFF2-40B4-BE49-F238E27FC236}">
                  <a16:creationId xmlns:a16="http://schemas.microsoft.com/office/drawing/2014/main" xmlns="" id="{058CC043-9692-432B-9432-86F6A429A146}"/>
                </a:ext>
              </a:extLst>
            </p:cNvPr>
            <p:cNvSpPr/>
            <p:nvPr/>
          </p:nvSpPr>
          <p:spPr bwMode="auto">
            <a:xfrm>
              <a:off x="2014345" y="3870685"/>
              <a:ext cx="1485907" cy="944561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xmlns="" id="{CB21D6B4-12EA-4958-A989-371C764F30FB}"/>
                </a:ext>
              </a:extLst>
            </p:cNvPr>
            <p:cNvSpPr txBox="1"/>
            <p:nvPr/>
          </p:nvSpPr>
          <p:spPr>
            <a:xfrm>
              <a:off x="2150962" y="4029836"/>
              <a:ext cx="1295606" cy="57192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200" dirty="0">
                  <a:solidFill>
                    <a:srgbClr val="FDFFFF"/>
                  </a:solidFill>
                </a:rPr>
                <a:t>i &lt;= 100</a:t>
              </a:r>
              <a:endParaRPr lang="bg-BG" sz="2200" dirty="0">
                <a:solidFill>
                  <a:srgbClr val="FDFFFF"/>
                </a:solidFill>
              </a:endParaRPr>
            </a:p>
          </p:txBody>
        </p:sp>
      </p:grp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xmlns="" id="{B73E921C-50F4-4E2A-BF9F-8A6C8CEB9E18}"/>
              </a:ext>
            </a:extLst>
          </p:cNvPr>
          <p:cNvCxnSpPr/>
          <p:nvPr/>
        </p:nvCxnSpPr>
        <p:spPr>
          <a:xfrm>
            <a:off x="2760951" y="3287151"/>
            <a:ext cx="4762" cy="32492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A605A2D4-17C7-4053-AE60-CFE1A604308E}"/>
              </a:ext>
            </a:extLst>
          </p:cNvPr>
          <p:cNvSpPr txBox="1"/>
          <p:nvPr/>
        </p:nvSpPr>
        <p:spPr>
          <a:xfrm>
            <a:off x="3319617" y="3612175"/>
            <a:ext cx="776330" cy="5397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false</a:t>
            </a:r>
            <a:endParaRPr lang="en-US" sz="2400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xmlns="" id="{C619D06E-87CD-4B48-BE2F-649586073395}"/>
              </a:ext>
            </a:extLst>
          </p:cNvPr>
          <p:cNvCxnSpPr>
            <a:cxnSpLocks/>
          </p:cNvCxnSpPr>
          <p:nvPr/>
        </p:nvCxnSpPr>
        <p:spPr>
          <a:xfrm flipV="1">
            <a:off x="3517315" y="4073254"/>
            <a:ext cx="614406" cy="1336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lowchart: Terminator 30">
            <a:extLst>
              <a:ext uri="{FF2B5EF4-FFF2-40B4-BE49-F238E27FC236}">
                <a16:creationId xmlns:a16="http://schemas.microsoft.com/office/drawing/2014/main" xmlns="" id="{CB40AF99-3410-4892-8B87-896AFBB55286}"/>
              </a:ext>
            </a:extLst>
          </p:cNvPr>
          <p:cNvSpPr/>
          <p:nvPr/>
        </p:nvSpPr>
        <p:spPr bwMode="auto">
          <a:xfrm>
            <a:off x="4116061" y="3782831"/>
            <a:ext cx="1770680" cy="461665"/>
          </a:xfrm>
          <a:prstGeom prst="flowChartTerminator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End loop</a:t>
            </a:r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" name="Parallelogram 33">
            <a:extLst>
              <a:ext uri="{FF2B5EF4-FFF2-40B4-BE49-F238E27FC236}">
                <a16:creationId xmlns:a16="http://schemas.microsoft.com/office/drawing/2014/main" xmlns="" id="{E5F28593-C8AD-458A-BDB2-E05852147AD3}"/>
              </a:ext>
            </a:extLst>
          </p:cNvPr>
          <p:cNvSpPr/>
          <p:nvPr/>
        </p:nvSpPr>
        <p:spPr bwMode="auto">
          <a:xfrm>
            <a:off x="1939456" y="4952259"/>
            <a:ext cx="1690519" cy="579642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 k</a:t>
            </a:r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xmlns="" id="{FB9365C3-EEEC-4962-8CA6-8E30FD56E88D}"/>
              </a:ext>
            </a:extLst>
          </p:cNvPr>
          <p:cNvCxnSpPr/>
          <p:nvPr/>
        </p:nvCxnSpPr>
        <p:spPr>
          <a:xfrm>
            <a:off x="2775191" y="4558064"/>
            <a:ext cx="9525" cy="3810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33BC59A7-2621-4B65-B62A-3D8F5272F73F}"/>
              </a:ext>
            </a:extLst>
          </p:cNvPr>
          <p:cNvSpPr txBox="1"/>
          <p:nvPr/>
        </p:nvSpPr>
        <p:spPr>
          <a:xfrm>
            <a:off x="2835397" y="4418421"/>
            <a:ext cx="730035" cy="5397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true</a:t>
            </a:r>
            <a:endParaRPr lang="en-US" sz="2400" dirty="0"/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xmlns="" id="{E58B26E2-5B7F-4C15-9127-EE07425AD8AC}"/>
              </a:ext>
            </a:extLst>
          </p:cNvPr>
          <p:cNvCxnSpPr>
            <a:cxnSpLocks/>
            <a:stCxn id="34" idx="5"/>
            <a:endCxn id="6" idx="1"/>
          </p:cNvCxnSpPr>
          <p:nvPr/>
        </p:nvCxnSpPr>
        <p:spPr>
          <a:xfrm rot="10800000" flipH="1">
            <a:off x="2011911" y="4084360"/>
            <a:ext cx="17294" cy="1157720"/>
          </a:xfrm>
          <a:prstGeom prst="bentConnector3">
            <a:avLst>
              <a:gd name="adj1" fmla="val -3691483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9988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31" grpId="0" animBg="1"/>
      <p:bldP spid="34" grpId="0" animBg="1"/>
      <p:bldP spid="3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Работа с по-сложни </a:t>
            </a:r>
            <a:r>
              <a:rPr lang="en-US" b="1" dirty="0">
                <a:latin typeface="Consolas" panose="020B0609020204030204" pitchFamily="49" charset="0"/>
              </a:rPr>
              <a:t>for</a:t>
            </a:r>
            <a:r>
              <a:rPr lang="en-US" dirty="0"/>
              <a:t>-</a:t>
            </a:r>
            <a:r>
              <a:rPr lang="bg-BG" dirty="0"/>
              <a:t>цикли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bg-BG" dirty="0"/>
              <a:t>Цикли със стъпка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BC42C073-4EF7-4C3B-A439-1D9D345DE4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1412" y="1676400"/>
            <a:ext cx="2659761" cy="2033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856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Напишете програма, която:</a:t>
            </a:r>
          </a:p>
          <a:p>
            <a:pPr lvl="1"/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Прочита цяло число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</a:p>
          <a:p>
            <a:pPr lvl="1"/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Отпечатва числата от</a:t>
            </a:r>
            <a:r>
              <a:rPr lang="bg-BG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bg-BG" dirty="0"/>
              <a:t> 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до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en-US" dirty="0"/>
              <a:t> </a:t>
            </a:r>
            <a:r>
              <a:rPr lang="bg-BG" dirty="0"/>
              <a:t>в 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обратен ред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стъпка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-1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Примерен вход и изход: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Числата от </a:t>
            </a:r>
            <a:r>
              <a:rPr lang="en-US" dirty="0"/>
              <a:t>N</a:t>
            </a:r>
            <a:r>
              <a:rPr lang="bg-BG" dirty="0"/>
              <a:t> до 1 в обратен ред – условие</a:t>
            </a:r>
            <a:r>
              <a:rPr lang="en-US" dirty="0"/>
              <a:t>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760412" y="4191000"/>
            <a:ext cx="1143000" cy="64107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100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Стрелка надясно 4"/>
          <p:cNvSpPr/>
          <p:nvPr/>
        </p:nvSpPr>
        <p:spPr>
          <a:xfrm>
            <a:off x="2132012" y="4359136"/>
            <a:ext cx="5334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2894012" y="4200939"/>
            <a:ext cx="5410200" cy="64107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100, 99, 98, …, 3, 2, 1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4057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682C591-A9F4-495C-BAA6-CC92AAEAC0B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xmlns="" id="{361CD4AA-C31E-42AC-9A14-EE2FDBF58ECC}"/>
              </a:ext>
            </a:extLst>
          </p:cNvPr>
          <p:cNvGrpSpPr/>
          <p:nvPr/>
        </p:nvGrpSpPr>
        <p:grpSpPr>
          <a:xfrm>
            <a:off x="4852797" y="2973899"/>
            <a:ext cx="2168323" cy="1174255"/>
            <a:chOff x="4584696" y="3694194"/>
            <a:chExt cx="1832336" cy="944561"/>
          </a:xfrm>
        </p:grpSpPr>
        <p:sp>
          <p:nvSpPr>
            <p:cNvPr id="23" name="Diamond 22">
              <a:extLst>
                <a:ext uri="{FF2B5EF4-FFF2-40B4-BE49-F238E27FC236}">
                  <a16:creationId xmlns:a16="http://schemas.microsoft.com/office/drawing/2014/main" xmlns="" id="{DCE43DC9-EA7A-4D12-8712-65D846AF7A8D}"/>
                </a:ext>
              </a:extLst>
            </p:cNvPr>
            <p:cNvSpPr/>
            <p:nvPr/>
          </p:nvSpPr>
          <p:spPr bwMode="auto">
            <a:xfrm>
              <a:off x="4584696" y="3694194"/>
              <a:ext cx="1485907" cy="944561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xmlns="" id="{766E240D-D5BA-4D72-BE7E-0ABE173834E2}"/>
                </a:ext>
              </a:extLst>
            </p:cNvPr>
            <p:cNvSpPr txBox="1"/>
            <p:nvPr/>
          </p:nvSpPr>
          <p:spPr>
            <a:xfrm>
              <a:off x="4903952" y="3847367"/>
              <a:ext cx="1513080" cy="58940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>
                  <a:solidFill>
                    <a:srgbClr val="FDFFFF"/>
                  </a:solidFill>
                </a:rPr>
                <a:t>i</a:t>
              </a:r>
              <a:r>
                <a:rPr lang="en-US" sz="3200" dirty="0">
                  <a:solidFill>
                    <a:srgbClr val="FDFFFF"/>
                  </a:solidFill>
                </a:rPr>
                <a:t> </a:t>
              </a:r>
              <a:r>
                <a:rPr lang="en-US" sz="2400" dirty="0">
                  <a:solidFill>
                    <a:srgbClr val="FDFFFF"/>
                  </a:solidFill>
                </a:rPr>
                <a:t>&gt;= </a:t>
              </a:r>
              <a:r>
                <a:rPr lang="en-US" sz="2400" noProof="1">
                  <a:solidFill>
                    <a:schemeClr val="bg2"/>
                  </a:solidFill>
                </a:rPr>
                <a:t>1</a:t>
              </a:r>
              <a:endParaRPr lang="en-US" sz="2400" dirty="0">
                <a:solidFill>
                  <a:srgbClr val="FDFFFF"/>
                </a:solidFill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xmlns="" id="{48F2742A-228B-42FA-89EC-64F50A62C75E}"/>
              </a:ext>
            </a:extLst>
          </p:cNvPr>
          <p:cNvGrpSpPr/>
          <p:nvPr/>
        </p:nvGrpSpPr>
        <p:grpSpPr>
          <a:xfrm>
            <a:off x="4488933" y="815853"/>
            <a:ext cx="2396756" cy="627057"/>
            <a:chOff x="4268780" y="481767"/>
            <a:chExt cx="2526925" cy="627057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xmlns="" id="{07DEDF83-EA65-4C9E-90C7-D72F02ED6B38}"/>
                </a:ext>
              </a:extLst>
            </p:cNvPr>
            <p:cNvSpPr/>
            <p:nvPr/>
          </p:nvSpPr>
          <p:spPr bwMode="auto">
            <a:xfrm>
              <a:off x="4444107" y="481767"/>
              <a:ext cx="2176273" cy="627057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xmlns="" id="{E6462B45-C191-4B73-9AEC-B14A476BD209}"/>
                </a:ext>
              </a:extLst>
            </p:cNvPr>
            <p:cNvSpPr txBox="1"/>
            <p:nvPr/>
          </p:nvSpPr>
          <p:spPr>
            <a:xfrm>
              <a:off x="4268780" y="501926"/>
              <a:ext cx="2526925" cy="60404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>
                  <a:solidFill>
                    <a:schemeClr val="bg2"/>
                  </a:solidFill>
                </a:rPr>
                <a:t>Read n</a:t>
              </a:r>
              <a:endParaRPr lang="bg-BG" sz="2400" dirty="0">
                <a:solidFill>
                  <a:schemeClr val="bg2"/>
                </a:solidFill>
              </a:endParaRPr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xmlns="" id="{9E7A81B8-836B-4E47-960B-D5F70AFBA3CA}"/>
              </a:ext>
            </a:extLst>
          </p:cNvPr>
          <p:cNvCxnSpPr>
            <a:cxnSpLocks/>
            <a:stCxn id="27" idx="2"/>
            <a:endCxn id="21" idx="0"/>
          </p:cNvCxnSpPr>
          <p:nvPr/>
        </p:nvCxnSpPr>
        <p:spPr>
          <a:xfrm>
            <a:off x="5687311" y="1440061"/>
            <a:ext cx="0" cy="43632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xmlns="" id="{7DC10ADB-4E29-4EA8-806C-1C1E06B4986F}"/>
              </a:ext>
            </a:extLst>
          </p:cNvPr>
          <p:cNvCxnSpPr>
            <a:cxnSpLocks/>
            <a:stCxn id="20" idx="2"/>
            <a:endCxn id="23" idx="0"/>
          </p:cNvCxnSpPr>
          <p:nvPr/>
        </p:nvCxnSpPr>
        <p:spPr>
          <a:xfrm flipH="1">
            <a:off x="5731983" y="2472096"/>
            <a:ext cx="10344" cy="50180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02A3EC40-64B5-4047-90B2-826E877791CC}"/>
              </a:ext>
            </a:extLst>
          </p:cNvPr>
          <p:cNvSpPr txBox="1"/>
          <p:nvPr/>
        </p:nvSpPr>
        <p:spPr>
          <a:xfrm>
            <a:off x="6405722" y="3068681"/>
            <a:ext cx="776330" cy="5397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false</a:t>
            </a:r>
            <a:endParaRPr lang="en-US" sz="2400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xmlns="" id="{0C961173-951D-4B2C-BE50-738E2B3ACC4C}"/>
              </a:ext>
            </a:extLst>
          </p:cNvPr>
          <p:cNvCxnSpPr>
            <a:cxnSpLocks/>
          </p:cNvCxnSpPr>
          <p:nvPr/>
        </p:nvCxnSpPr>
        <p:spPr>
          <a:xfrm>
            <a:off x="6561994" y="3577054"/>
            <a:ext cx="61440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xmlns="" id="{7F10C8A2-B110-4CB8-92D7-D230CBB7BD90}"/>
              </a:ext>
            </a:extLst>
          </p:cNvPr>
          <p:cNvGrpSpPr/>
          <p:nvPr/>
        </p:nvGrpSpPr>
        <p:grpSpPr>
          <a:xfrm>
            <a:off x="4464800" y="4656528"/>
            <a:ext cx="2526925" cy="981573"/>
            <a:chOff x="4615555" y="2224880"/>
            <a:chExt cx="1485906" cy="772845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xmlns="" id="{1B8BAF57-1253-4389-8E95-E45D07749AE3}"/>
                </a:ext>
              </a:extLst>
            </p:cNvPr>
            <p:cNvSpPr/>
            <p:nvPr/>
          </p:nvSpPr>
          <p:spPr bwMode="auto">
            <a:xfrm>
              <a:off x="4615555" y="2224880"/>
              <a:ext cx="1485906" cy="7469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xmlns="" id="{78C4C7C3-6311-48F0-8519-0B50EB7260C8}"/>
                </a:ext>
              </a:extLst>
            </p:cNvPr>
            <p:cNvSpPr txBox="1"/>
            <p:nvPr/>
          </p:nvSpPr>
          <p:spPr>
            <a:xfrm>
              <a:off x="4668017" y="2254200"/>
              <a:ext cx="1385789" cy="743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200" dirty="0">
                  <a:solidFill>
                    <a:schemeClr val="bg2"/>
                  </a:solidFill>
                </a:rPr>
                <a:t>print i;</a:t>
              </a:r>
            </a:p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200" dirty="0">
                  <a:solidFill>
                    <a:schemeClr val="bg2"/>
                  </a:solidFill>
                </a:rPr>
                <a:t>i --;</a:t>
              </a:r>
            </a:p>
          </p:txBody>
        </p:sp>
      </p:grp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xmlns="" id="{9111AF95-DD20-4F6C-9138-7F695D582B12}"/>
              </a:ext>
            </a:extLst>
          </p:cNvPr>
          <p:cNvCxnSpPr>
            <a:cxnSpLocks/>
            <a:stCxn id="23" idx="2"/>
            <a:endCxn id="34" idx="0"/>
          </p:cNvCxnSpPr>
          <p:nvPr/>
        </p:nvCxnSpPr>
        <p:spPr>
          <a:xfrm>
            <a:off x="5731983" y="4148154"/>
            <a:ext cx="367" cy="54561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7">
            <a:extLst>
              <a:ext uri="{FF2B5EF4-FFF2-40B4-BE49-F238E27FC236}">
                <a16:creationId xmlns:a16="http://schemas.microsoft.com/office/drawing/2014/main" xmlns="" id="{25492B2E-6492-41E8-96A3-B4CC8B0CFBF2}"/>
              </a:ext>
            </a:extLst>
          </p:cNvPr>
          <p:cNvCxnSpPr>
            <a:cxnSpLocks/>
            <a:stCxn id="33" idx="1"/>
            <a:endCxn id="23" idx="1"/>
          </p:cNvCxnSpPr>
          <p:nvPr/>
        </p:nvCxnSpPr>
        <p:spPr>
          <a:xfrm rot="10800000" flipH="1">
            <a:off x="4464799" y="3561028"/>
            <a:ext cx="387997" cy="1569823"/>
          </a:xfrm>
          <a:prstGeom prst="bentConnector3">
            <a:avLst>
              <a:gd name="adj1" fmla="val -58918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0EEF1D8B-52A9-4033-A195-A28F056E97FF}"/>
              </a:ext>
            </a:extLst>
          </p:cNvPr>
          <p:cNvSpPr txBox="1"/>
          <p:nvPr/>
        </p:nvSpPr>
        <p:spPr>
          <a:xfrm>
            <a:off x="5728263" y="3970952"/>
            <a:ext cx="730035" cy="5397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true</a:t>
            </a:r>
            <a:endParaRPr lang="en-US" sz="2400" dirty="0"/>
          </a:p>
        </p:txBody>
      </p:sp>
      <p:sp>
        <p:nvSpPr>
          <p:cNvPr id="38" name="Flowchart: Terminator 37">
            <a:extLst>
              <a:ext uri="{FF2B5EF4-FFF2-40B4-BE49-F238E27FC236}">
                <a16:creationId xmlns:a16="http://schemas.microsoft.com/office/drawing/2014/main" xmlns="" id="{558E0DED-8ADC-4BEA-9248-8361B8D24B6E}"/>
              </a:ext>
            </a:extLst>
          </p:cNvPr>
          <p:cNvSpPr/>
          <p:nvPr/>
        </p:nvSpPr>
        <p:spPr bwMode="auto">
          <a:xfrm>
            <a:off x="7170412" y="3270604"/>
            <a:ext cx="2435224" cy="580846"/>
          </a:xfrm>
          <a:prstGeom prst="flowChartTerminator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Exit the loop</a:t>
            </a: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D43354D1-E090-4559-9A5F-C82FF50D48AD}"/>
              </a:ext>
            </a:extLst>
          </p:cNvPr>
          <p:cNvGrpSpPr/>
          <p:nvPr/>
        </p:nvGrpSpPr>
        <p:grpSpPr>
          <a:xfrm>
            <a:off x="4804452" y="1845039"/>
            <a:ext cx="1875750" cy="627057"/>
            <a:chOff x="4615555" y="2224880"/>
            <a:chExt cx="1485906" cy="74692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xmlns="" id="{35663578-E009-4693-9D9C-E7B1BD3C95BF}"/>
                </a:ext>
              </a:extLst>
            </p:cNvPr>
            <p:cNvSpPr/>
            <p:nvPr/>
          </p:nvSpPr>
          <p:spPr bwMode="auto">
            <a:xfrm>
              <a:off x="4615555" y="2224880"/>
              <a:ext cx="1485906" cy="7469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xmlns="" id="{0A100367-5C03-4042-A398-19051065CF0F}"/>
                </a:ext>
              </a:extLst>
            </p:cNvPr>
            <p:cNvSpPr txBox="1"/>
            <p:nvPr/>
          </p:nvSpPr>
          <p:spPr>
            <a:xfrm>
              <a:off x="4622032" y="2262214"/>
              <a:ext cx="1385789" cy="60404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>
                  <a:solidFill>
                    <a:schemeClr val="bg2"/>
                  </a:solidFill>
                </a:rPr>
                <a:t> i = </a:t>
              </a:r>
              <a:r>
                <a:rPr lang="en-US" sz="2400" noProof="1">
                  <a:solidFill>
                    <a:schemeClr val="bg2"/>
                  </a:solidFill>
                </a:rPr>
                <a:t>n</a:t>
              </a:r>
              <a:endParaRPr lang="bg-BG" sz="2400" noProof="1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16845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7" grpId="0"/>
      <p:bldP spid="3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549188" y="1676400"/>
            <a:ext cx="7212223" cy="2382191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let n = </a:t>
            </a:r>
            <a:r>
              <a:rPr lang="en-US" sz="3200" b="1" noProof="1" smtClean="0">
                <a:latin typeface="Consolas" pitchFamily="49" charset="0"/>
                <a:cs typeface="Consolas" pitchFamily="49" charset="0"/>
              </a:rPr>
              <a:t>Number(number)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for (let i = n; i &gt;= 1; i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-) 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  console.log(i);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180013" y="2286000"/>
            <a:ext cx="1402348" cy="492563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008812" y="2293084"/>
            <a:ext cx="685800" cy="485479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Числата от </a:t>
            </a:r>
            <a:r>
              <a:rPr lang="en-US" dirty="0"/>
              <a:t>N</a:t>
            </a:r>
            <a:r>
              <a:rPr lang="bg-BG" dirty="0"/>
              <a:t> до 1 в обратен ред – решение</a:t>
            </a:r>
            <a:r>
              <a:rPr lang="en-US" dirty="0"/>
              <a:t>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8229552" y="1580375"/>
            <a:ext cx="3903270" cy="576003"/>
          </a:xfrm>
          <a:prstGeom prst="wedgeRoundRectCallout">
            <a:avLst>
              <a:gd name="adj1" fmla="val -62139"/>
              <a:gd name="adj2" fmla="val 80221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bg-BG" sz="28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Намаляваща стъпка: -</a:t>
            </a:r>
            <a:r>
              <a:rPr lang="bg-BG" sz="2800" b="1" dirty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7383352" y="3246403"/>
            <a:ext cx="4608758" cy="672349"/>
          </a:xfrm>
          <a:prstGeom prst="wedgeRoundRectCallout">
            <a:avLst>
              <a:gd name="adj1" fmla="val -69871"/>
              <a:gd name="adj2" fmla="val -110545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bg-BG" sz="28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Обърнато условие</a:t>
            </a:r>
            <a:r>
              <a:rPr lang="en-US" sz="28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2800" b="1" noProof="1">
                <a:solidFill>
                  <a:schemeClr val="bg2"/>
                </a:solidFill>
                <a:latin typeface="Consolas" panose="020B0609020204030204" pitchFamily="49" charset="0"/>
              </a:rPr>
              <a:t>i &gt;= 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9298" y="6181751"/>
            <a:ext cx="99060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200" dirty="0"/>
              <a:t>Тестване на решението:</a:t>
            </a:r>
            <a:r>
              <a:rPr lang="en-US" sz="2200" dirty="0"/>
              <a:t>  </a:t>
            </a:r>
            <a:r>
              <a:rPr lang="en-US" sz="2200" u="sng" dirty="0" smtClean="0">
                <a:hlinkClick r:id="rId2"/>
              </a:rPr>
              <a:t>https://judge.softuni.bg/Contests/Practice/Index/2321#1</a:t>
            </a:r>
            <a:r>
              <a:rPr lang="en-US" sz="2200" u="sng" dirty="0" smtClean="0"/>
              <a:t>  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985046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6" grpId="0" animBg="1"/>
      <p:bldP spid="8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303212" y="1371600"/>
            <a:ext cx="8180332" cy="4038600"/>
          </a:xfrm>
        </p:spPr>
        <p:txBody>
          <a:bodyPr>
            <a:normAutofit/>
          </a:bodyPr>
          <a:lstStyle/>
          <a:p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Преговор</a:t>
            </a:r>
          </a:p>
          <a:p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Какво е цикъл?</a:t>
            </a: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sz="3200" dirty="0"/>
              <a:t>-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цикъл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– 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к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онструкция</a:t>
            </a:r>
          </a:p>
          <a:p>
            <a:pPr marL="514350" indent="-514350"/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Цикли със стъпка</a:t>
            </a:r>
          </a:p>
          <a:p>
            <a:pPr marL="514350" indent="-514350"/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Работа с текст</a:t>
            </a: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/>
            <a:r>
              <a:rPr lang="bg-BG" sz="3200" dirty="0"/>
              <a:t>Техники за използване на </a:t>
            </a:r>
            <a:r>
              <a:rPr lang="en-US" sz="2800" dirty="0">
                <a:latin typeface="Consolas" panose="020B0609020204030204" pitchFamily="49" charset="0"/>
              </a:rPr>
              <a:t>for</a:t>
            </a:r>
            <a:r>
              <a:rPr lang="en-US" sz="3200" dirty="0"/>
              <a:t>-</a:t>
            </a:r>
            <a:r>
              <a:rPr lang="bg-BG" sz="3200" dirty="0"/>
              <a:t>цикли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bg-BG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04746" lvl="1" indent="0">
              <a:buNone/>
            </a:pP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Напишете програма, която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lvl="1"/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Прочита цяло число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n</a:t>
            </a:r>
            <a:endParaRPr lang="bg-BG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pPr lvl="1"/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Отпечатва числата от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1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 до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със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стъпка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3</a:t>
            </a:r>
            <a:endParaRPr lang="bg-BG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Примерен вход и изход:</a:t>
            </a:r>
            <a:endParaRPr lang="en-US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Числата от </a:t>
            </a:r>
            <a:r>
              <a:rPr lang="en-US" dirty="0"/>
              <a:t>1 </a:t>
            </a:r>
            <a:r>
              <a:rPr lang="bg-BG" dirty="0"/>
              <a:t>до</a:t>
            </a:r>
            <a:r>
              <a:rPr lang="en-US" dirty="0"/>
              <a:t> N </a:t>
            </a:r>
            <a:r>
              <a:rPr lang="bg-BG" dirty="0"/>
              <a:t>през 3 – условие</a:t>
            </a:r>
            <a:r>
              <a:rPr lang="en-US" dirty="0"/>
              <a:t>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1091659" y="4181095"/>
            <a:ext cx="662495" cy="64107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10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Стрелка надясно 10"/>
          <p:cNvSpPr/>
          <p:nvPr/>
        </p:nvSpPr>
        <p:spPr>
          <a:xfrm>
            <a:off x="1983202" y="4369074"/>
            <a:ext cx="402964" cy="3553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2610096" y="4200938"/>
            <a:ext cx="2895600" cy="64107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1, 4, 7, 10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423A46F1-44E1-4D30-990B-60DEC284E2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0812" y="4268569"/>
            <a:ext cx="891990" cy="1985938"/>
          </a:xfrm>
          <a:prstGeom prst="rect">
            <a:avLst/>
          </a:prstGeom>
        </p:spPr>
      </p:pic>
      <p:sp>
        <p:nvSpPr>
          <p:cNvPr id="21" name="Arrow: Curved Up 20">
            <a:extLst>
              <a:ext uri="{FF2B5EF4-FFF2-40B4-BE49-F238E27FC236}">
                <a16:creationId xmlns:a16="http://schemas.microsoft.com/office/drawing/2014/main" xmlns="" id="{D3FDC0FE-F488-4D24-9223-EB0B6CB2DA99}"/>
              </a:ext>
            </a:extLst>
          </p:cNvPr>
          <p:cNvSpPr/>
          <p:nvPr/>
        </p:nvSpPr>
        <p:spPr>
          <a:xfrm rot="10394803" flipH="1">
            <a:off x="8248194" y="2995630"/>
            <a:ext cx="1805478" cy="866739"/>
          </a:xfrm>
          <a:prstGeom prst="curvedUp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schemeClr val="tx1"/>
              </a:solidFill>
            </a:endParaRPr>
          </a:p>
        </p:txBody>
      </p:sp>
      <p:pic>
        <p:nvPicPr>
          <p:cNvPr id="13" name="Picture 12" descr="Ð ÐµÐ·ÑÐ»ÑÐ°Ñ Ñ Ð¸Ð·Ð¾Ð±ÑÐ°Ð¶ÐµÐ½Ð¸Ðµ Ð·Ð° number  4 png">
            <a:extLst>
              <a:ext uri="{FF2B5EF4-FFF2-40B4-BE49-F238E27FC236}">
                <a16:creationId xmlns:a16="http://schemas.microsoft.com/office/drawing/2014/main" xmlns="" id="{0DE9E3EB-25AA-48FA-B00A-D1F18A45B6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00248">
            <a:off x="9602220" y="4132762"/>
            <a:ext cx="1463731" cy="1977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849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682C591-A9F4-495C-BAA6-CC92AAEAC0B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xmlns="" id="{361CD4AA-C31E-42AC-9A14-EE2FDBF58ECC}"/>
              </a:ext>
            </a:extLst>
          </p:cNvPr>
          <p:cNvGrpSpPr/>
          <p:nvPr/>
        </p:nvGrpSpPr>
        <p:grpSpPr>
          <a:xfrm>
            <a:off x="4852797" y="2973899"/>
            <a:ext cx="2168323" cy="1174255"/>
            <a:chOff x="4584696" y="3694194"/>
            <a:chExt cx="1832336" cy="944561"/>
          </a:xfrm>
        </p:grpSpPr>
        <p:sp>
          <p:nvSpPr>
            <p:cNvPr id="23" name="Diamond 22">
              <a:extLst>
                <a:ext uri="{FF2B5EF4-FFF2-40B4-BE49-F238E27FC236}">
                  <a16:creationId xmlns:a16="http://schemas.microsoft.com/office/drawing/2014/main" xmlns="" id="{DCE43DC9-EA7A-4D12-8712-65D846AF7A8D}"/>
                </a:ext>
              </a:extLst>
            </p:cNvPr>
            <p:cNvSpPr/>
            <p:nvPr/>
          </p:nvSpPr>
          <p:spPr bwMode="auto">
            <a:xfrm>
              <a:off x="4584696" y="3694194"/>
              <a:ext cx="1485907" cy="944561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xmlns="" id="{766E240D-D5BA-4D72-BE7E-0ABE173834E2}"/>
                </a:ext>
              </a:extLst>
            </p:cNvPr>
            <p:cNvSpPr txBox="1"/>
            <p:nvPr/>
          </p:nvSpPr>
          <p:spPr>
            <a:xfrm>
              <a:off x="4903952" y="3847367"/>
              <a:ext cx="1513080" cy="58940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>
                  <a:solidFill>
                    <a:srgbClr val="FDFFFF"/>
                  </a:solidFill>
                </a:rPr>
                <a:t>i</a:t>
              </a:r>
              <a:r>
                <a:rPr lang="en-US" sz="3200" dirty="0">
                  <a:solidFill>
                    <a:srgbClr val="FDFFFF"/>
                  </a:solidFill>
                </a:rPr>
                <a:t> </a:t>
              </a:r>
              <a:r>
                <a:rPr lang="en-US" sz="2400" dirty="0">
                  <a:solidFill>
                    <a:srgbClr val="FDFFFF"/>
                  </a:solidFill>
                </a:rPr>
                <a:t>&lt;= </a:t>
              </a:r>
              <a:r>
                <a:rPr lang="en-US" sz="2400" noProof="1">
                  <a:solidFill>
                    <a:schemeClr val="bg2"/>
                  </a:solidFill>
                </a:rPr>
                <a:t>n</a:t>
              </a:r>
              <a:endParaRPr lang="en-US" sz="2400" dirty="0">
                <a:solidFill>
                  <a:srgbClr val="FDFFFF"/>
                </a:solidFill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xmlns="" id="{48F2742A-228B-42FA-89EC-64F50A62C75E}"/>
              </a:ext>
            </a:extLst>
          </p:cNvPr>
          <p:cNvGrpSpPr/>
          <p:nvPr/>
        </p:nvGrpSpPr>
        <p:grpSpPr>
          <a:xfrm>
            <a:off x="4488933" y="815853"/>
            <a:ext cx="2396756" cy="627057"/>
            <a:chOff x="4268780" y="481767"/>
            <a:chExt cx="2526925" cy="627057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xmlns="" id="{07DEDF83-EA65-4C9E-90C7-D72F02ED6B38}"/>
                </a:ext>
              </a:extLst>
            </p:cNvPr>
            <p:cNvSpPr/>
            <p:nvPr/>
          </p:nvSpPr>
          <p:spPr bwMode="auto">
            <a:xfrm>
              <a:off x="4444107" y="481767"/>
              <a:ext cx="2176273" cy="627057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xmlns="" id="{E6462B45-C191-4B73-9AEC-B14A476BD209}"/>
                </a:ext>
              </a:extLst>
            </p:cNvPr>
            <p:cNvSpPr txBox="1"/>
            <p:nvPr/>
          </p:nvSpPr>
          <p:spPr>
            <a:xfrm>
              <a:off x="4268780" y="501926"/>
              <a:ext cx="2526925" cy="60404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>
                  <a:solidFill>
                    <a:schemeClr val="bg2"/>
                  </a:solidFill>
                </a:rPr>
                <a:t>Read n</a:t>
              </a:r>
              <a:endParaRPr lang="bg-BG" sz="2400" dirty="0">
                <a:solidFill>
                  <a:schemeClr val="bg2"/>
                </a:solidFill>
              </a:endParaRPr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xmlns="" id="{9E7A81B8-836B-4E47-960B-D5F70AFBA3CA}"/>
              </a:ext>
            </a:extLst>
          </p:cNvPr>
          <p:cNvCxnSpPr>
            <a:cxnSpLocks/>
            <a:stCxn id="27" idx="2"/>
            <a:endCxn id="21" idx="0"/>
          </p:cNvCxnSpPr>
          <p:nvPr/>
        </p:nvCxnSpPr>
        <p:spPr>
          <a:xfrm>
            <a:off x="5687311" y="1440061"/>
            <a:ext cx="0" cy="43632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xmlns="" id="{7DC10ADB-4E29-4EA8-806C-1C1E06B4986F}"/>
              </a:ext>
            </a:extLst>
          </p:cNvPr>
          <p:cNvCxnSpPr>
            <a:cxnSpLocks/>
            <a:stCxn id="20" idx="2"/>
            <a:endCxn id="23" idx="0"/>
          </p:cNvCxnSpPr>
          <p:nvPr/>
        </p:nvCxnSpPr>
        <p:spPr>
          <a:xfrm flipH="1">
            <a:off x="5731983" y="2472096"/>
            <a:ext cx="10344" cy="50180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02A3EC40-64B5-4047-90B2-826E877791CC}"/>
              </a:ext>
            </a:extLst>
          </p:cNvPr>
          <p:cNvSpPr txBox="1"/>
          <p:nvPr/>
        </p:nvSpPr>
        <p:spPr>
          <a:xfrm>
            <a:off x="6405722" y="3068681"/>
            <a:ext cx="776330" cy="5397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false</a:t>
            </a:r>
            <a:endParaRPr lang="en-US" sz="2400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xmlns="" id="{0C961173-951D-4B2C-BE50-738E2B3ACC4C}"/>
              </a:ext>
            </a:extLst>
          </p:cNvPr>
          <p:cNvCxnSpPr>
            <a:cxnSpLocks/>
          </p:cNvCxnSpPr>
          <p:nvPr/>
        </p:nvCxnSpPr>
        <p:spPr>
          <a:xfrm>
            <a:off x="6561994" y="3577054"/>
            <a:ext cx="61440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xmlns="" id="{7F10C8A2-B110-4CB8-92D7-D230CBB7BD90}"/>
              </a:ext>
            </a:extLst>
          </p:cNvPr>
          <p:cNvGrpSpPr/>
          <p:nvPr/>
        </p:nvGrpSpPr>
        <p:grpSpPr>
          <a:xfrm>
            <a:off x="4464800" y="4656528"/>
            <a:ext cx="2526925" cy="981573"/>
            <a:chOff x="4615555" y="2224880"/>
            <a:chExt cx="1485906" cy="772845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xmlns="" id="{1B8BAF57-1253-4389-8E95-E45D07749AE3}"/>
                </a:ext>
              </a:extLst>
            </p:cNvPr>
            <p:cNvSpPr/>
            <p:nvPr/>
          </p:nvSpPr>
          <p:spPr bwMode="auto">
            <a:xfrm>
              <a:off x="4615555" y="2224880"/>
              <a:ext cx="1485906" cy="7469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xmlns="" id="{78C4C7C3-6311-48F0-8519-0B50EB7260C8}"/>
                </a:ext>
              </a:extLst>
            </p:cNvPr>
            <p:cNvSpPr txBox="1"/>
            <p:nvPr/>
          </p:nvSpPr>
          <p:spPr>
            <a:xfrm>
              <a:off x="4668017" y="2254200"/>
              <a:ext cx="1385789" cy="743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200" dirty="0">
                  <a:solidFill>
                    <a:schemeClr val="bg2"/>
                  </a:solidFill>
                </a:rPr>
                <a:t>print i;</a:t>
              </a:r>
            </a:p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200" dirty="0">
                  <a:solidFill>
                    <a:schemeClr val="bg2"/>
                  </a:solidFill>
                </a:rPr>
                <a:t>i += 3;</a:t>
              </a:r>
            </a:p>
          </p:txBody>
        </p:sp>
      </p:grp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xmlns="" id="{9111AF95-DD20-4F6C-9138-7F695D582B12}"/>
              </a:ext>
            </a:extLst>
          </p:cNvPr>
          <p:cNvCxnSpPr>
            <a:cxnSpLocks/>
            <a:stCxn id="23" idx="2"/>
            <a:endCxn id="34" idx="0"/>
          </p:cNvCxnSpPr>
          <p:nvPr/>
        </p:nvCxnSpPr>
        <p:spPr>
          <a:xfrm>
            <a:off x="5731983" y="4148154"/>
            <a:ext cx="367" cy="54561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7">
            <a:extLst>
              <a:ext uri="{FF2B5EF4-FFF2-40B4-BE49-F238E27FC236}">
                <a16:creationId xmlns:a16="http://schemas.microsoft.com/office/drawing/2014/main" xmlns="" id="{25492B2E-6492-41E8-96A3-B4CC8B0CFBF2}"/>
              </a:ext>
            </a:extLst>
          </p:cNvPr>
          <p:cNvCxnSpPr>
            <a:cxnSpLocks/>
            <a:stCxn id="33" idx="1"/>
            <a:endCxn id="23" idx="1"/>
          </p:cNvCxnSpPr>
          <p:nvPr/>
        </p:nvCxnSpPr>
        <p:spPr>
          <a:xfrm rot="10800000" flipH="1">
            <a:off x="4464799" y="3561028"/>
            <a:ext cx="387997" cy="1569823"/>
          </a:xfrm>
          <a:prstGeom prst="bentConnector3">
            <a:avLst>
              <a:gd name="adj1" fmla="val -58918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0EEF1D8B-52A9-4033-A195-A28F056E97FF}"/>
              </a:ext>
            </a:extLst>
          </p:cNvPr>
          <p:cNvSpPr txBox="1"/>
          <p:nvPr/>
        </p:nvSpPr>
        <p:spPr>
          <a:xfrm>
            <a:off x="5728263" y="3970952"/>
            <a:ext cx="730035" cy="5397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true</a:t>
            </a:r>
            <a:endParaRPr lang="en-US" sz="2400" dirty="0"/>
          </a:p>
        </p:txBody>
      </p:sp>
      <p:sp>
        <p:nvSpPr>
          <p:cNvPr id="38" name="Flowchart: Terminator 37">
            <a:extLst>
              <a:ext uri="{FF2B5EF4-FFF2-40B4-BE49-F238E27FC236}">
                <a16:creationId xmlns:a16="http://schemas.microsoft.com/office/drawing/2014/main" xmlns="" id="{558E0DED-8ADC-4BEA-9248-8361B8D24B6E}"/>
              </a:ext>
            </a:extLst>
          </p:cNvPr>
          <p:cNvSpPr/>
          <p:nvPr/>
        </p:nvSpPr>
        <p:spPr bwMode="auto">
          <a:xfrm>
            <a:off x="7170412" y="3270604"/>
            <a:ext cx="2435224" cy="580846"/>
          </a:xfrm>
          <a:prstGeom prst="flowChartTerminator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Exit the loop</a:t>
            </a: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D43354D1-E090-4559-9A5F-C82FF50D48AD}"/>
              </a:ext>
            </a:extLst>
          </p:cNvPr>
          <p:cNvGrpSpPr/>
          <p:nvPr/>
        </p:nvGrpSpPr>
        <p:grpSpPr>
          <a:xfrm>
            <a:off x="4804452" y="1845040"/>
            <a:ext cx="1875750" cy="635392"/>
            <a:chOff x="4615555" y="2224880"/>
            <a:chExt cx="1485906" cy="756848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xmlns="" id="{35663578-E009-4693-9D9C-E7B1BD3C95BF}"/>
                </a:ext>
              </a:extLst>
            </p:cNvPr>
            <p:cNvSpPr/>
            <p:nvPr/>
          </p:nvSpPr>
          <p:spPr bwMode="auto">
            <a:xfrm>
              <a:off x="4615555" y="2224880"/>
              <a:ext cx="1485906" cy="7469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xmlns="" id="{0A100367-5C03-4042-A398-19051065CF0F}"/>
                </a:ext>
              </a:extLst>
            </p:cNvPr>
            <p:cNvSpPr txBox="1"/>
            <p:nvPr/>
          </p:nvSpPr>
          <p:spPr>
            <a:xfrm>
              <a:off x="4622032" y="2262214"/>
              <a:ext cx="1385789" cy="71951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>
                  <a:solidFill>
                    <a:schemeClr val="bg2"/>
                  </a:solidFill>
                </a:rPr>
                <a:t> i = </a:t>
              </a:r>
              <a:r>
                <a:rPr lang="en-US" sz="2400" noProof="1">
                  <a:solidFill>
                    <a:schemeClr val="bg2"/>
                  </a:solidFill>
                </a:rPr>
                <a:t>1</a:t>
              </a:r>
              <a:endParaRPr lang="bg-BG" sz="2400" noProof="1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00036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7" grpId="0"/>
      <p:bldP spid="3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703855" y="1828800"/>
            <a:ext cx="7667157" cy="245605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let n =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 smtClean="0">
                <a:latin typeface="Consolas" pitchFamily="49" charset="0"/>
                <a:cs typeface="Consolas" pitchFamily="49" charset="0"/>
              </a:rPr>
              <a:t>Number(number);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for (let i = 1; i &lt;= n; i 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+=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3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console.log(i);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7085012" y="2514600"/>
            <a:ext cx="1447800" cy="492563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Числата от </a:t>
            </a:r>
            <a:r>
              <a:rPr lang="en-US" dirty="0"/>
              <a:t>1 </a:t>
            </a:r>
            <a:r>
              <a:rPr lang="bg-BG" dirty="0"/>
              <a:t>до</a:t>
            </a:r>
            <a:r>
              <a:rPr lang="en-US" dirty="0"/>
              <a:t> N </a:t>
            </a:r>
            <a:r>
              <a:rPr lang="bg-BG" dirty="0"/>
              <a:t>през 3 – решение</a:t>
            </a:r>
            <a:r>
              <a:rPr lang="en-US" dirty="0"/>
              <a:t>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8837612" y="3050880"/>
            <a:ext cx="2819400" cy="911520"/>
          </a:xfrm>
          <a:prstGeom prst="wedgeRoundRectCallout">
            <a:avLst>
              <a:gd name="adj1" fmla="val -62752"/>
              <a:gd name="adj2" fmla="val -40894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Задаване на стъпка 3 </a:t>
            </a:r>
          </a:p>
        </p:txBody>
      </p:sp>
      <p:sp>
        <p:nvSpPr>
          <p:cNvPr id="9" name="Rectangle 8"/>
          <p:cNvSpPr/>
          <p:nvPr/>
        </p:nvSpPr>
        <p:spPr>
          <a:xfrm>
            <a:off x="379412" y="6248400"/>
            <a:ext cx="112776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200" dirty="0"/>
              <a:t>Тестване на решението:</a:t>
            </a:r>
            <a:r>
              <a:rPr lang="en-US" sz="2200" dirty="0"/>
              <a:t>  </a:t>
            </a:r>
            <a:r>
              <a:rPr lang="en-US" sz="2200" dirty="0" smtClean="0">
                <a:hlinkClick r:id="rId2"/>
              </a:rPr>
              <a:t>https://judge.softuni.bg/Contests/Practice/Index/2321#2</a:t>
            </a:r>
            <a:r>
              <a:rPr lang="en-US" sz="2200" dirty="0" smtClean="0"/>
              <a:t>  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884989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Прочита цяло число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</a:p>
          <a:p>
            <a:pPr lvl="1"/>
            <a:r>
              <a:rPr lang="bg-BG" dirty="0"/>
              <a:t>Отпечатва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четните степени </a:t>
            </a:r>
            <a:r>
              <a:rPr lang="bg-BG" dirty="0"/>
              <a:t>на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bg-BG" dirty="0"/>
              <a:t> до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en-US" b="1" baseline="30000" dirty="0">
                <a:solidFill>
                  <a:schemeClr val="bg1"/>
                </a:solidFill>
              </a:rPr>
              <a:t>n</a:t>
            </a:r>
            <a:r>
              <a:rPr lang="bg-BG" dirty="0"/>
              <a:t>: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bg-BG" baseline="30000" dirty="0">
                <a:solidFill>
                  <a:schemeClr val="tx2">
                    <a:lumMod val="75000"/>
                  </a:schemeClr>
                </a:solidFill>
              </a:rPr>
              <a:t>0</a:t>
            </a:r>
            <a:r>
              <a:rPr lang="bg-BG" dirty="0"/>
              <a:t>,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bg-BG" baseline="30000" dirty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bg-BG" dirty="0"/>
              <a:t>,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bg-BG" baseline="30000" dirty="0">
                <a:solidFill>
                  <a:schemeClr val="tx2">
                    <a:lumMod val="75000"/>
                  </a:schemeClr>
                </a:solidFill>
              </a:rPr>
              <a:t>4</a:t>
            </a:r>
            <a:r>
              <a:rPr lang="bg-BG" dirty="0"/>
              <a:t>,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bg-BG" baseline="30000" dirty="0">
                <a:solidFill>
                  <a:schemeClr val="tx2">
                    <a:lumMod val="75000"/>
                  </a:schemeClr>
                </a:solidFill>
              </a:rPr>
              <a:t>8</a:t>
            </a:r>
            <a:r>
              <a:rPr lang="bg-BG" dirty="0"/>
              <a:t>, …,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en-US" b="1" baseline="30000" dirty="0">
                <a:solidFill>
                  <a:schemeClr val="tx2">
                    <a:lumMod val="75000"/>
                  </a:schemeClr>
                </a:solidFill>
              </a:rPr>
              <a:t>n</a:t>
            </a:r>
            <a:endParaRPr lang="bg-BG" b="1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bg-BG" dirty="0"/>
              <a:t>Примерен вход и изход:</a:t>
            </a:r>
          </a:p>
          <a:p>
            <a:pPr marL="0" indent="0">
              <a:buNone/>
            </a:pPr>
            <a:endParaRPr lang="bg-BG" dirty="0"/>
          </a:p>
          <a:p>
            <a:pPr marL="0" indent="0">
              <a:buNone/>
            </a:pPr>
            <a:endParaRPr lang="en-US" sz="32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Четни степени на 2 – условие</a:t>
            </a:r>
            <a:r>
              <a:rPr lang="en-US" dirty="0"/>
              <a:t>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1141412" y="4191000"/>
            <a:ext cx="685800" cy="64107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10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Стрелка надясно 11"/>
          <p:cNvSpPr/>
          <p:nvPr/>
        </p:nvSpPr>
        <p:spPr>
          <a:xfrm>
            <a:off x="2050096" y="4359136"/>
            <a:ext cx="326708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2599688" y="4190999"/>
            <a:ext cx="4343400" cy="64107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1, 4, 16 , …, 1024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141412" y="5400583"/>
            <a:ext cx="685800" cy="64107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7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Стрелка надясно 11"/>
          <p:cNvSpPr/>
          <p:nvPr/>
        </p:nvSpPr>
        <p:spPr>
          <a:xfrm>
            <a:off x="2050096" y="5568719"/>
            <a:ext cx="326708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2599688" y="5400582"/>
            <a:ext cx="3842384" cy="64107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1, 4, 16 ,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…,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 64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8901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484312" y="1489515"/>
            <a:ext cx="7581900" cy="363791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let n =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 smtClean="0">
                <a:latin typeface="Consolas" pitchFamily="49" charset="0"/>
                <a:cs typeface="Consolas" pitchFamily="49" charset="0"/>
              </a:rPr>
              <a:t>Number(number);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200" b="1" noProof="1">
                <a:latin typeface="Consolas" pitchFamily="49" charset="0"/>
                <a:cs typeface="Consolas" pitchFamily="49" charset="0"/>
              </a:rPr>
              <a:t>let num = 1;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200" b="1" noProof="1">
                <a:latin typeface="Consolas" pitchFamily="49" charset="0"/>
                <a:cs typeface="Consolas" pitchFamily="49" charset="0"/>
              </a:rPr>
              <a:t>for (int i = 0; i &lt;= n; i += 2)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pt-BR" sz="32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200" b="1" noProof="1">
                <a:latin typeface="Consolas" pitchFamily="49" charset="0"/>
                <a:cs typeface="Consolas" pitchFamily="49" charset="0"/>
              </a:rPr>
              <a:t>  console.log(num);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200" b="1" noProof="1">
                <a:latin typeface="Consolas" pitchFamily="49" charset="0"/>
                <a:cs typeface="Consolas" pitchFamily="49" charset="0"/>
              </a:rPr>
              <a:t>  num = num * 2 * 2;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200" b="1" noProof="1">
                <a:latin typeface="Consolas" pitchFamily="49" charset="0"/>
                <a:cs typeface="Consolas" pitchFamily="49" charset="0"/>
              </a:rPr>
              <a:t>}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 flipV="1">
            <a:off x="6932612" y="2770632"/>
            <a:ext cx="1600200" cy="457200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Четни степени на 2 – решение</a:t>
            </a:r>
            <a:r>
              <a:rPr lang="en-US" dirty="0"/>
              <a:t>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8761412" y="1819554"/>
            <a:ext cx="2133600" cy="943057"/>
          </a:xfrm>
          <a:prstGeom prst="wedgeRoundRectCallout">
            <a:avLst>
              <a:gd name="adj1" fmla="val -60783"/>
              <a:gd name="adj2" fmla="val 46587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Ползваме стъпка 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103312" y="6241258"/>
            <a:ext cx="99822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200" dirty="0"/>
              <a:t>Тестване на решението:</a:t>
            </a:r>
            <a:r>
              <a:rPr lang="en-US" sz="2200" dirty="0"/>
              <a:t>  </a:t>
            </a:r>
            <a:r>
              <a:rPr lang="en-US" sz="2200" dirty="0" smtClean="0">
                <a:hlinkClick r:id="rId2"/>
              </a:rPr>
              <a:t>https://judge.softuni.bg/Contests/Practice/Index/2321#3</a:t>
            </a:r>
            <a:r>
              <a:rPr lang="en-US" sz="2200" dirty="0" smtClean="0"/>
              <a:t>  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892752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643C9875-F40F-459C-BC4A-23D3631225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4948" y="4800600"/>
            <a:ext cx="10958928" cy="768084"/>
          </a:xfrm>
        </p:spPr>
        <p:txBody>
          <a:bodyPr/>
          <a:lstStyle/>
          <a:p>
            <a:r>
              <a:rPr lang="bg-BG" dirty="0"/>
              <a:t>Работа с текст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BA69681-7BC2-4A33-AA16-6FB5FC6DD18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10" name="Picture 9" descr="A typewriter on a table&#10;&#10;Description automatically generated">
            <a:extLst>
              <a:ext uri="{FF2B5EF4-FFF2-40B4-BE49-F238E27FC236}">
                <a16:creationId xmlns:a16="http://schemas.microsoft.com/office/drawing/2014/main" xmlns="" id="{0E26AB4F-CF4F-45F0-B144-2D6BC472612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875212" y="1447800"/>
            <a:ext cx="2667000" cy="2261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825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2CECD6AF-3B1B-4762-B1DD-4E62E5EA29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Можем да вземем дължината на текст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bg-BG" dirty="0"/>
              <a:t>Можем да вземем  символ от текст по индекс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1F42E1D9-AC52-406C-86A6-3CD18C419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Работа с текст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1FEC5D5-0C51-4CEE-B469-F0D8859B7E2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9EA4A9F1-D580-4DB9-9AB4-22BBDBDE3F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812" y="4163707"/>
            <a:ext cx="9541080" cy="104028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let text = '</a:t>
            </a:r>
            <a:r>
              <a:rPr lang="en-US" sz="2800" b="1" dirty="0" err="1">
                <a:latin typeface="Consolas" panose="020B0609020204030204" pitchFamily="49" charset="0"/>
              </a:rPr>
              <a:t>SoftUni</a:t>
            </a:r>
            <a:r>
              <a:rPr lang="en-US" sz="2800" b="1" dirty="0" smtClean="0">
                <a:latin typeface="Consolas" panose="020B0609020204030204" pitchFamily="49" charset="0"/>
              </a:rPr>
              <a:t>';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latin typeface="Consolas" panose="020B0609020204030204" pitchFamily="49" charset="0"/>
              </a:rPr>
              <a:t>let </a:t>
            </a:r>
            <a:r>
              <a:rPr lang="en-US" sz="2800" b="1" dirty="0">
                <a:latin typeface="Consolas" panose="020B0609020204030204" pitchFamily="49" charset="0"/>
              </a:rPr>
              <a:t>letter = text[4];	</a:t>
            </a:r>
            <a:endParaRPr lang="en-US" sz="28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B9835296-4858-42D6-BF3F-BCA553EDD9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933" y="1954862"/>
            <a:ext cx="9541080" cy="104028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latin typeface="Consolas" panose="020B0609020204030204" pitchFamily="49" charset="0"/>
              </a:rPr>
              <a:t>let text = '</a:t>
            </a:r>
            <a:r>
              <a:rPr lang="en-US" sz="2800" b="1" dirty="0" err="1" smtClean="0">
                <a:latin typeface="Consolas" panose="020B0609020204030204" pitchFamily="49" charset="0"/>
              </a:rPr>
              <a:t>SoftUni</a:t>
            </a:r>
            <a:r>
              <a:rPr lang="en-US" sz="2800" b="1" dirty="0" smtClean="0">
                <a:latin typeface="Consolas" panose="020B0609020204030204" pitchFamily="49" charset="0"/>
              </a:rPr>
              <a:t>';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latin typeface="Consolas" panose="020B0609020204030204" pitchFamily="49" charset="0"/>
              </a:rPr>
              <a:t>let </a:t>
            </a:r>
            <a:r>
              <a:rPr lang="en-US" sz="2800" b="1" dirty="0">
                <a:latin typeface="Consolas" panose="020B0609020204030204" pitchFamily="49" charset="0"/>
              </a:rPr>
              <a:t>length = text.length;  </a:t>
            </a:r>
            <a:endParaRPr lang="en-US" sz="28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316CDA61-884D-4DB8-BF9C-BC13F84F9D62}"/>
              </a:ext>
            </a:extLst>
          </p:cNvPr>
          <p:cNvSpPr txBox="1"/>
          <p:nvPr/>
        </p:nvSpPr>
        <p:spPr>
          <a:xfrm>
            <a:off x="5764580" y="2407273"/>
            <a:ext cx="1833698" cy="66592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accent2"/>
                </a:solidFill>
                <a:latin typeface="Consolas" panose="020B0609020204030204" pitchFamily="49" charset="0"/>
              </a:rPr>
              <a:t>// 7</a:t>
            </a:r>
            <a:endParaRPr lang="bg-BG" sz="28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54230E0A-5A13-4C53-A9C6-3E8226149F13}"/>
              </a:ext>
            </a:extLst>
          </p:cNvPr>
          <p:cNvSpPr txBox="1"/>
          <p:nvPr/>
        </p:nvSpPr>
        <p:spPr>
          <a:xfrm>
            <a:off x="5771459" y="1922009"/>
            <a:ext cx="4361554" cy="66592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800" b="1">
                <a:solidFill>
                  <a:schemeClr val="accent2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// </a:t>
            </a:r>
            <a:r>
              <a:rPr lang="bg-BG" dirty="0"/>
              <a:t>въвеждаме </a:t>
            </a:r>
            <a:r>
              <a:rPr lang="en-US" dirty="0"/>
              <a:t>SoftUni</a:t>
            </a:r>
            <a:endParaRPr lang="bg-BG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8E5CA0DB-F8AE-440A-B26A-34FDAF244101}"/>
              </a:ext>
            </a:extLst>
          </p:cNvPr>
          <p:cNvSpPr txBox="1"/>
          <p:nvPr/>
        </p:nvSpPr>
        <p:spPr>
          <a:xfrm>
            <a:off x="5771459" y="4070499"/>
            <a:ext cx="4361554" cy="66592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800" b="1">
                <a:solidFill>
                  <a:schemeClr val="accent2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// </a:t>
            </a:r>
            <a:r>
              <a:rPr lang="bg-BG" dirty="0"/>
              <a:t>въвеждаме </a:t>
            </a:r>
            <a:r>
              <a:rPr lang="en-US" dirty="0"/>
              <a:t>SoftUni</a:t>
            </a:r>
            <a:endParaRPr lang="bg-BG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4CED1126-88B9-4E91-8FC6-08620D72EF42}"/>
              </a:ext>
            </a:extLst>
          </p:cNvPr>
          <p:cNvSpPr txBox="1"/>
          <p:nvPr/>
        </p:nvSpPr>
        <p:spPr>
          <a:xfrm>
            <a:off x="5764580" y="4530868"/>
            <a:ext cx="1600200" cy="66592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800" b="1">
                <a:solidFill>
                  <a:schemeClr val="accent2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// U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66431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8" grpId="0"/>
      <p:bldP spid="9" grpId="0"/>
      <p:bldP spid="1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72FF7925-5700-4AAA-A161-E8E89D0D0A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4"/>
            <a:ext cx="11815018" cy="5280875"/>
          </a:xfrm>
        </p:spPr>
        <p:txBody>
          <a:bodyPr/>
          <a:lstStyle/>
          <a:p>
            <a:r>
              <a:rPr lang="bg-BG" dirty="0"/>
              <a:t>Напишете програма, която </a:t>
            </a:r>
          </a:p>
          <a:p>
            <a:pPr lvl="1"/>
            <a:r>
              <a:rPr lang="bg-BG" dirty="0"/>
              <a:t>чете текст(стринг)</a:t>
            </a:r>
          </a:p>
          <a:p>
            <a:pPr lvl="1"/>
            <a:r>
              <a:rPr lang="bg-BG" dirty="0"/>
              <a:t>печата всеки символ от текста на отделен ред</a:t>
            </a:r>
          </a:p>
          <a:p>
            <a:r>
              <a:rPr lang="bg-BG" dirty="0"/>
              <a:t>Примерен вход и изход:</a:t>
            </a:r>
            <a:endParaRPr lang="en-US" dirty="0"/>
          </a:p>
          <a:p>
            <a:pPr marL="609219" lvl="1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4D5ABC71-2EC2-459D-BEE1-A3F5E6100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Поток от символи - условие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80C6DCC-ACF5-4A1A-8B93-92A55EEBCC4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DA9F1ED1-406E-4D98-96D7-4BDF4D2440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5612" y="4775976"/>
            <a:ext cx="1624002" cy="52322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softuni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4FF49CF3-05BF-4E30-8ABE-78323940A3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716" y="3482976"/>
            <a:ext cx="609600" cy="310854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o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f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t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u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n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ight Arrow 11">
            <a:extLst>
              <a:ext uri="{FF2B5EF4-FFF2-40B4-BE49-F238E27FC236}">
                <a16:creationId xmlns:a16="http://schemas.microsoft.com/office/drawing/2014/main" xmlns="" id="{35BD77F1-33C5-45DF-9298-35A6D21D20F2}"/>
              </a:ext>
            </a:extLst>
          </p:cNvPr>
          <p:cNvSpPr/>
          <p:nvPr/>
        </p:nvSpPr>
        <p:spPr>
          <a:xfrm>
            <a:off x="6094412" y="4885186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51910901-B738-4C36-AFB5-C0A9C83F8E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641" y="4775976"/>
            <a:ext cx="1174183" cy="52322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hello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8743C89C-8489-4FE2-B39C-6ECEE30801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6095" y="3995990"/>
            <a:ext cx="609600" cy="224676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h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e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l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l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o</a:t>
            </a:r>
          </a:p>
        </p:txBody>
      </p:sp>
      <p:sp>
        <p:nvSpPr>
          <p:cNvPr id="10" name="Right Arrow 11">
            <a:extLst>
              <a:ext uri="{FF2B5EF4-FFF2-40B4-BE49-F238E27FC236}">
                <a16:creationId xmlns:a16="http://schemas.microsoft.com/office/drawing/2014/main" xmlns="" id="{AF0DFC4F-ECFC-4AFA-B367-E42A8FCEBD3F}"/>
              </a:ext>
            </a:extLst>
          </p:cNvPr>
          <p:cNvSpPr/>
          <p:nvPr/>
        </p:nvSpPr>
        <p:spPr>
          <a:xfrm>
            <a:off x="2196507" y="4885186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30500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F01FE2CD-4E0F-4724-9880-6C8489D33BB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8012" y="1882832"/>
            <a:ext cx="8969818" cy="2970786"/>
          </a:xfrm>
          <a:solidFill>
            <a:schemeClr val="accent5">
              <a:lumMod val="60000"/>
              <a:lumOff val="40000"/>
              <a:alpha val="15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function </a:t>
            </a:r>
            <a:r>
              <a:rPr lang="en-US" dirty="0" err="1" smtClean="0">
                <a:solidFill>
                  <a:schemeClr val="tx1"/>
                </a:solidFill>
              </a:rPr>
              <a:t>characterSequence</a:t>
            </a:r>
            <a:r>
              <a:rPr lang="en-US" dirty="0" smtClean="0">
                <a:solidFill>
                  <a:schemeClr val="tx1"/>
                </a:solidFill>
              </a:rPr>
              <a:t>(input){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	for </a:t>
            </a:r>
            <a:r>
              <a:rPr lang="en-US" dirty="0">
                <a:solidFill>
                  <a:schemeClr val="tx1"/>
                </a:solidFill>
              </a:rPr>
              <a:t>(let i = 0; i &lt; </a:t>
            </a:r>
            <a:r>
              <a:rPr lang="en-US" dirty="0" err="1">
                <a:solidFill>
                  <a:schemeClr val="tx1"/>
                </a:solidFill>
              </a:rPr>
              <a:t>input.length</a:t>
            </a:r>
            <a:r>
              <a:rPr lang="en-US" dirty="0">
                <a:solidFill>
                  <a:schemeClr val="tx1"/>
                </a:solidFill>
              </a:rPr>
              <a:t>; i++) {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smtClean="0">
                <a:solidFill>
                  <a:schemeClr val="tx1"/>
                </a:solidFill>
              </a:rPr>
              <a:t>		console.log(input[</a:t>
            </a:r>
            <a:r>
              <a:rPr lang="en-US" dirty="0" err="1" smtClean="0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]);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	}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C37E9D6E-5044-49FE-8CB3-48D97D4CC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Поток от символи - решение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1D69E5B-1B7D-4743-A706-6C9A7CC4B0B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xmlns="" id="{077DED82-9D9A-419F-8587-F3004CA2CF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5012" y="1442856"/>
            <a:ext cx="3559619" cy="879952"/>
          </a:xfrm>
          <a:prstGeom prst="wedgeRoundRectCallout">
            <a:avLst>
              <a:gd name="adj1" fmla="val -63156"/>
              <a:gd name="adj2" fmla="val 70734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bg-BG" sz="2600" b="1" dirty="0">
                <a:solidFill>
                  <a:schemeClr val="bg2"/>
                </a:solidFill>
              </a:rPr>
              <a:t>Взимаме дължината на текста</a:t>
            </a: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xmlns="" id="{5DE45991-1A40-4A49-B4A6-2CA1C7C881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8412" y="3505200"/>
            <a:ext cx="3595800" cy="792850"/>
          </a:xfrm>
          <a:prstGeom prst="wedgeRoundRectCallout">
            <a:avLst>
              <a:gd name="adj1" fmla="val -70637"/>
              <a:gd name="adj2" fmla="val -91721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bg-BG" sz="26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Взимаме всеки символ по индекс</a:t>
            </a:r>
            <a:r>
              <a:rPr lang="en-US" sz="26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b="1" noProof="1">
                <a:solidFill>
                  <a:schemeClr val="bg2"/>
                </a:solidFill>
                <a:latin typeface="Consolas" panose="020B0609020204030204" pitchFamily="49" charset="0"/>
              </a:rPr>
              <a:t>i</a:t>
            </a:r>
          </a:p>
        </p:txBody>
      </p:sp>
      <p:sp>
        <p:nvSpPr>
          <p:cNvPr id="9" name="Rectangle 8"/>
          <p:cNvSpPr/>
          <p:nvPr/>
        </p:nvSpPr>
        <p:spPr>
          <a:xfrm>
            <a:off x="1103312" y="6241258"/>
            <a:ext cx="99822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200" dirty="0"/>
              <a:t>Тестване на решението:</a:t>
            </a:r>
            <a:r>
              <a:rPr lang="en-US" sz="2200" dirty="0"/>
              <a:t>  </a:t>
            </a:r>
            <a:r>
              <a:rPr lang="en-US" sz="2200" dirty="0" smtClean="0">
                <a:hlinkClick r:id="rId2"/>
              </a:rPr>
              <a:t>https://judge.softuni.bg/Contests/Practice/Index/2321#4</a:t>
            </a:r>
            <a:r>
              <a:rPr lang="en-US" sz="2200" dirty="0" smtClean="0"/>
              <a:t>  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217986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998472" cy="5201066"/>
          </a:xfrm>
        </p:spPr>
        <p:txBody>
          <a:bodyPr/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Прочита от потребителя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текст</a:t>
            </a:r>
            <a:r>
              <a:rPr lang="bg-BG" dirty="0"/>
              <a:t> </a:t>
            </a:r>
          </a:p>
          <a:p>
            <a:pPr lvl="1"/>
            <a:r>
              <a:rPr lang="bg-BG" dirty="0"/>
              <a:t>Извежда сумата на гласните букви според таблицата по-долу:</a:t>
            </a:r>
          </a:p>
          <a:p>
            <a:pPr marL="609219" lvl="1" indent="0">
              <a:buNone/>
            </a:pPr>
            <a:endParaRPr lang="bg-BG" dirty="0"/>
          </a:p>
          <a:p>
            <a:pPr marL="609219" lvl="1" indent="0">
              <a:buNone/>
            </a:pPr>
            <a:endParaRPr lang="bg-BG" dirty="0"/>
          </a:p>
          <a:p>
            <a:r>
              <a:rPr lang="bg-BG" dirty="0"/>
              <a:t>Примерен вход и изход: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1"/>
              <a:t>Сумиране на гласни букви - условие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48513" y="5135042"/>
            <a:ext cx="143494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h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ll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938017" y="5151181"/>
            <a:ext cx="429904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6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2313016" y="5260391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3564451" y="5137822"/>
            <a:ext cx="2515432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noProof="1">
                <a:cs typeface="Consolas" pitchFamily="49" charset="0"/>
              </a:rPr>
              <a:t>(</a:t>
            </a:r>
            <a:r>
              <a:rPr lang="en-US" sz="3000" noProof="1">
                <a:cs typeface="Consolas" pitchFamily="49" charset="0"/>
              </a:rPr>
              <a:t>e+o = 2+4 = 6</a:t>
            </a:r>
            <a:r>
              <a:rPr lang="bg-BG" sz="3000" noProof="1">
                <a:cs typeface="Consolas" pitchFamily="49" charset="0"/>
              </a:rPr>
              <a:t>)</a:t>
            </a:r>
          </a:p>
        </p:txBody>
      </p:sp>
      <p:sp>
        <p:nvSpPr>
          <p:cNvPr id="40" name="Rectangle 39"/>
          <p:cNvSpPr>
            <a:spLocks noChangeArrowheads="1"/>
          </p:cNvSpPr>
          <p:nvPr/>
        </p:nvSpPr>
        <p:spPr bwMode="auto">
          <a:xfrm>
            <a:off x="7009161" y="5152631"/>
            <a:ext cx="106390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h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</a:t>
            </a:r>
          </a:p>
        </p:txBody>
      </p:sp>
      <p:sp>
        <p:nvSpPr>
          <p:cNvPr id="41" name="Rectangle 40"/>
          <p:cNvSpPr>
            <a:spLocks noChangeArrowheads="1"/>
          </p:cNvSpPr>
          <p:nvPr/>
        </p:nvSpPr>
        <p:spPr bwMode="auto">
          <a:xfrm>
            <a:off x="8927627" y="5151181"/>
            <a:ext cx="429904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3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Right Arrow 41"/>
          <p:cNvSpPr/>
          <p:nvPr/>
        </p:nvSpPr>
        <p:spPr>
          <a:xfrm>
            <a:off x="8271746" y="5260391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43" name="Rectangle 42"/>
          <p:cNvSpPr/>
          <p:nvPr/>
        </p:nvSpPr>
        <p:spPr>
          <a:xfrm>
            <a:off x="9675812" y="5102814"/>
            <a:ext cx="1067921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noProof="1">
                <a:cs typeface="Consolas" pitchFamily="49" charset="0"/>
              </a:rPr>
              <a:t>(</a:t>
            </a:r>
            <a:r>
              <a:rPr lang="en-US" sz="3000" noProof="1">
                <a:cs typeface="Consolas" pitchFamily="49" charset="0"/>
              </a:rPr>
              <a:t>i = 3</a:t>
            </a:r>
            <a:r>
              <a:rPr lang="bg-BG" sz="3000" noProof="1">
                <a:cs typeface="Consolas" pitchFamily="49" charset="0"/>
              </a:rPr>
              <a:t>)</a:t>
            </a:r>
          </a:p>
        </p:txBody>
      </p:sp>
      <p:sp>
        <p:nvSpPr>
          <p:cNvPr id="44" name="Rectangle 43"/>
          <p:cNvSpPr>
            <a:spLocks noChangeArrowheads="1"/>
          </p:cNvSpPr>
          <p:nvPr/>
        </p:nvSpPr>
        <p:spPr bwMode="auto">
          <a:xfrm>
            <a:off x="648513" y="5997607"/>
            <a:ext cx="143494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b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mb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oo</a:t>
            </a:r>
          </a:p>
        </p:txBody>
      </p:sp>
      <p:sp>
        <p:nvSpPr>
          <p:cNvPr id="45" name="Rectangle 44"/>
          <p:cNvSpPr>
            <a:spLocks noChangeArrowheads="1"/>
          </p:cNvSpPr>
          <p:nvPr/>
        </p:nvSpPr>
        <p:spPr bwMode="auto">
          <a:xfrm>
            <a:off x="2938017" y="5996157"/>
            <a:ext cx="429904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9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Right Arrow 45"/>
          <p:cNvSpPr/>
          <p:nvPr/>
        </p:nvSpPr>
        <p:spPr>
          <a:xfrm>
            <a:off x="2280900" y="6122956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47" name="Rectangle 46"/>
          <p:cNvSpPr/>
          <p:nvPr/>
        </p:nvSpPr>
        <p:spPr>
          <a:xfrm>
            <a:off x="3480300" y="5966829"/>
            <a:ext cx="3292889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noProof="1">
                <a:cs typeface="Consolas" pitchFamily="49" charset="0"/>
              </a:rPr>
              <a:t>(</a:t>
            </a:r>
            <a:r>
              <a:rPr lang="en-US" sz="3000" noProof="1">
                <a:cs typeface="Consolas" pitchFamily="49" charset="0"/>
              </a:rPr>
              <a:t>a+o+o = 1+4+4 = 9</a:t>
            </a:r>
            <a:r>
              <a:rPr lang="bg-BG" sz="3000" noProof="1">
                <a:cs typeface="Consolas" pitchFamily="49" charset="0"/>
              </a:rPr>
              <a:t>)</a:t>
            </a:r>
          </a:p>
        </p:txBody>
      </p:sp>
      <p:sp>
        <p:nvSpPr>
          <p:cNvPr id="48" name="Rectangle 47"/>
          <p:cNvSpPr>
            <a:spLocks noChangeArrowheads="1"/>
          </p:cNvSpPr>
          <p:nvPr/>
        </p:nvSpPr>
        <p:spPr bwMode="auto">
          <a:xfrm>
            <a:off x="7009161" y="6015196"/>
            <a:ext cx="106390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b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r</a:t>
            </a:r>
          </a:p>
        </p:txBody>
      </p:sp>
      <p:sp>
        <p:nvSpPr>
          <p:cNvPr id="49" name="Rectangle 48"/>
          <p:cNvSpPr>
            <a:spLocks noChangeArrowheads="1"/>
          </p:cNvSpPr>
          <p:nvPr/>
        </p:nvSpPr>
        <p:spPr bwMode="auto">
          <a:xfrm>
            <a:off x="8927627" y="6013746"/>
            <a:ext cx="429904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4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Right Arrow 49"/>
          <p:cNvSpPr/>
          <p:nvPr/>
        </p:nvSpPr>
        <p:spPr>
          <a:xfrm>
            <a:off x="8271746" y="6122956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51" name="Rectangle 50"/>
          <p:cNvSpPr/>
          <p:nvPr/>
        </p:nvSpPr>
        <p:spPr>
          <a:xfrm>
            <a:off x="9492429" y="5999807"/>
            <a:ext cx="250260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noProof="1">
                <a:cs typeface="Consolas" pitchFamily="49" charset="0"/>
              </a:rPr>
              <a:t>(</a:t>
            </a:r>
            <a:r>
              <a:rPr lang="en-US" sz="3000" noProof="1">
                <a:cs typeface="Consolas" pitchFamily="49" charset="0"/>
              </a:rPr>
              <a:t>e+e = 2+2 = 4)</a:t>
            </a:r>
            <a:endParaRPr lang="bg-BG" sz="3000" noProof="1">
              <a:cs typeface="Consolas" pitchFamily="49" charset="0"/>
            </a:endParaRPr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xmlns="" id="{9F11AB9E-0DBB-4FDA-9E81-586F5694FB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1219849"/>
              </p:ext>
            </p:extLst>
          </p:nvPr>
        </p:nvGraphicFramePr>
        <p:xfrm>
          <a:off x="3363204" y="3224726"/>
          <a:ext cx="5169610" cy="11582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3392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3392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3392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3392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3392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521237"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3200" kern="1200" noProof="1"/>
                        <a:t>a</a:t>
                      </a:r>
                      <a:endParaRPr lang="en-US" sz="3200" kern="1200" noProof="1">
                        <a:solidFill>
                          <a:schemeClr val="bg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noProof="1">
                          <a:effectLst/>
                        </a:rPr>
                        <a:t>e</a:t>
                      </a:r>
                      <a:endParaRPr lang="en-US" sz="3200" b="1" noProof="1">
                        <a:effectLst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noProof="1">
                          <a:effectLst/>
                        </a:rPr>
                        <a:t>i</a:t>
                      </a:r>
                      <a:endParaRPr lang="en-US" sz="3200" b="1" noProof="1">
                        <a:effectLst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noProof="1">
                          <a:effectLst/>
                        </a:rPr>
                        <a:t>o</a:t>
                      </a:r>
                      <a:endParaRPr lang="en-US" sz="3200" b="1" noProof="1">
                        <a:effectLst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noProof="1">
                          <a:effectLst/>
                        </a:rPr>
                        <a:t>u</a:t>
                      </a:r>
                      <a:endParaRPr lang="en-US" sz="3200" b="1" noProof="1">
                        <a:effectLst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21237">
                <a:tc>
                  <a:txBody>
                    <a:bodyPr/>
                    <a:lstStyle/>
                    <a:p>
                      <a:pPr algn="ctr"/>
                      <a:r>
                        <a:rPr lang="en-US" sz="3200" b="1" noProof="1">
                          <a:effectLst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noProof="1">
                          <a:effectLst/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noProof="1">
                          <a:effectLst/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noProof="1">
                          <a:effectLst/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noProof="1">
                          <a:effectLst/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5317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40" grpId="0" animBg="1"/>
      <p:bldP spid="41" grpId="0" animBg="1"/>
      <p:bldP spid="42" grpId="0" animBg="1"/>
      <p:bldP spid="44" grpId="0" animBg="1"/>
      <p:bldP spid="45" grpId="0" animBg="1"/>
      <p:bldP spid="46" grpId="0" animBg="1"/>
      <p:bldP spid="48" grpId="0" animBg="1"/>
      <p:bldP spid="49" grpId="0" animBg="1"/>
      <p:bldP spid="5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4A3F2A00-F054-44D7-8B60-8777B863D5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E91A796-775B-4169-B78B-977550C901D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026" name="Picture 2" descr="Ð¡Ð²ÑÑÐ·Ð°Ð½Ð¾ Ð¸Ð·Ð¾Ð±ÑÐ°Ð¶ÐµÐ½Ð¸Ðµ">
            <a:extLst>
              <a:ext uri="{FF2B5EF4-FFF2-40B4-BE49-F238E27FC236}">
                <a16:creationId xmlns:a16="http://schemas.microsoft.com/office/drawing/2014/main" xmlns="" id="{933A1FEE-0D74-4291-9197-45C891F6CF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6212" y="1385091"/>
            <a:ext cx="2285999" cy="2285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8796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1"/>
              <a:t>Сумиране на гласни букви - решение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068057" y="1524000"/>
            <a:ext cx="7595507" cy="456124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function </a:t>
            </a:r>
            <a:r>
              <a:rPr lang="en-US" sz="2200" b="1" noProof="1" smtClean="0">
                <a:latin typeface="Consolas" pitchFamily="49" charset="0"/>
                <a:cs typeface="Consolas" pitchFamily="49" charset="0"/>
              </a:rPr>
              <a:t>vowelsSum(input){</a:t>
            </a:r>
          </a:p>
          <a:p>
            <a:pPr>
              <a:lnSpc>
                <a:spcPct val="110000"/>
              </a:lnSpc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 smtClean="0">
                <a:latin typeface="Consolas" pitchFamily="49" charset="0"/>
                <a:cs typeface="Consolas" pitchFamily="49" charset="0"/>
              </a:rPr>
              <a:t> let 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sum = 0;</a:t>
            </a:r>
          </a:p>
          <a:p>
            <a:pPr>
              <a:lnSpc>
                <a:spcPct val="110000"/>
              </a:lnSpc>
            </a:pPr>
            <a:endParaRPr lang="en-US" sz="2200" b="1" noProof="1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10000"/>
              </a:lnSpc>
            </a:pPr>
            <a:r>
              <a:rPr lang="en-US" sz="2200" b="1" noProof="1" smtClean="0">
                <a:latin typeface="Consolas" pitchFamily="49" charset="0"/>
                <a:cs typeface="Consolas" pitchFamily="49" charset="0"/>
              </a:rPr>
              <a:t>  for 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(let i = 0; i &lt; input.length; i++) {</a:t>
            </a:r>
          </a:p>
          <a:p>
            <a:pPr>
              <a:lnSpc>
                <a:spcPct val="110000"/>
              </a:lnSpc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 smtClean="0">
                <a:latin typeface="Consolas" pitchFamily="49" charset="0"/>
                <a:cs typeface="Consolas" pitchFamily="49" charset="0"/>
              </a:rPr>
              <a:t>	switch 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(input[i]) {</a:t>
            </a:r>
          </a:p>
          <a:p>
            <a:pPr>
              <a:lnSpc>
                <a:spcPct val="110000"/>
              </a:lnSpc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 smtClean="0">
                <a:latin typeface="Consolas" pitchFamily="49" charset="0"/>
                <a:cs typeface="Consolas" pitchFamily="49" charset="0"/>
              </a:rPr>
              <a:t>	case 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'a': sum += 1; break;</a:t>
            </a:r>
          </a:p>
          <a:p>
            <a:pPr>
              <a:lnSpc>
                <a:spcPct val="110000"/>
              </a:lnSpc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 smtClean="0">
                <a:latin typeface="Consolas" pitchFamily="49" charset="0"/>
                <a:cs typeface="Consolas" pitchFamily="49" charset="0"/>
              </a:rPr>
              <a:t>	case 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'e': sum += 2; break;</a:t>
            </a:r>
          </a:p>
          <a:p>
            <a:pPr>
              <a:lnSpc>
                <a:spcPct val="110000"/>
              </a:lnSpc>
            </a:pPr>
            <a:r>
              <a:rPr lang="en-US" sz="22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b="1" noProof="1" smtClean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2200" b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2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TODO: Add cases for the other vowels.</a:t>
            </a:r>
          </a:p>
          <a:p>
            <a:pPr>
              <a:lnSpc>
                <a:spcPct val="110000"/>
              </a:lnSpc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 smtClean="0">
                <a:latin typeface="Consolas" pitchFamily="49" charset="0"/>
                <a:cs typeface="Consolas" pitchFamily="49" charset="0"/>
              </a:rPr>
              <a:t>	}</a:t>
            </a:r>
            <a:endParaRPr lang="en-US" sz="2200" b="1" noProof="1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10000"/>
              </a:lnSpc>
            </a:pPr>
            <a:r>
              <a:rPr lang="en-US" sz="2200" b="1" noProof="1" smtClean="0">
                <a:latin typeface="Consolas" pitchFamily="49" charset="0"/>
                <a:cs typeface="Consolas" pitchFamily="49" charset="0"/>
              </a:rPr>
              <a:t>  }</a:t>
            </a:r>
            <a:endParaRPr lang="en-US" sz="2200" b="1" noProof="1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10000"/>
              </a:lnSpc>
            </a:pPr>
            <a:r>
              <a:rPr lang="en-US" sz="2200" b="1" noProof="1" smtClean="0">
                <a:latin typeface="Consolas" pitchFamily="49" charset="0"/>
                <a:cs typeface="Consolas" pitchFamily="49" charset="0"/>
              </a:rPr>
              <a:t>  console.log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("Vowels sum = " + sum</a:t>
            </a:r>
            <a:r>
              <a:rPr lang="en-US" sz="2200" b="1" noProof="1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lnSpc>
                <a:spcPct val="110000"/>
              </a:lnSpc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531811" y="637497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 smtClean="0">
                <a:hlinkClick r:id="rId3"/>
              </a:rPr>
              <a:t>https://judge.softuni.bg/Contests/Practice/Index/2321#5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185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353" y="1196124"/>
            <a:ext cx="11998472" cy="5509915"/>
          </a:xfrm>
        </p:spPr>
        <p:txBody>
          <a:bodyPr/>
          <a:lstStyle/>
          <a:p>
            <a:r>
              <a:rPr lang="bg-BG" dirty="0"/>
              <a:t>Напишете програма, </a:t>
            </a:r>
            <a:r>
              <a:rPr lang="bg-BG" dirty="0" smtClean="0"/>
              <a:t>която:</a:t>
            </a:r>
            <a:endParaRPr lang="bg-BG" dirty="0"/>
          </a:p>
          <a:p>
            <a:pPr lvl="1"/>
            <a:r>
              <a:rPr lang="bg-BG" dirty="0"/>
              <a:t>Прочита от </a:t>
            </a:r>
            <a:r>
              <a:rPr lang="bg-BG" dirty="0" smtClean="0"/>
              <a:t>потребителя 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</a:rPr>
              <a:t>текст, контролно число и бюджет</a:t>
            </a:r>
            <a:r>
              <a:rPr lang="bg-BG" b="1" dirty="0" smtClean="0"/>
              <a:t> </a:t>
            </a:r>
          </a:p>
          <a:p>
            <a:pPr lvl="1"/>
            <a:r>
              <a:rPr lang="bg-BG" dirty="0"/>
              <a:t>Сумира </a:t>
            </a:r>
            <a:r>
              <a:rPr lang="bg-BG" dirty="0" smtClean="0"/>
              <a:t>буквите </a:t>
            </a:r>
            <a:r>
              <a:rPr lang="bg-BG" dirty="0"/>
              <a:t>и </a:t>
            </a:r>
            <a:r>
              <a:rPr lang="bg-BG" dirty="0" smtClean="0"/>
              <a:t>ги умножава по 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</a:rPr>
              <a:t>контролното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число </a:t>
            </a:r>
            <a:endParaRPr lang="bg-BG" dirty="0" smtClean="0"/>
          </a:p>
          <a:p>
            <a:pPr lvl="1"/>
            <a:r>
              <a:rPr lang="bg-BG" dirty="0"/>
              <a:t>П</a:t>
            </a:r>
            <a:r>
              <a:rPr lang="bg-BG" dirty="0" smtClean="0"/>
              <a:t>роверява </a:t>
            </a:r>
            <a:r>
              <a:rPr lang="bg-BG" dirty="0"/>
              <a:t>дали бюджета покрива </a:t>
            </a:r>
            <a:r>
              <a:rPr lang="bg-BG" dirty="0" smtClean="0"/>
              <a:t>сумата</a:t>
            </a:r>
            <a:endParaRPr lang="bg-BG" b="1" dirty="0"/>
          </a:p>
          <a:p>
            <a:pPr lvl="1"/>
            <a:r>
              <a:rPr lang="bg-BG" dirty="0" smtClean="0"/>
              <a:t>Всички гласни букви имат стойност 3, а съгласните стойност 1</a:t>
            </a:r>
          </a:p>
          <a:p>
            <a:pPr lvl="1"/>
            <a:r>
              <a:rPr lang="bg-BG" dirty="0" smtClean="0"/>
              <a:t>Гласни букви са: </a:t>
            </a:r>
            <a:r>
              <a:rPr lang="en-US" dirty="0"/>
              <a:t>"a", "e", "i", "o", "u" </a:t>
            </a:r>
            <a:r>
              <a:rPr lang="bg-BG" dirty="0"/>
              <a:t>и </a:t>
            </a:r>
            <a:r>
              <a:rPr lang="en-US" dirty="0"/>
              <a:t>"y"</a:t>
            </a:r>
            <a:r>
              <a:rPr lang="bg-BG" dirty="0" smtClean="0"/>
              <a:t>.</a:t>
            </a:r>
            <a:endParaRPr lang="bg-BG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1" smtClean="0"/>
              <a:t>Сбор </a:t>
            </a:r>
            <a:r>
              <a:rPr lang="bg-BG" noProof="1"/>
              <a:t>от букви- условие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159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998472" cy="708876"/>
          </a:xfrm>
        </p:spPr>
        <p:txBody>
          <a:bodyPr/>
          <a:lstStyle/>
          <a:p>
            <a:r>
              <a:rPr lang="bg-BG" dirty="0" smtClean="0"/>
              <a:t>Примерен </a:t>
            </a:r>
            <a:r>
              <a:rPr lang="bg-BG" dirty="0"/>
              <a:t>вход и изход: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1" smtClean="0"/>
              <a:t>Сбор </a:t>
            </a:r>
            <a:r>
              <a:rPr lang="bg-BG" noProof="1"/>
              <a:t>от </a:t>
            </a:r>
            <a:r>
              <a:rPr lang="bg-BG" noProof="1" smtClean="0"/>
              <a:t>букви - пример</a:t>
            </a:r>
            <a:endParaRPr lang="bg-BG" noProof="1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087601" y="2265206"/>
            <a:ext cx="1178699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apple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2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latin typeface="Consolas" pitchFamily="49" charset="0"/>
                <a:cs typeface="Consolas" pitchFamily="49" charset="0"/>
              </a:rPr>
              <a:t>20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3392744" y="2650305"/>
            <a:ext cx="428822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/>
              <a:t>apple bought. Money left: 2</a:t>
            </a:r>
            <a:r>
              <a:rPr lang="bg-BG" b="1" dirty="0"/>
              <a:t>.00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2622933" y="2728738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44" name="Rectangle 43"/>
          <p:cNvSpPr>
            <a:spLocks noChangeArrowheads="1"/>
          </p:cNvSpPr>
          <p:nvPr/>
        </p:nvSpPr>
        <p:spPr bwMode="auto">
          <a:xfrm>
            <a:off x="959478" y="4228217"/>
            <a:ext cx="1434943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milk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1.4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8</a:t>
            </a:r>
          </a:p>
        </p:txBody>
      </p:sp>
      <p:sp>
        <p:nvSpPr>
          <p:cNvPr id="45" name="Rectangle 44"/>
          <p:cNvSpPr>
            <a:spLocks noChangeArrowheads="1"/>
          </p:cNvSpPr>
          <p:nvPr/>
        </p:nvSpPr>
        <p:spPr bwMode="auto">
          <a:xfrm>
            <a:off x="3468537" y="4689881"/>
            <a:ext cx="5064275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/>
              <a:t>Cannot buy milk. Product value: 8.40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Right Arrow 45"/>
          <p:cNvSpPr/>
          <p:nvPr/>
        </p:nvSpPr>
        <p:spPr>
          <a:xfrm>
            <a:off x="2622933" y="4783704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49777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44" grpId="0" animBg="1"/>
      <p:bldP spid="45" grpId="0" animBg="1"/>
      <p:bldP spid="4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1" smtClean="0"/>
              <a:t>Сбор </a:t>
            </a:r>
            <a:r>
              <a:rPr lang="bg-BG" noProof="1"/>
              <a:t>от букви- решение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31811" y="637497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 smtClean="0">
                <a:hlinkClick r:id="rId3"/>
              </a:rPr>
              <a:t>https://judge.softuni.bg/Contests/Practice/Index/2321#6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522411" y="1203832"/>
            <a:ext cx="8686799" cy="4950714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800" b="1" noProof="1">
                <a:latin typeface="Consolas" pitchFamily="49" charset="0"/>
                <a:cs typeface="Consolas" pitchFamily="49" charset="0"/>
              </a:rPr>
              <a:t>function lettersSum(productName, controlNumber, budget) {</a:t>
            </a:r>
          </a:p>
          <a:p>
            <a:pPr>
              <a:lnSpc>
                <a:spcPct val="110000"/>
              </a:lnSpc>
            </a:pPr>
            <a:r>
              <a:rPr lang="en-US" sz="1800" b="1" noProof="1">
                <a:latin typeface="Consolas" pitchFamily="49" charset="0"/>
                <a:cs typeface="Consolas" pitchFamily="49" charset="0"/>
              </a:rPr>
              <a:t>    let productValue = 0;</a:t>
            </a:r>
          </a:p>
          <a:p>
            <a:pPr>
              <a:lnSpc>
                <a:spcPct val="110000"/>
              </a:lnSpc>
            </a:pPr>
            <a:r>
              <a:rPr lang="en-US" sz="1800" b="1" noProof="1">
                <a:latin typeface="Consolas" pitchFamily="49" charset="0"/>
                <a:cs typeface="Consolas" pitchFamily="49" charset="0"/>
              </a:rPr>
              <a:t>    for (let i = 0; i &lt; productName.length; i++) {</a:t>
            </a:r>
          </a:p>
          <a:p>
            <a:pPr>
              <a:lnSpc>
                <a:spcPct val="110000"/>
              </a:lnSpc>
            </a:pPr>
            <a:r>
              <a:rPr lang="en-US" sz="1800" b="1" noProof="1">
                <a:latin typeface="Consolas" pitchFamily="49" charset="0"/>
                <a:cs typeface="Consolas" pitchFamily="49" charset="0"/>
              </a:rPr>
              <a:t>        const currentChar = productName[i].toLowerCase();</a:t>
            </a:r>
          </a:p>
          <a:p>
            <a:pPr>
              <a:lnSpc>
                <a:spcPct val="110000"/>
              </a:lnSpc>
            </a:pPr>
            <a:r>
              <a:rPr lang="en-US" sz="1800" b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	// </a:t>
            </a:r>
            <a:r>
              <a:rPr lang="en-US" sz="1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TODO: Add </a:t>
            </a:r>
            <a:r>
              <a:rPr lang="en-US" sz="1800" b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conditions for currentChar.</a:t>
            </a:r>
            <a:endParaRPr lang="en-US" sz="1800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10000"/>
              </a:lnSpc>
            </a:pPr>
            <a:r>
              <a:rPr lang="en-US" sz="1800" b="1" noProof="1" smtClean="0">
                <a:latin typeface="Consolas" pitchFamily="49" charset="0"/>
                <a:cs typeface="Consolas" pitchFamily="49" charset="0"/>
              </a:rPr>
              <a:t>}</a:t>
            </a:r>
            <a:endParaRPr lang="en-US" sz="1800" b="1" noProof="1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10000"/>
              </a:lnSpc>
            </a:pPr>
            <a:r>
              <a:rPr lang="en-US" sz="1800" b="1" noProof="1">
                <a:latin typeface="Consolas" pitchFamily="49" charset="0"/>
                <a:cs typeface="Consolas" pitchFamily="49" charset="0"/>
              </a:rPr>
              <a:t>    productValue *= controlNumber;</a:t>
            </a:r>
          </a:p>
          <a:p>
            <a:pPr>
              <a:lnSpc>
                <a:spcPct val="110000"/>
              </a:lnSpc>
            </a:pPr>
            <a:endParaRPr lang="en-US" sz="1800" b="1" noProof="1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10000"/>
              </a:lnSpc>
            </a:pPr>
            <a:r>
              <a:rPr lang="en-US" sz="1800" b="1" noProof="1" smtClean="0">
                <a:latin typeface="Consolas" pitchFamily="49" charset="0"/>
                <a:cs typeface="Consolas" pitchFamily="49" charset="0"/>
              </a:rPr>
              <a:t>if </a:t>
            </a:r>
            <a:r>
              <a:rPr lang="en-US" sz="1800" b="1" noProof="1">
                <a:latin typeface="Consolas" pitchFamily="49" charset="0"/>
                <a:cs typeface="Consolas" pitchFamily="49" charset="0"/>
              </a:rPr>
              <a:t>(productValue &gt; budget) {</a:t>
            </a:r>
          </a:p>
          <a:p>
            <a:pPr>
              <a:lnSpc>
                <a:spcPct val="110000"/>
              </a:lnSpc>
            </a:pPr>
            <a:r>
              <a:rPr lang="en-US" sz="1800" b="1" noProof="1" smtClean="0">
                <a:latin typeface="Consolas" pitchFamily="49" charset="0"/>
                <a:cs typeface="Consolas" pitchFamily="49" charset="0"/>
              </a:rPr>
              <a:t>console.log</a:t>
            </a:r>
            <a:r>
              <a:rPr lang="en-US" sz="1800" b="1" noProof="1">
                <a:latin typeface="Consolas" pitchFamily="49" charset="0"/>
                <a:cs typeface="Consolas" pitchFamily="49" charset="0"/>
              </a:rPr>
              <a:t>(`Cannot buy ${productName}. Product value</a:t>
            </a:r>
            <a:r>
              <a:rPr lang="en-US" sz="1800" b="1" noProof="1" smtClean="0">
                <a:latin typeface="Consolas" pitchFamily="49" charset="0"/>
                <a:cs typeface="Consolas" pitchFamily="49" charset="0"/>
              </a:rPr>
              <a:t>:</a:t>
            </a:r>
          </a:p>
          <a:p>
            <a:pPr>
              <a:lnSpc>
                <a:spcPct val="110000"/>
              </a:lnSpc>
            </a:pPr>
            <a:r>
              <a:rPr lang="en-US" sz="1800" b="1" noProof="1" smtClean="0">
                <a:latin typeface="Consolas" pitchFamily="49" charset="0"/>
                <a:cs typeface="Consolas" pitchFamily="49" charset="0"/>
              </a:rPr>
              <a:t>${</a:t>
            </a:r>
            <a:r>
              <a:rPr lang="en-US" sz="1800" b="1" noProof="1">
                <a:latin typeface="Consolas" pitchFamily="49" charset="0"/>
                <a:cs typeface="Consolas" pitchFamily="49" charset="0"/>
              </a:rPr>
              <a:t>productValue.toFixed(2)}`);</a:t>
            </a:r>
          </a:p>
          <a:p>
            <a:pPr>
              <a:lnSpc>
                <a:spcPct val="110000"/>
              </a:lnSpc>
            </a:pPr>
            <a:r>
              <a:rPr lang="en-US" sz="1800" b="1" noProof="1" smtClean="0">
                <a:latin typeface="Consolas" pitchFamily="49" charset="0"/>
                <a:cs typeface="Consolas" pitchFamily="49" charset="0"/>
              </a:rPr>
              <a:t>} </a:t>
            </a:r>
            <a:r>
              <a:rPr lang="en-US" sz="1800" b="1" noProof="1">
                <a:latin typeface="Consolas" pitchFamily="49" charset="0"/>
                <a:cs typeface="Consolas" pitchFamily="49" charset="0"/>
              </a:rPr>
              <a:t>else </a:t>
            </a:r>
            <a:r>
              <a:rPr lang="en-US" sz="1800" b="1" noProof="1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110000"/>
              </a:lnSpc>
            </a:pPr>
            <a:r>
              <a:rPr lang="en-US" sz="1800" b="1" noProof="1" smtClean="0">
                <a:latin typeface="Consolas" pitchFamily="49" charset="0"/>
                <a:cs typeface="Consolas" pitchFamily="49" charset="0"/>
              </a:rPr>
              <a:t>console.log(`${productName} bought. Money left: ${(budget - productValue).toFixed(2)}`);</a:t>
            </a:r>
          </a:p>
          <a:p>
            <a:pPr>
              <a:lnSpc>
                <a:spcPct val="110000"/>
              </a:lnSpc>
            </a:pPr>
            <a:r>
              <a:rPr lang="en-US" sz="1800" b="1" noProof="1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8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lnSpc>
                <a:spcPct val="110000"/>
              </a:lnSpc>
            </a:pPr>
            <a:r>
              <a:rPr lang="en-US" sz="1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97088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Повторения на блокове код</a:t>
            </a:r>
            <a:endParaRPr lang="en-US" dirty="0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bg-BG" dirty="0"/>
              <a:t>Решаване на задачи в клас (</a:t>
            </a:r>
            <a:r>
              <a:rPr lang="bg-BG" noProof="1"/>
              <a:t>лаб</a:t>
            </a:r>
            <a:r>
              <a:rPr lang="bg-BG" dirty="0"/>
              <a:t>)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A2E757B6-E191-4F45-A4C8-C3B6E5506BB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799012" y="1752600"/>
            <a:ext cx="2590800" cy="1919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089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Техники за използване на </a:t>
            </a:r>
            <a:r>
              <a:rPr lang="en-US" dirty="0"/>
              <a:t>for-</a:t>
            </a:r>
            <a:r>
              <a:rPr lang="bg-BG" dirty="0"/>
              <a:t>цикли</a:t>
            </a:r>
            <a:endParaRPr lang="en-US" dirty="0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bg-BG" dirty="0"/>
              <a:t>Задачи с цикли</a:t>
            </a:r>
          </a:p>
        </p:txBody>
      </p:sp>
      <p:pic>
        <p:nvPicPr>
          <p:cNvPr id="7" name="Picture 2" descr="C:\Users\HP\Desktop\loesungen-problem-296x30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9955" y="1219200"/>
            <a:ext cx="28194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9965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355" y="1828800"/>
            <a:ext cx="11815018" cy="3754849"/>
          </a:xfrm>
        </p:spPr>
        <p:txBody>
          <a:bodyPr>
            <a:normAutofit/>
          </a:bodyPr>
          <a:lstStyle/>
          <a:p>
            <a:r>
              <a:rPr lang="bg-BG" sz="3200" dirty="0"/>
              <a:t>Напишете програма, която:</a:t>
            </a:r>
          </a:p>
          <a:p>
            <a:pPr lvl="1">
              <a:spcBef>
                <a:spcPts val="100"/>
              </a:spcBef>
              <a:spcAft>
                <a:spcPts val="100"/>
              </a:spcAft>
            </a:pPr>
            <a:r>
              <a:rPr lang="bg-BG" sz="3000" dirty="0"/>
              <a:t>Чете</a:t>
            </a:r>
            <a:r>
              <a:rPr lang="en-US" sz="3000" dirty="0"/>
              <a:t> </a:t>
            </a:r>
            <a:r>
              <a:rPr lang="en-US" b="1" dirty="0"/>
              <a:t>start</a:t>
            </a:r>
            <a:r>
              <a:rPr lang="en-US" sz="3000" dirty="0" smtClean="0"/>
              <a:t>, </a:t>
            </a:r>
            <a:r>
              <a:rPr lang="en-US" b="1" dirty="0"/>
              <a:t>end</a:t>
            </a:r>
            <a:r>
              <a:rPr lang="en-US" sz="3000" dirty="0" smtClean="0"/>
              <a:t> </a:t>
            </a:r>
            <a:r>
              <a:rPr lang="bg-BG" dirty="0"/>
              <a:t>и</a:t>
            </a:r>
            <a:r>
              <a:rPr lang="bg-BG" b="1" dirty="0"/>
              <a:t> </a:t>
            </a:r>
            <a:r>
              <a:rPr lang="en-US" b="1" dirty="0"/>
              <a:t>n</a:t>
            </a:r>
          </a:p>
          <a:p>
            <a:pPr lvl="1">
              <a:spcBef>
                <a:spcPts val="100"/>
              </a:spcBef>
              <a:spcAft>
                <a:spcPts val="100"/>
              </a:spcAft>
            </a:pPr>
            <a:r>
              <a:rPr lang="bg-BG" sz="3000" dirty="0"/>
              <a:t>Ако число което се дели на </a:t>
            </a:r>
            <a:r>
              <a:rPr lang="en-US" sz="2800" b="1" dirty="0"/>
              <a:t>n</a:t>
            </a:r>
            <a:r>
              <a:rPr lang="en-US" sz="2800" b="1" baseline="30000" dirty="0"/>
              <a:t>2</a:t>
            </a:r>
            <a:r>
              <a:rPr lang="en-US" sz="3000" dirty="0"/>
              <a:t> </a:t>
            </a:r>
            <a:r>
              <a:rPr lang="bg-BG" sz="3000" dirty="0"/>
              <a:t>без остатък се отпечатва по </a:t>
            </a:r>
            <a:br>
              <a:rPr lang="bg-BG" sz="3000" dirty="0"/>
            </a:br>
            <a:r>
              <a:rPr lang="bg-BG" sz="3000" dirty="0"/>
              <a:t>следния начин: </a:t>
            </a:r>
            <a:r>
              <a:rPr lang="bg-BG" sz="2800" dirty="0"/>
              <a:t>"</a:t>
            </a:r>
            <a:r>
              <a:rPr lang="en-US" sz="3000" b="1" dirty="0"/>
              <a:t>Special number:</a:t>
            </a:r>
            <a:r>
              <a:rPr lang="en-US" sz="3000" dirty="0"/>
              <a:t> </a:t>
            </a:r>
            <a:r>
              <a:rPr lang="bg-BG" sz="3000" b="1" dirty="0"/>
              <a:t>{съответното число</a:t>
            </a:r>
            <a:r>
              <a:rPr lang="en-US" sz="3000" b="1" dirty="0"/>
              <a:t>}</a:t>
            </a:r>
            <a:r>
              <a:rPr lang="bg-BG" sz="2800" dirty="0" smtClean="0"/>
              <a:t>"</a:t>
            </a:r>
            <a:endParaRPr lang="bg-BG" sz="3000" dirty="0" smtClean="0"/>
          </a:p>
          <a:p>
            <a:pPr lvl="1">
              <a:spcBef>
                <a:spcPts val="100"/>
              </a:spcBef>
              <a:spcAft>
                <a:spcPts val="100"/>
              </a:spcAft>
            </a:pPr>
            <a:r>
              <a:rPr lang="bg-BG" sz="3000" dirty="0" smtClean="0"/>
              <a:t>Ако числото което се дели на </a:t>
            </a:r>
            <a:r>
              <a:rPr lang="en-US" sz="3000" b="1" dirty="0" smtClean="0"/>
              <a:t>n</a:t>
            </a:r>
            <a:r>
              <a:rPr lang="en-US" sz="3000" dirty="0" smtClean="0"/>
              <a:t> </a:t>
            </a:r>
            <a:r>
              <a:rPr lang="bg-BG" sz="3000" dirty="0" smtClean="0"/>
              <a:t>без остатък се отпечатва по </a:t>
            </a:r>
            <a:br>
              <a:rPr lang="bg-BG" sz="3000" dirty="0" smtClean="0"/>
            </a:br>
            <a:r>
              <a:rPr lang="bg-BG" sz="3000" dirty="0" smtClean="0"/>
              <a:t>следния начин: </a:t>
            </a:r>
            <a:r>
              <a:rPr lang="bg-BG" dirty="0" smtClean="0"/>
              <a:t>"</a:t>
            </a:r>
            <a:r>
              <a:rPr lang="en-US" sz="3000" b="1" dirty="0" smtClean="0"/>
              <a:t>Special number:</a:t>
            </a:r>
            <a:r>
              <a:rPr lang="en-US" sz="3000" dirty="0" smtClean="0"/>
              <a:t> </a:t>
            </a:r>
            <a:r>
              <a:rPr lang="bg-BG" sz="3000" b="1" dirty="0" smtClean="0"/>
              <a:t>{съответното число</a:t>
            </a:r>
            <a:r>
              <a:rPr lang="en-US" sz="3000" b="1" dirty="0" smtClean="0"/>
              <a:t>}</a:t>
            </a:r>
            <a:r>
              <a:rPr lang="bg-BG" dirty="0" smtClean="0"/>
              <a:t>"</a:t>
            </a:r>
          </a:p>
          <a:p>
            <a:pPr lvl="1">
              <a:spcBef>
                <a:spcPts val="100"/>
              </a:spcBef>
              <a:spcAft>
                <a:spcPts val="100"/>
              </a:spcAft>
            </a:pPr>
            <a:r>
              <a:rPr lang="bg-BG" dirty="0" smtClean="0"/>
              <a:t>Ако не се дели на </a:t>
            </a:r>
            <a:r>
              <a:rPr lang="en-US" b="1" dirty="0" smtClean="0"/>
              <a:t>n</a:t>
            </a:r>
            <a:r>
              <a:rPr lang="bg-BG" dirty="0" smtClean="0"/>
              <a:t> без остатък</a:t>
            </a:r>
            <a:r>
              <a:rPr lang="en-US" dirty="0" smtClean="0"/>
              <a:t> </a:t>
            </a:r>
            <a:r>
              <a:rPr lang="bg-BG" dirty="0" smtClean="0"/>
              <a:t>се отпечатва самото число</a:t>
            </a:r>
          </a:p>
          <a:p>
            <a:pPr lvl="1">
              <a:spcBef>
                <a:spcPts val="100"/>
              </a:spcBef>
              <a:spcAft>
                <a:spcPts val="100"/>
              </a:spcAft>
            </a:pPr>
            <a:endParaRPr lang="bg-BG" sz="3000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spcBef>
                <a:spcPts val="100"/>
              </a:spcBef>
              <a:spcAft>
                <a:spcPts val="100"/>
              </a:spcAft>
            </a:pPr>
            <a:endParaRPr lang="bg-BG" sz="3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Специални </a:t>
            </a:r>
            <a:r>
              <a:rPr lang="bg-BG" dirty="0"/>
              <a:t>числа- условие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3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355" y="100750"/>
            <a:ext cx="8875857" cy="882654"/>
          </a:xfrm>
        </p:spPr>
        <p:txBody>
          <a:bodyPr>
            <a:normAutofit fontScale="90000"/>
          </a:bodyPr>
          <a:lstStyle/>
          <a:p>
            <a:r>
              <a:rPr lang="bg-BG" dirty="0" smtClean="0"/>
              <a:t>Специални числа </a:t>
            </a:r>
            <a:r>
              <a:rPr lang="bg-BG" dirty="0"/>
              <a:t>– примерен вход и изход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BBB7AD2D-4440-4380-8428-3460FBB4C15C}"/>
              </a:ext>
            </a:extLst>
          </p:cNvPr>
          <p:cNvGrpSpPr/>
          <p:nvPr/>
        </p:nvGrpSpPr>
        <p:grpSpPr>
          <a:xfrm>
            <a:off x="295965" y="1790720"/>
            <a:ext cx="5495710" cy="4606475"/>
            <a:chOff x="1163816" y="4603130"/>
            <a:chExt cx="2314051" cy="4606475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xmlns="" id="{665263D7-30E8-4632-A53A-1912A0331D8E}"/>
                </a:ext>
              </a:extLst>
            </p:cNvPr>
            <p:cNvGrpSpPr/>
            <p:nvPr/>
          </p:nvGrpSpPr>
          <p:grpSpPr>
            <a:xfrm>
              <a:off x="1163816" y="6189536"/>
              <a:ext cx="531365" cy="1120220"/>
              <a:chOff x="1163816" y="6189536"/>
              <a:chExt cx="531365" cy="1120220"/>
            </a:xfrm>
          </p:grpSpPr>
          <p:sp>
            <p:nvSpPr>
              <p:cNvPr id="18" name="Rectangle 9"/>
              <p:cNvSpPr>
                <a:spLocks noChangeArrowheads="1"/>
              </p:cNvSpPr>
              <p:nvPr/>
            </p:nvSpPr>
            <p:spPr bwMode="auto">
              <a:xfrm>
                <a:off x="1163816" y="6189536"/>
                <a:ext cx="288767" cy="112022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anchor="ctr">
                <a:noAutofit/>
              </a:bodyPr>
              <a:lstStyle/>
              <a:p>
                <a:endParaRPr lang="en-GB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b="1" dirty="0">
                    <a:latin typeface="Consolas" pitchFamily="49" charset="0"/>
                    <a:cs typeface="Consolas" pitchFamily="49" charset="0"/>
                  </a:rPr>
                  <a:t>1</a:t>
                </a:r>
              </a:p>
              <a:p>
                <a:r>
                  <a:rPr lang="en-GB" b="1" dirty="0">
                    <a:latin typeface="Consolas" pitchFamily="49" charset="0"/>
                    <a:cs typeface="Consolas" pitchFamily="49" charset="0"/>
                  </a:rPr>
                  <a:t>25</a:t>
                </a:r>
              </a:p>
              <a:p>
                <a:r>
                  <a:rPr lang="en-GB" b="1" dirty="0">
                    <a:latin typeface="Consolas" pitchFamily="49" charset="0"/>
                    <a:cs typeface="Consolas" pitchFamily="49" charset="0"/>
                  </a:rPr>
                  <a:t>3</a:t>
                </a:r>
              </a:p>
              <a:p>
                <a:endParaRPr lang="en-US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0" name="Right Arrow 11"/>
              <p:cNvSpPr/>
              <p:nvPr/>
            </p:nvSpPr>
            <p:spPr>
              <a:xfrm>
                <a:off x="1598926" y="6592840"/>
                <a:ext cx="96255" cy="322036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</p:grpSp>
        <p:sp>
          <p:nvSpPr>
            <p:cNvPr id="22" name="Rectangle 10"/>
            <p:cNvSpPr>
              <a:spLocks noChangeArrowheads="1"/>
            </p:cNvSpPr>
            <p:nvPr/>
          </p:nvSpPr>
          <p:spPr bwMode="auto">
            <a:xfrm>
              <a:off x="1841524" y="4603130"/>
              <a:ext cx="1636343" cy="4606475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r>
                <a:rPr lang="en-US" b="1" dirty="0">
                  <a:latin typeface="Consolas" pitchFamily="49" charset="0"/>
                  <a:cs typeface="Consolas" pitchFamily="49" charset="0"/>
                </a:rPr>
                <a:t>1</a:t>
              </a:r>
            </a:p>
            <a:p>
              <a:r>
                <a:rPr lang="en-US" b="1" dirty="0">
                  <a:latin typeface="Consolas" pitchFamily="49" charset="0"/>
                  <a:cs typeface="Consolas" pitchFamily="49" charset="0"/>
                </a:rPr>
                <a:t>2</a:t>
              </a:r>
            </a:p>
            <a:p>
              <a:r>
                <a:rPr lang="bg-BG" b="1" dirty="0" smtClean="0">
                  <a:latin typeface="Consolas" pitchFamily="49" charset="0"/>
                  <a:cs typeface="Consolas" pitchFamily="49" charset="0"/>
                </a:rPr>
                <a:t>...</a:t>
              </a:r>
            </a:p>
            <a:p>
              <a:r>
                <a:rPr lang="en-US" b="1" dirty="0" smtClean="0">
                  <a:latin typeface="Consolas" pitchFamily="49" charset="0"/>
                  <a:cs typeface="Consolas" pitchFamily="49" charset="0"/>
                </a:rPr>
                <a:t>Special </a:t>
              </a:r>
              <a:r>
                <a:rPr lang="en-US" b="1" dirty="0">
                  <a:latin typeface="Consolas" pitchFamily="49" charset="0"/>
                  <a:cs typeface="Consolas" pitchFamily="49" charset="0"/>
                </a:rPr>
                <a:t>number: 6</a:t>
              </a:r>
            </a:p>
            <a:p>
              <a:r>
                <a:rPr lang="en-US" b="1" dirty="0">
                  <a:latin typeface="Consolas" pitchFamily="49" charset="0"/>
                  <a:cs typeface="Consolas" pitchFamily="49" charset="0"/>
                </a:rPr>
                <a:t>7</a:t>
              </a:r>
            </a:p>
            <a:p>
              <a:r>
                <a:rPr lang="en-US" b="1" dirty="0">
                  <a:latin typeface="Consolas" pitchFamily="49" charset="0"/>
                  <a:cs typeface="Consolas" pitchFamily="49" charset="0"/>
                </a:rPr>
                <a:t>8</a:t>
              </a:r>
            </a:p>
            <a:p>
              <a:r>
                <a:rPr lang="en-US" b="1" dirty="0">
                  <a:latin typeface="Consolas" pitchFamily="49" charset="0"/>
                  <a:cs typeface="Consolas" pitchFamily="49" charset="0"/>
                </a:rPr>
                <a:t>Very special number: 9</a:t>
              </a:r>
            </a:p>
            <a:p>
              <a:r>
                <a:rPr lang="en-US" b="1" dirty="0">
                  <a:latin typeface="Consolas" pitchFamily="49" charset="0"/>
                  <a:cs typeface="Consolas" pitchFamily="49" charset="0"/>
                </a:rPr>
                <a:t>10</a:t>
              </a:r>
            </a:p>
            <a:p>
              <a:r>
                <a:rPr lang="en-US" b="1" dirty="0">
                  <a:latin typeface="Consolas" pitchFamily="49" charset="0"/>
                  <a:cs typeface="Consolas" pitchFamily="49" charset="0"/>
                </a:rPr>
                <a:t>…</a:t>
              </a:r>
            </a:p>
            <a:p>
              <a:r>
                <a:rPr lang="en-US" b="1" dirty="0" smtClean="0">
                  <a:latin typeface="Consolas" pitchFamily="49" charset="0"/>
                  <a:cs typeface="Consolas" pitchFamily="49" charset="0"/>
                </a:rPr>
                <a:t>23</a:t>
              </a:r>
              <a:endParaRPr lang="en-US" b="1" dirty="0">
                <a:latin typeface="Consolas" pitchFamily="49" charset="0"/>
                <a:cs typeface="Consolas" pitchFamily="49" charset="0"/>
              </a:endParaRPr>
            </a:p>
            <a:p>
              <a:r>
                <a:rPr lang="en-US" b="1" dirty="0">
                  <a:latin typeface="Consolas" pitchFamily="49" charset="0"/>
                  <a:cs typeface="Consolas" pitchFamily="49" charset="0"/>
                </a:rPr>
                <a:t>Special number: 24</a:t>
              </a:r>
            </a:p>
            <a:p>
              <a:r>
                <a:rPr lang="en-US" b="1" dirty="0">
                  <a:latin typeface="Consolas" pitchFamily="49" charset="0"/>
                  <a:cs typeface="Consolas" pitchFamily="49" charset="0"/>
                </a:rPr>
                <a:t>25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BBB7AD2D-4440-4380-8428-3460FBB4C15C}"/>
              </a:ext>
            </a:extLst>
          </p:cNvPr>
          <p:cNvGrpSpPr/>
          <p:nvPr/>
        </p:nvGrpSpPr>
        <p:grpSpPr>
          <a:xfrm>
            <a:off x="7005305" y="2051296"/>
            <a:ext cx="4745462" cy="3771880"/>
            <a:chOff x="1476005" y="4905997"/>
            <a:chExt cx="1998148" cy="3771880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xmlns="" id="{665263D7-30E8-4632-A53A-1912A0331D8E}"/>
                </a:ext>
              </a:extLst>
            </p:cNvPr>
            <p:cNvGrpSpPr/>
            <p:nvPr/>
          </p:nvGrpSpPr>
          <p:grpSpPr>
            <a:xfrm>
              <a:off x="1476005" y="6231827"/>
              <a:ext cx="535000" cy="1120220"/>
              <a:chOff x="1476005" y="6231827"/>
              <a:chExt cx="535000" cy="1120220"/>
            </a:xfrm>
          </p:grpSpPr>
          <p:sp>
            <p:nvSpPr>
              <p:cNvPr id="24" name="Rectangle 9"/>
              <p:cNvSpPr>
                <a:spLocks noChangeArrowheads="1"/>
              </p:cNvSpPr>
              <p:nvPr/>
            </p:nvSpPr>
            <p:spPr bwMode="auto">
              <a:xfrm>
                <a:off x="1476005" y="6231827"/>
                <a:ext cx="288767" cy="112022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anchor="ctr">
                <a:noAutofit/>
              </a:bodyPr>
              <a:lstStyle/>
              <a:p>
                <a:endParaRPr lang="en-GB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b="1" dirty="0">
                    <a:latin typeface="Consolas" pitchFamily="49" charset="0"/>
                    <a:cs typeface="Consolas" pitchFamily="49" charset="0"/>
                  </a:rPr>
                  <a:t>1</a:t>
                </a:r>
              </a:p>
              <a:p>
                <a:r>
                  <a:rPr lang="en-GB" b="1" dirty="0">
                    <a:latin typeface="Consolas" pitchFamily="49" charset="0"/>
                    <a:cs typeface="Consolas" pitchFamily="49" charset="0"/>
                  </a:rPr>
                  <a:t>10</a:t>
                </a:r>
              </a:p>
              <a:p>
                <a:r>
                  <a:rPr lang="en-GB" b="1" dirty="0">
                    <a:latin typeface="Consolas" pitchFamily="49" charset="0"/>
                    <a:cs typeface="Consolas" pitchFamily="49" charset="0"/>
                  </a:rPr>
                  <a:t>4</a:t>
                </a:r>
              </a:p>
              <a:p>
                <a:endParaRPr lang="en-US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5" name="Right Arrow 11"/>
              <p:cNvSpPr/>
              <p:nvPr/>
            </p:nvSpPr>
            <p:spPr>
              <a:xfrm>
                <a:off x="1914750" y="6630919"/>
                <a:ext cx="96255" cy="322036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</p:grpSp>
        <p:sp>
          <p:nvSpPr>
            <p:cNvPr id="23" name="Rectangle 10"/>
            <p:cNvSpPr>
              <a:spLocks noChangeArrowheads="1"/>
            </p:cNvSpPr>
            <p:nvPr/>
          </p:nvSpPr>
          <p:spPr bwMode="auto">
            <a:xfrm>
              <a:off x="2160314" y="4905997"/>
              <a:ext cx="1313839" cy="3771880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r>
                <a:rPr lang="en-US" b="1" dirty="0">
                  <a:latin typeface="Consolas" pitchFamily="49" charset="0"/>
                  <a:cs typeface="Consolas" pitchFamily="49" charset="0"/>
                </a:rPr>
                <a:t>1</a:t>
              </a:r>
            </a:p>
            <a:p>
              <a:r>
                <a:rPr lang="en-US" b="1" dirty="0">
                  <a:latin typeface="Consolas" pitchFamily="49" charset="0"/>
                  <a:cs typeface="Consolas" pitchFamily="49" charset="0"/>
                </a:rPr>
                <a:t>2</a:t>
              </a:r>
            </a:p>
            <a:p>
              <a:r>
                <a:rPr lang="en-US" b="1" dirty="0">
                  <a:latin typeface="Consolas" pitchFamily="49" charset="0"/>
                  <a:cs typeface="Consolas" pitchFamily="49" charset="0"/>
                </a:rPr>
                <a:t>3</a:t>
              </a:r>
            </a:p>
            <a:p>
              <a:r>
                <a:rPr lang="en-US" b="1" dirty="0">
                  <a:latin typeface="Consolas" pitchFamily="49" charset="0"/>
                  <a:cs typeface="Consolas" pitchFamily="49" charset="0"/>
                </a:rPr>
                <a:t>Special number: 4</a:t>
              </a:r>
            </a:p>
            <a:p>
              <a:r>
                <a:rPr lang="en-US" b="1" dirty="0">
                  <a:latin typeface="Consolas" pitchFamily="49" charset="0"/>
                  <a:cs typeface="Consolas" pitchFamily="49" charset="0"/>
                </a:rPr>
                <a:t>5</a:t>
              </a:r>
            </a:p>
            <a:p>
              <a:r>
                <a:rPr lang="en-US" b="1" dirty="0">
                  <a:latin typeface="Consolas" pitchFamily="49" charset="0"/>
                  <a:cs typeface="Consolas" pitchFamily="49" charset="0"/>
                </a:rPr>
                <a:t>6</a:t>
              </a:r>
            </a:p>
            <a:p>
              <a:r>
                <a:rPr lang="en-US" b="1" dirty="0">
                  <a:latin typeface="Consolas" pitchFamily="49" charset="0"/>
                  <a:cs typeface="Consolas" pitchFamily="49" charset="0"/>
                </a:rPr>
                <a:t>7</a:t>
              </a:r>
            </a:p>
            <a:p>
              <a:r>
                <a:rPr lang="en-US" b="1" dirty="0">
                  <a:latin typeface="Consolas" pitchFamily="49" charset="0"/>
                  <a:cs typeface="Consolas" pitchFamily="49" charset="0"/>
                </a:rPr>
                <a:t>Special number: 8</a:t>
              </a:r>
            </a:p>
            <a:p>
              <a:r>
                <a:rPr lang="en-US" b="1" dirty="0">
                  <a:latin typeface="Consolas" pitchFamily="49" charset="0"/>
                  <a:cs typeface="Consolas" pitchFamily="49" charset="0"/>
                </a:rPr>
                <a:t>9</a:t>
              </a:r>
            </a:p>
            <a:p>
              <a:r>
                <a:rPr lang="en-US" b="1" dirty="0">
                  <a:latin typeface="Consolas" pitchFamily="49" charset="0"/>
                  <a:cs typeface="Consolas" pitchFamily="49" charset="0"/>
                </a:rPr>
                <a:t>10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65589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xmlns="" id="{A0ECFCE6-9EA0-4AEC-9899-4B0B26755AE4}"/>
              </a:ext>
            </a:extLst>
          </p:cNvPr>
          <p:cNvCxnSpPr>
            <a:cxnSpLocks/>
            <a:endCxn id="68" idx="0"/>
          </p:cNvCxnSpPr>
          <p:nvPr/>
        </p:nvCxnSpPr>
        <p:spPr>
          <a:xfrm>
            <a:off x="6022996" y="967335"/>
            <a:ext cx="481" cy="39264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38</a:t>
            </a:fld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8912226" y="4441798"/>
            <a:ext cx="3276599" cy="513825"/>
            <a:chOff x="4784210" y="1589547"/>
            <a:chExt cx="2133600" cy="533400"/>
          </a:xfrm>
        </p:grpSpPr>
        <p:sp>
          <p:nvSpPr>
            <p:cNvPr id="14" name="Flowchart: Data 13"/>
            <p:cNvSpPr/>
            <p:nvPr/>
          </p:nvSpPr>
          <p:spPr bwMode="auto">
            <a:xfrm>
              <a:off x="4784210" y="1589547"/>
              <a:ext cx="2133600" cy="533400"/>
            </a:xfrm>
            <a:prstGeom prst="flowChartInputOutpu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860767" y="1633212"/>
              <a:ext cx="1873463" cy="44730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2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 % (n * n) === 0</a:t>
              </a:r>
              <a:endParaRPr lang="en-US" sz="2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25" name="Straight Arrow Connector 24"/>
          <p:cNvCxnSpPr>
            <a:cxnSpLocks/>
          </p:cNvCxnSpPr>
          <p:nvPr/>
        </p:nvCxnSpPr>
        <p:spPr>
          <a:xfrm>
            <a:off x="6022994" y="2018018"/>
            <a:ext cx="1" cy="36162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4909307" y="2393424"/>
            <a:ext cx="2227375" cy="1428191"/>
            <a:chOff x="4331525" y="2532780"/>
            <a:chExt cx="3030898" cy="1524000"/>
          </a:xfrm>
        </p:grpSpPr>
        <p:sp>
          <p:nvSpPr>
            <p:cNvPr id="23" name="Flowchart: Decision 22"/>
            <p:cNvSpPr/>
            <p:nvPr/>
          </p:nvSpPr>
          <p:spPr bwMode="auto">
            <a:xfrm>
              <a:off x="4331525" y="2532780"/>
              <a:ext cx="3030898" cy="1524000"/>
            </a:xfrm>
            <a:prstGeom prst="flowChartDecisi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436904" y="3080621"/>
              <a:ext cx="2880360" cy="49263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noProof="1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i </a:t>
              </a:r>
              <a:r>
                <a:rPr lang="en-US" noProof="1" smtClean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&lt;= end</a:t>
              </a:r>
              <a:endPara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8" name="Flowchart: Data 27"/>
          <p:cNvSpPr/>
          <p:nvPr/>
        </p:nvSpPr>
        <p:spPr bwMode="auto">
          <a:xfrm>
            <a:off x="7994205" y="2836419"/>
            <a:ext cx="2380095" cy="542199"/>
          </a:xfrm>
          <a:prstGeom prst="flowChartInputOutpu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End program</a:t>
            </a:r>
            <a:endParaRPr lang="en-US" sz="18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0593346" y="4871392"/>
            <a:ext cx="776330" cy="5397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dirty="0" smtClean="0"/>
              <a:t>false</a:t>
            </a:r>
            <a:endParaRPr lang="en-US" sz="2400" dirty="0"/>
          </a:p>
        </p:txBody>
      </p:sp>
      <p:cxnSp>
        <p:nvCxnSpPr>
          <p:cNvPr id="8228" name="Elbow Connector 8227"/>
          <p:cNvCxnSpPr>
            <a:cxnSpLocks/>
          </p:cNvCxnSpPr>
          <p:nvPr/>
        </p:nvCxnSpPr>
        <p:spPr>
          <a:xfrm rot="5400000">
            <a:off x="10435424" y="5127868"/>
            <a:ext cx="315841" cy="1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14" idx="2"/>
          </p:cNvCxnSpPr>
          <p:nvPr/>
        </p:nvCxnSpPr>
        <p:spPr>
          <a:xfrm flipH="1" flipV="1">
            <a:off x="7287353" y="4695108"/>
            <a:ext cx="1952533" cy="360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B106EF5C-A2AC-4BBA-AA3C-8AF0A1EEE6CE}"/>
              </a:ext>
            </a:extLst>
          </p:cNvPr>
          <p:cNvGrpSpPr/>
          <p:nvPr/>
        </p:nvGrpSpPr>
        <p:grpSpPr>
          <a:xfrm>
            <a:off x="-142388" y="-467309"/>
            <a:ext cx="8139956" cy="1434038"/>
            <a:chOff x="4266852" y="45856"/>
            <a:chExt cx="7040618" cy="152562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xmlns="" id="{B86C143C-2D1A-4362-8E5F-0A57FC72A2E3}"/>
                </a:ext>
              </a:extLst>
            </p:cNvPr>
            <p:cNvSpPr/>
            <p:nvPr/>
          </p:nvSpPr>
          <p:spPr bwMode="auto">
            <a:xfrm>
              <a:off x="8089978" y="1006383"/>
              <a:ext cx="3163871" cy="565099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4266852" y="45856"/>
              <a:ext cx="3138154" cy="48623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en-GB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240" name="Rectangle 8239"/>
            <p:cNvSpPr/>
            <p:nvPr/>
          </p:nvSpPr>
          <p:spPr>
            <a:xfrm>
              <a:off x="8036360" y="1065418"/>
              <a:ext cx="3271110" cy="3929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Read start, end and n</a:t>
              </a:r>
              <a:endParaRPr lang="en-GB" sz="18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8252" name="Elbow Connector 8251"/>
          <p:cNvCxnSpPr>
            <a:cxnSpLocks/>
            <a:stCxn id="104" idx="1"/>
            <a:endCxn id="23" idx="1"/>
          </p:cNvCxnSpPr>
          <p:nvPr/>
        </p:nvCxnSpPr>
        <p:spPr>
          <a:xfrm rot="10800000" flipH="1">
            <a:off x="4086257" y="3107521"/>
            <a:ext cx="823049" cy="2520145"/>
          </a:xfrm>
          <a:prstGeom prst="bentConnector3">
            <a:avLst>
              <a:gd name="adj1" fmla="val -210883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xmlns="" id="{26371AA7-1DBD-4F3D-A41B-1CB1F45ED9A5}"/>
              </a:ext>
            </a:extLst>
          </p:cNvPr>
          <p:cNvGrpSpPr/>
          <p:nvPr/>
        </p:nvGrpSpPr>
        <p:grpSpPr>
          <a:xfrm>
            <a:off x="7136682" y="2666428"/>
            <a:ext cx="1095533" cy="441092"/>
            <a:chOff x="7136682" y="2274338"/>
            <a:chExt cx="1095533" cy="799752"/>
          </a:xfrm>
        </p:grpSpPr>
        <p:cxnSp>
          <p:nvCxnSpPr>
            <p:cNvPr id="39" name="Straight Arrow Connector 38"/>
            <p:cNvCxnSpPr>
              <a:cxnSpLocks/>
              <a:stCxn id="23" idx="3"/>
              <a:endCxn id="28" idx="2"/>
            </p:cNvCxnSpPr>
            <p:nvPr/>
          </p:nvCxnSpPr>
          <p:spPr>
            <a:xfrm flipV="1">
              <a:off x="7136682" y="3074088"/>
              <a:ext cx="1095533" cy="2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7353473" y="2274338"/>
              <a:ext cx="776330" cy="539737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dirty="0"/>
                <a:t>false</a:t>
              </a:r>
              <a:endParaRPr lang="en-US" sz="2400" dirty="0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xmlns="" id="{7A935818-CF0E-4C56-A9C5-FEF66A5D4B9D}"/>
              </a:ext>
            </a:extLst>
          </p:cNvPr>
          <p:cNvGrpSpPr/>
          <p:nvPr/>
        </p:nvGrpSpPr>
        <p:grpSpPr>
          <a:xfrm>
            <a:off x="4039907" y="4437306"/>
            <a:ext cx="3370719" cy="522808"/>
            <a:chOff x="4615555" y="2129364"/>
            <a:chExt cx="1063057" cy="951058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xmlns="" id="{C483685A-C34A-4744-B612-66D31FB7FE1C}"/>
                </a:ext>
              </a:extLst>
            </p:cNvPr>
            <p:cNvSpPr/>
            <p:nvPr/>
          </p:nvSpPr>
          <p:spPr bwMode="auto">
            <a:xfrm>
              <a:off x="4615555" y="2224880"/>
              <a:ext cx="1026860" cy="7469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xmlns="" id="{837A8916-0B25-4CB6-AEE7-A795135DC67D}"/>
                </a:ext>
              </a:extLst>
            </p:cNvPr>
            <p:cNvSpPr txBox="1"/>
            <p:nvPr/>
          </p:nvSpPr>
          <p:spPr>
            <a:xfrm>
              <a:off x="4632854" y="2129364"/>
              <a:ext cx="1045758" cy="95105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800" noProof="1" smtClean="0">
                  <a:solidFill>
                    <a:schemeClr val="bg2"/>
                  </a:solidFill>
                </a:rPr>
                <a:t>Print: Very </a:t>
              </a:r>
              <a:r>
                <a:rPr lang="en-US" sz="1800" noProof="1">
                  <a:solidFill>
                    <a:schemeClr val="bg2"/>
                  </a:solidFill>
                </a:rPr>
                <a:t>special number: ${i</a:t>
              </a:r>
              <a:r>
                <a:rPr lang="en-US" sz="1800" noProof="1" smtClean="0">
                  <a:solidFill>
                    <a:schemeClr val="bg2"/>
                  </a:solidFill>
                </a:rPr>
                <a:t>}</a:t>
              </a:r>
              <a:endParaRPr lang="bg-BG" sz="1800" dirty="0">
                <a:solidFill>
                  <a:schemeClr val="bg2"/>
                </a:solidFill>
              </a:endParaRPr>
            </a:p>
          </p:txBody>
        </p:sp>
      </p:grp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xmlns="" id="{65A9940D-231A-429A-83B8-717104EFF621}"/>
              </a:ext>
            </a:extLst>
          </p:cNvPr>
          <p:cNvCxnSpPr>
            <a:cxnSpLocks/>
            <a:stCxn id="23" idx="2"/>
            <a:endCxn id="14" idx="1"/>
          </p:cNvCxnSpPr>
          <p:nvPr/>
        </p:nvCxnSpPr>
        <p:spPr>
          <a:xfrm rot="16200000" flipH="1">
            <a:off x="7976669" y="1867940"/>
            <a:ext cx="620183" cy="4527531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/>
          <p:cNvGrpSpPr/>
          <p:nvPr/>
        </p:nvGrpSpPr>
        <p:grpSpPr>
          <a:xfrm>
            <a:off x="8630300" y="5292895"/>
            <a:ext cx="3276599" cy="513825"/>
            <a:chOff x="4784210" y="1589547"/>
            <a:chExt cx="2133600" cy="533400"/>
          </a:xfrm>
        </p:grpSpPr>
        <p:sp>
          <p:nvSpPr>
            <p:cNvPr id="63" name="Flowchart: Data 62"/>
            <p:cNvSpPr/>
            <p:nvPr/>
          </p:nvSpPr>
          <p:spPr bwMode="auto">
            <a:xfrm>
              <a:off x="4784210" y="1589547"/>
              <a:ext cx="2133600" cy="533400"/>
            </a:xfrm>
            <a:prstGeom prst="flowChartInputOutpu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5334984" y="1633212"/>
              <a:ext cx="925030" cy="44730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2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 % n === 0</a:t>
              </a:r>
              <a:endParaRPr lang="en-US" sz="2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xmlns="" id="{7A935818-CF0E-4C56-A9C5-FEF66A5D4B9D}"/>
              </a:ext>
            </a:extLst>
          </p:cNvPr>
          <p:cNvGrpSpPr/>
          <p:nvPr/>
        </p:nvGrpSpPr>
        <p:grpSpPr>
          <a:xfrm>
            <a:off x="5280446" y="1359984"/>
            <a:ext cx="1485096" cy="641676"/>
            <a:chOff x="4614588" y="2224880"/>
            <a:chExt cx="1486873" cy="746920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xmlns="" id="{C483685A-C34A-4744-B612-66D31FB7FE1C}"/>
                </a:ext>
              </a:extLst>
            </p:cNvPr>
            <p:cNvSpPr/>
            <p:nvPr/>
          </p:nvSpPr>
          <p:spPr bwMode="auto">
            <a:xfrm>
              <a:off x="4615555" y="2224880"/>
              <a:ext cx="1485906" cy="7469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xmlns="" id="{837A8916-0B25-4CB6-AEE7-A795135DC67D}"/>
                </a:ext>
              </a:extLst>
            </p:cNvPr>
            <p:cNvSpPr txBox="1"/>
            <p:nvPr/>
          </p:nvSpPr>
          <p:spPr>
            <a:xfrm>
              <a:off x="4614588" y="2273574"/>
              <a:ext cx="1385789" cy="60855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800" noProof="1" smtClean="0">
                  <a:solidFill>
                    <a:schemeClr val="bg2"/>
                  </a:solidFill>
                </a:rPr>
                <a:t>i </a:t>
              </a:r>
              <a:r>
                <a:rPr lang="en-US" sz="1800" noProof="1">
                  <a:solidFill>
                    <a:schemeClr val="bg2"/>
                  </a:solidFill>
                </a:rPr>
                <a:t>= </a:t>
              </a:r>
              <a:r>
                <a:rPr lang="en-US" sz="1800" noProof="1" smtClean="0">
                  <a:solidFill>
                    <a:schemeClr val="bg2"/>
                  </a:solidFill>
                </a:rPr>
                <a:t>start</a:t>
              </a:r>
              <a:endParaRPr lang="bg-BG" sz="1800" dirty="0">
                <a:solidFill>
                  <a:schemeClr val="bg2"/>
                </a:solidFill>
              </a:endParaRPr>
            </a:p>
          </p:txBody>
        </p:sp>
      </p:grpSp>
      <p:cxnSp>
        <p:nvCxnSpPr>
          <p:cNvPr id="75" name="Elbow Connector 74"/>
          <p:cNvCxnSpPr>
            <a:cxnSpLocks/>
            <a:stCxn id="41" idx="1"/>
            <a:endCxn id="23" idx="1"/>
          </p:cNvCxnSpPr>
          <p:nvPr/>
        </p:nvCxnSpPr>
        <p:spPr>
          <a:xfrm rot="10800000" flipH="1">
            <a:off x="4039907" y="3107520"/>
            <a:ext cx="869400" cy="1587588"/>
          </a:xfrm>
          <a:prstGeom prst="bentConnector3">
            <a:avLst>
              <a:gd name="adj1" fmla="val -26294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7684448" y="3674256"/>
            <a:ext cx="730035" cy="5397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dirty="0"/>
              <a:t>true</a:t>
            </a:r>
            <a:endParaRPr lang="en-US" sz="2400" dirty="0"/>
          </a:p>
        </p:txBody>
      </p:sp>
      <p:grpSp>
        <p:nvGrpSpPr>
          <p:cNvPr id="85" name="Group 84"/>
          <p:cNvGrpSpPr/>
          <p:nvPr/>
        </p:nvGrpSpPr>
        <p:grpSpPr>
          <a:xfrm>
            <a:off x="8548119" y="6188709"/>
            <a:ext cx="3276598" cy="540661"/>
            <a:chOff x="4784210" y="1589547"/>
            <a:chExt cx="2133600" cy="561258"/>
          </a:xfrm>
        </p:grpSpPr>
        <p:sp>
          <p:nvSpPr>
            <p:cNvPr id="86" name="Flowchart: Data 85"/>
            <p:cNvSpPr/>
            <p:nvPr/>
          </p:nvSpPr>
          <p:spPr bwMode="auto">
            <a:xfrm>
              <a:off x="4784210" y="1589547"/>
              <a:ext cx="2133600" cy="533400"/>
            </a:xfrm>
            <a:prstGeom prst="flowChartInputOutpu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5470572" y="1633212"/>
              <a:ext cx="653847" cy="51759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noProof="1">
                  <a:solidFill>
                    <a:schemeClr val="bg2"/>
                  </a:solidFill>
                </a:rPr>
                <a:t>Print: i</a:t>
              </a:r>
              <a:endParaRPr lang="bg-BG" dirty="0">
                <a:solidFill>
                  <a:schemeClr val="bg2"/>
                </a:solidFill>
              </a:endParaRPr>
            </a:p>
          </p:txBody>
        </p:sp>
      </p:grpSp>
      <p:sp>
        <p:nvSpPr>
          <p:cNvPr id="88" name="TextBox 87"/>
          <p:cNvSpPr txBox="1"/>
          <p:nvPr/>
        </p:nvSpPr>
        <p:spPr>
          <a:xfrm>
            <a:off x="10624976" y="5727846"/>
            <a:ext cx="776330" cy="5397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dirty="0" smtClean="0"/>
              <a:t>false</a:t>
            </a:r>
            <a:endParaRPr lang="en-US" sz="2400" dirty="0"/>
          </a:p>
        </p:txBody>
      </p:sp>
      <p:cxnSp>
        <p:nvCxnSpPr>
          <p:cNvPr id="90" name="Elbow Connector 89"/>
          <p:cNvCxnSpPr>
            <a:cxnSpLocks/>
          </p:cNvCxnSpPr>
          <p:nvPr/>
        </p:nvCxnSpPr>
        <p:spPr>
          <a:xfrm rot="16200000" flipH="1">
            <a:off x="10403885" y="6000761"/>
            <a:ext cx="378921" cy="1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Elbow Connector 97"/>
          <p:cNvCxnSpPr>
            <a:cxnSpLocks/>
            <a:stCxn id="86" idx="2"/>
            <a:endCxn id="23" idx="1"/>
          </p:cNvCxnSpPr>
          <p:nvPr/>
        </p:nvCxnSpPr>
        <p:spPr>
          <a:xfrm rot="10800000">
            <a:off x="4909307" y="3107520"/>
            <a:ext cx="3966472" cy="3338102"/>
          </a:xfrm>
          <a:prstGeom prst="bentConnector3">
            <a:avLst>
              <a:gd name="adj1" fmla="val 193219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" name="Group 101">
            <a:extLst>
              <a:ext uri="{FF2B5EF4-FFF2-40B4-BE49-F238E27FC236}">
                <a16:creationId xmlns:a16="http://schemas.microsoft.com/office/drawing/2014/main" xmlns="" id="{7A935818-CF0E-4C56-A9C5-FEF66A5D4B9D}"/>
              </a:ext>
            </a:extLst>
          </p:cNvPr>
          <p:cNvGrpSpPr/>
          <p:nvPr/>
        </p:nvGrpSpPr>
        <p:grpSpPr>
          <a:xfrm>
            <a:off x="4031407" y="5366261"/>
            <a:ext cx="3370719" cy="522808"/>
            <a:chOff x="4615555" y="2129364"/>
            <a:chExt cx="1063057" cy="951058"/>
          </a:xfrm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xmlns="" id="{C483685A-C34A-4744-B612-66D31FB7FE1C}"/>
                </a:ext>
              </a:extLst>
            </p:cNvPr>
            <p:cNvSpPr/>
            <p:nvPr/>
          </p:nvSpPr>
          <p:spPr bwMode="auto">
            <a:xfrm>
              <a:off x="4615555" y="2224880"/>
              <a:ext cx="1026860" cy="7469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xmlns="" id="{837A8916-0B25-4CB6-AEE7-A795135DC67D}"/>
                </a:ext>
              </a:extLst>
            </p:cNvPr>
            <p:cNvSpPr txBox="1"/>
            <p:nvPr/>
          </p:nvSpPr>
          <p:spPr>
            <a:xfrm>
              <a:off x="4632854" y="2129364"/>
              <a:ext cx="1045758" cy="95105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800" noProof="1" smtClean="0">
                  <a:solidFill>
                    <a:schemeClr val="bg2"/>
                  </a:solidFill>
                </a:rPr>
                <a:t>Print: Very </a:t>
              </a:r>
              <a:r>
                <a:rPr lang="en-US" sz="1800" noProof="1">
                  <a:solidFill>
                    <a:schemeClr val="bg2"/>
                  </a:solidFill>
                </a:rPr>
                <a:t>special number: ${i</a:t>
              </a:r>
              <a:r>
                <a:rPr lang="en-US" sz="1800" noProof="1" smtClean="0">
                  <a:solidFill>
                    <a:schemeClr val="bg2"/>
                  </a:solidFill>
                </a:rPr>
                <a:t>}</a:t>
              </a:r>
              <a:endParaRPr lang="bg-BG" sz="1800" dirty="0">
                <a:solidFill>
                  <a:schemeClr val="bg2"/>
                </a:solidFill>
              </a:endParaRPr>
            </a:p>
          </p:txBody>
        </p:sp>
      </p:grpSp>
      <p:sp>
        <p:nvSpPr>
          <p:cNvPr id="105" name="TextBox 104"/>
          <p:cNvSpPr txBox="1"/>
          <p:nvPr/>
        </p:nvSpPr>
        <p:spPr>
          <a:xfrm>
            <a:off x="7769179" y="4213993"/>
            <a:ext cx="730035" cy="5397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dirty="0"/>
              <a:t>true</a:t>
            </a:r>
            <a:endParaRPr lang="en-US" sz="2400" dirty="0"/>
          </a:p>
        </p:txBody>
      </p:sp>
      <p:sp>
        <p:nvSpPr>
          <p:cNvPr id="108" name="TextBox 107"/>
          <p:cNvSpPr txBox="1"/>
          <p:nvPr/>
        </p:nvSpPr>
        <p:spPr>
          <a:xfrm>
            <a:off x="7684740" y="5114667"/>
            <a:ext cx="730035" cy="5397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dirty="0"/>
              <a:t>true</a:t>
            </a:r>
            <a:endParaRPr lang="en-US" sz="2400" dirty="0"/>
          </a:p>
        </p:txBody>
      </p:sp>
      <p:cxnSp>
        <p:nvCxnSpPr>
          <p:cNvPr id="109" name="Straight Arrow Connector 108"/>
          <p:cNvCxnSpPr/>
          <p:nvPr/>
        </p:nvCxnSpPr>
        <p:spPr>
          <a:xfrm flipH="1">
            <a:off x="7295853" y="5562600"/>
            <a:ext cx="1597062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8074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48" grpId="0"/>
      <p:bldP spid="84" grpId="0"/>
      <p:bldP spid="88" grpId="0"/>
      <p:bldP spid="105" grpId="0"/>
      <p:bldP spid="108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Специални </a:t>
            </a:r>
            <a:r>
              <a:rPr lang="bg-BG" dirty="0"/>
              <a:t>числа- решение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06901" y="1866464"/>
            <a:ext cx="9245110" cy="4154984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function verySpecialNumbers(start, end, n)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for(let i = start; i &lt;= end; i++)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  if (i % (n * n) === 0)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      console.log(`Very special number: ${i}`);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  } else if (i % n === 0)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      console.log(`Special number: ${i}`);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  } else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      console.log(i);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3" name="Правоъгълник 2"/>
          <p:cNvSpPr/>
          <p:nvPr/>
        </p:nvSpPr>
        <p:spPr>
          <a:xfrm>
            <a:off x="341311" y="6287398"/>
            <a:ext cx="11506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 smtClean="0">
                <a:hlinkClick r:id="rId2"/>
              </a:rPr>
              <a:t>https://judge.softuni.bg/Contests/Practice/Index/2321#7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194" name="Picture 2" descr="C:\Users\HP\Desktop\Number_one.pn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80663">
            <a:off x="7964172" y="1175761"/>
            <a:ext cx="1250285" cy="1250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7" name="Picture 5" descr="C:\Users\HP\Desktop\number3_PNG14969.png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0128" y="1424583"/>
            <a:ext cx="1537213" cy="1746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C:\Users\HP\Desktop\seven-png-black-and-white-alphanumerics-number-7-icon-style-simple-black-512.png"/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48904">
            <a:off x="10116828" y="2364408"/>
            <a:ext cx="1380204" cy="1380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5213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xmlns="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219200"/>
            <a:ext cx="11808021" cy="5185625"/>
          </a:xfrm>
        </p:spPr>
        <p:txBody>
          <a:bodyPr/>
          <a:lstStyle/>
          <a:p>
            <a:r>
              <a:rPr lang="en-US" dirty="0"/>
              <a:t>1. </a:t>
            </a:r>
            <a:r>
              <a:rPr lang="bg-BG" dirty="0"/>
              <a:t>Каква ще е стойността на променливата </a:t>
            </a:r>
            <a:r>
              <a:rPr lang="bg-BG" b="1" dirty="0">
                <a:latin typeface="Consolas" panose="020B0609020204030204" pitchFamily="49" charset="0"/>
              </a:rPr>
              <a:t>а</a:t>
            </a:r>
            <a:r>
              <a:rPr lang="bg-BG" b="1" dirty="0"/>
              <a:t> </a:t>
            </a:r>
            <a:r>
              <a:rPr lang="bg-BG" dirty="0"/>
              <a:t>след </a:t>
            </a:r>
            <a:br>
              <a:rPr lang="bg-BG" dirty="0"/>
            </a:br>
            <a:r>
              <a:rPr lang="bg-BG" dirty="0"/>
              <a:t>изпълнението на следната програма:</a:t>
            </a:r>
            <a:endParaRPr lang="en-US" dirty="0"/>
          </a:p>
          <a:p>
            <a:pPr marL="514350" indent="-514350">
              <a:buAutoNum type="arabicPeriod" startAt="4"/>
            </a:pPr>
            <a:endParaRPr lang="bg-BG" dirty="0"/>
          </a:p>
          <a:p>
            <a:pPr marL="514350" indent="-514350">
              <a:buFont typeface="+mj-lt"/>
              <a:buAutoNum type="arabicPeriod" startAt="4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17259" y="2380478"/>
            <a:ext cx="2973897" cy="3908222"/>
          </a:xfrm>
          <a:solidFill>
            <a:schemeClr val="accent5">
              <a:lumMod val="60000"/>
              <a:lumOff val="40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let a = 5;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switch (a){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case 5: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case 6: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  a = a + 1;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  break;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</a:t>
            </a:r>
            <a:r>
              <a:rPr lang="bg-BG" dirty="0"/>
              <a:t> </a:t>
            </a:r>
            <a:r>
              <a:rPr lang="en-US" dirty="0"/>
              <a:t>default: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  a = a + 2;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  break;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xmlns="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56C13EED-B490-48BB-B5E6-BD0EA6ACE9C4}"/>
              </a:ext>
            </a:extLst>
          </p:cNvPr>
          <p:cNvGrpSpPr/>
          <p:nvPr/>
        </p:nvGrpSpPr>
        <p:grpSpPr>
          <a:xfrm>
            <a:off x="8228012" y="2029131"/>
            <a:ext cx="2636906" cy="1927074"/>
            <a:chOff x="5209288" y="4647336"/>
            <a:chExt cx="3048000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xmlns="" id="{840CD16A-FA6A-4B07-B359-C42C1B083C6F}"/>
                </a:ext>
              </a:extLst>
            </p:cNvPr>
            <p:cNvSpPr/>
            <p:nvPr/>
          </p:nvSpPr>
          <p:spPr bwMode="auto">
            <a:xfrm>
              <a:off x="5209288" y="4647336"/>
              <a:ext cx="3048000" cy="2438818"/>
            </a:xfrm>
            <a:prstGeom prst="wedgeEllipseCallout">
              <a:avLst>
                <a:gd name="adj1" fmla="val -29974"/>
                <a:gd name="adj2" fmla="val 60507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xmlns="" id="{4858EFCE-0BDC-40B4-9587-9EA9CF824A7B}"/>
                </a:ext>
              </a:extLst>
            </p:cNvPr>
            <p:cNvSpPr txBox="1"/>
            <p:nvPr/>
          </p:nvSpPr>
          <p:spPr>
            <a:xfrm>
              <a:off x="5866635" y="5428780"/>
              <a:ext cx="1803158" cy="9771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3600" b="1" dirty="0">
                  <a:solidFill>
                    <a:schemeClr val="bg2"/>
                  </a:solidFill>
                </a:rPr>
                <a:t>5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AE6A1D6A-A1D4-4185-94E0-BD06FBFEA04C}"/>
              </a:ext>
            </a:extLst>
          </p:cNvPr>
          <p:cNvGrpSpPr/>
          <p:nvPr/>
        </p:nvGrpSpPr>
        <p:grpSpPr>
          <a:xfrm>
            <a:off x="8317608" y="4396431"/>
            <a:ext cx="2752636" cy="1139906"/>
            <a:chOff x="828202" y="1992406"/>
            <a:chExt cx="4160936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xmlns="" id="{17181624-A5B5-4EAC-AF25-BF34A31DC0C9}"/>
                </a:ext>
              </a:extLst>
            </p:cNvPr>
            <p:cNvSpPr/>
            <p:nvPr/>
          </p:nvSpPr>
          <p:spPr bwMode="auto">
            <a:xfrm>
              <a:off x="874338" y="1992406"/>
              <a:ext cx="4114800" cy="1493675"/>
            </a:xfrm>
            <a:prstGeom prst="wedgeRoundRectCallout">
              <a:avLst>
                <a:gd name="adj1" fmla="val -33863"/>
                <a:gd name="adj2" fmla="val 71525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491F519D-2770-4771-89D8-3A3F9FC93886}"/>
                </a:ext>
              </a:extLst>
            </p:cNvPr>
            <p:cNvSpPr txBox="1"/>
            <p:nvPr/>
          </p:nvSpPr>
          <p:spPr>
            <a:xfrm>
              <a:off x="828202" y="2223134"/>
              <a:ext cx="4070632" cy="112868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4000" dirty="0"/>
                <a:t>7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BF86B02D-4D4C-480C-AD46-CCEF1FA5684A}"/>
              </a:ext>
            </a:extLst>
          </p:cNvPr>
          <p:cNvGrpSpPr/>
          <p:nvPr/>
        </p:nvGrpSpPr>
        <p:grpSpPr>
          <a:xfrm>
            <a:off x="4942140" y="2895600"/>
            <a:ext cx="2636906" cy="1318666"/>
            <a:chOff x="8138855" y="2320388"/>
            <a:chExt cx="2993647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xmlns="" id="{5929BF1E-D41C-4AE9-BE7D-7543AFD50F3C}"/>
                </a:ext>
              </a:extLst>
            </p:cNvPr>
            <p:cNvSpPr/>
            <p:nvPr/>
          </p:nvSpPr>
          <p:spPr bwMode="auto">
            <a:xfrm>
              <a:off x="8138855" y="2320388"/>
              <a:ext cx="2993647" cy="1266985"/>
            </a:xfrm>
            <a:prstGeom prst="wedgeRoundRectCallout">
              <a:avLst>
                <a:gd name="adj1" fmla="val 31465"/>
                <a:gd name="adj2" fmla="val 67258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xmlns="" id="{8A199862-28A4-4375-B144-E298EC356FA9}"/>
                </a:ext>
              </a:extLst>
            </p:cNvPr>
            <p:cNvSpPr txBox="1"/>
            <p:nvPr/>
          </p:nvSpPr>
          <p:spPr>
            <a:xfrm>
              <a:off x="9332465" y="2597067"/>
              <a:ext cx="940687" cy="76581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3600" b="1" dirty="0">
                  <a:solidFill>
                    <a:schemeClr val="bg2"/>
                  </a:solidFill>
                </a:rPr>
                <a:t>0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5A309E37-E2B9-414A-B29A-6FBF8B960C4F}"/>
              </a:ext>
            </a:extLst>
          </p:cNvPr>
          <p:cNvGrpSpPr/>
          <p:nvPr/>
        </p:nvGrpSpPr>
        <p:grpSpPr>
          <a:xfrm>
            <a:off x="5408612" y="4877004"/>
            <a:ext cx="2722115" cy="1318666"/>
            <a:chOff x="1039935" y="4225124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xmlns="" id="{2F3C1CB8-FE31-49D8-8150-0025FF81669C}"/>
                </a:ext>
              </a:extLst>
            </p:cNvPr>
            <p:cNvSpPr/>
            <p:nvPr/>
          </p:nvSpPr>
          <p:spPr bwMode="auto">
            <a:xfrm>
              <a:off x="1039935" y="4225124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xmlns="" id="{F6988221-874E-4FF7-8580-CD3636623647}"/>
                </a:ext>
              </a:extLst>
            </p:cNvPr>
            <p:cNvSpPr txBox="1"/>
            <p:nvPr/>
          </p:nvSpPr>
          <p:spPr>
            <a:xfrm>
              <a:off x="1321226" y="4575607"/>
              <a:ext cx="5204849" cy="1320314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4000" dirty="0"/>
                <a:t>6</a:t>
              </a:r>
              <a:endParaRPr lang="en-US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57318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355" y="1828800"/>
            <a:ext cx="11815018" cy="314727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Напишете програма, която: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Прочита цяло число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sz="3000" dirty="0"/>
              <a:t> </a:t>
            </a:r>
            <a:r>
              <a:rPr lang="bg-BG" sz="3000" dirty="0"/>
              <a:t>от потребителя</a:t>
            </a:r>
          </a:p>
          <a:p>
            <a:pPr lvl="1">
              <a:lnSpc>
                <a:spcPct val="100000"/>
              </a:lnSpc>
            </a:pPr>
            <a:r>
              <a:rPr lang="bg-BG" sz="3000" dirty="0" smtClean="0"/>
              <a:t>Проверява дали числото е четно или нечетно</a:t>
            </a:r>
            <a:endParaRPr lang="bg-BG" sz="3000" dirty="0"/>
          </a:p>
          <a:p>
            <a:pPr lvl="1">
              <a:lnSpc>
                <a:spcPct val="100000"/>
              </a:lnSpc>
            </a:pPr>
            <a:r>
              <a:rPr lang="bg-BG" sz="3000" dirty="0" smtClean="0"/>
              <a:t>Принтира всички числа(четни или нечетни) до </a:t>
            </a:r>
            <a:r>
              <a:rPr lang="en-US" sz="3000" b="1" dirty="0" smtClean="0"/>
              <a:t>n </a:t>
            </a:r>
            <a:r>
              <a:rPr lang="bg-BG" sz="3000" dirty="0"/>
              <a:t>по </a:t>
            </a:r>
          </a:p>
          <a:p>
            <a:pPr marL="609219" lvl="1" indent="0">
              <a:lnSpc>
                <a:spcPct val="100000"/>
              </a:lnSpc>
              <a:buNone/>
            </a:pPr>
            <a:r>
              <a:rPr lang="bg-BG" sz="3000" dirty="0" smtClean="0"/>
              <a:t>следния </a:t>
            </a:r>
            <a:r>
              <a:rPr lang="bg-BG" sz="3000" dirty="0"/>
              <a:t>начин</a:t>
            </a:r>
            <a:r>
              <a:rPr lang="bg-BG" sz="3000" dirty="0" smtClean="0"/>
              <a:t>: "</a:t>
            </a:r>
            <a:r>
              <a:rPr lang="en-US" sz="3000" dirty="0" smtClean="0"/>
              <a:t>Current number: </a:t>
            </a:r>
            <a:r>
              <a:rPr lang="en-US" sz="3000" dirty="0"/>
              <a:t>{ i }</a:t>
            </a:r>
            <a:r>
              <a:rPr lang="en-US" sz="3000" dirty="0" smtClean="0"/>
              <a:t>. </a:t>
            </a:r>
            <a:r>
              <a:rPr lang="en-US" sz="3000" dirty="0"/>
              <a:t>Cube: </a:t>
            </a:r>
            <a:r>
              <a:rPr lang="en-US" sz="3000" dirty="0" smtClean="0"/>
              <a:t>{ i }</a:t>
            </a:r>
            <a:r>
              <a:rPr lang="bg-BG" sz="3000" dirty="0" smtClean="0"/>
              <a:t>"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Число на трета </a:t>
            </a:r>
            <a:r>
              <a:rPr lang="en-US" dirty="0" smtClean="0"/>
              <a:t>степен</a:t>
            </a:r>
            <a:r>
              <a:rPr lang="bg-BG" dirty="0" smtClean="0"/>
              <a:t> </a:t>
            </a:r>
            <a:r>
              <a:rPr lang="bg-BG" noProof="1" smtClean="0"/>
              <a:t>- </a:t>
            </a:r>
            <a:r>
              <a:rPr lang="bg-BG" noProof="1"/>
              <a:t>условие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950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Примерен вход и изход:</a:t>
            </a: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355" y="100750"/>
            <a:ext cx="9714057" cy="882654"/>
          </a:xfrm>
        </p:spPr>
        <p:txBody>
          <a:bodyPr>
            <a:normAutofit fontScale="90000"/>
          </a:bodyPr>
          <a:lstStyle/>
          <a:p>
            <a:r>
              <a:rPr lang="en-US" dirty="0"/>
              <a:t>Число на трета </a:t>
            </a:r>
            <a:r>
              <a:rPr lang="en-US" dirty="0" smtClean="0"/>
              <a:t>степен</a:t>
            </a:r>
            <a:r>
              <a:rPr lang="bg-BG" dirty="0" smtClean="0"/>
              <a:t> </a:t>
            </a:r>
            <a:r>
              <a:rPr lang="bg-BG" noProof="1"/>
              <a:t>- </a:t>
            </a:r>
            <a:r>
              <a:rPr lang="bg-BG" noProof="1" smtClean="0"/>
              <a:t>примерен </a:t>
            </a:r>
            <a:r>
              <a:rPr lang="bg-BG" noProof="1"/>
              <a:t>вход и изход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2584172" y="2613674"/>
            <a:ext cx="449036" cy="42191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latin typeface="Consolas" pitchFamily="49" charset="0"/>
                <a:cs typeface="Consolas" pitchFamily="49" charset="0"/>
              </a:rPr>
              <a:t>5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3808412" y="2202417"/>
            <a:ext cx="5254596" cy="124442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Current number: 1. Cube: 1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Current number: 3. Cube: 27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Current number: 5. Cube: 125</a:t>
            </a:r>
          </a:p>
        </p:txBody>
      </p:sp>
      <p:sp>
        <p:nvSpPr>
          <p:cNvPr id="19" name="Right Arrow 18"/>
          <p:cNvSpPr/>
          <p:nvPr/>
        </p:nvSpPr>
        <p:spPr>
          <a:xfrm>
            <a:off x="3192210" y="2672229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2584172" y="4907056"/>
            <a:ext cx="449036" cy="42191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3808412" y="4495800"/>
            <a:ext cx="5254596" cy="124442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Current number: 2. Cube: 8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Current number: 4. Cube: 64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Current number: 6. Cube: 216</a:t>
            </a:r>
          </a:p>
        </p:txBody>
      </p:sp>
      <p:sp>
        <p:nvSpPr>
          <p:cNvPr id="22" name="Right Arrow 21"/>
          <p:cNvSpPr/>
          <p:nvPr/>
        </p:nvSpPr>
        <p:spPr>
          <a:xfrm>
            <a:off x="3192210" y="4965611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35047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Число на трета </a:t>
            </a:r>
            <a:r>
              <a:rPr lang="en-US" dirty="0" smtClean="0"/>
              <a:t>степен</a:t>
            </a:r>
            <a:r>
              <a:rPr lang="bg-BG" dirty="0" smtClean="0"/>
              <a:t> - решение</a:t>
            </a:r>
            <a:endParaRPr lang="bg-BG" noProof="1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88061" y="1226231"/>
            <a:ext cx="11612698" cy="509370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function numberOnThirdPower(n)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  let start = 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  if (n % 2 === 0)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      start = 2;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  } else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      start = 1;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5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  for (let i = start; i &lt;= n; i += 2)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      console.log(`Current number: ${i}. Cube: ${i * i * i}`);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760410" y="6282431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 smtClean="0">
                <a:hlinkClick r:id="rId3"/>
              </a:rPr>
              <a:t>https://judge.softuni.bg/Contests/Practice/Index/2321#8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410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84212" y="4648200"/>
            <a:ext cx="10958928" cy="768084"/>
          </a:xfrm>
        </p:spPr>
        <p:txBody>
          <a:bodyPr/>
          <a:lstStyle/>
          <a:p>
            <a:r>
              <a:rPr lang="bg-BG" dirty="0"/>
              <a:t>По-сложни задачи с цикли</a:t>
            </a:r>
            <a:endParaRPr lang="en-US" dirty="0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bg-BG" dirty="0"/>
              <a:t>Решаване на задачи в клас (</a:t>
            </a:r>
            <a:r>
              <a:rPr lang="bg-BG" noProof="1"/>
              <a:t>лаб</a:t>
            </a:r>
            <a:r>
              <a:rPr lang="bg-BG" dirty="0"/>
              <a:t>)</a:t>
            </a:r>
            <a:endParaRPr lang="en-US" dirty="0"/>
          </a:p>
        </p:txBody>
      </p:sp>
      <p:pic>
        <p:nvPicPr>
          <p:cNvPr id="1026" name="Picture 2" descr="https://pixabay.com/static/uploads/photo/2013/03/29/13/40/reload-97640_640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812" y="1600200"/>
            <a:ext cx="2743200" cy="2373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6768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xmlns="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137" y="1656225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44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EBAFE522-EB7D-4931-A015-9A7E8A98517D}"/>
              </a:ext>
            </a:extLst>
          </p:cNvPr>
          <p:cNvGrpSpPr/>
          <p:nvPr/>
        </p:nvGrpSpPr>
        <p:grpSpPr>
          <a:xfrm>
            <a:off x="342245" y="1251278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xmlns="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xmlns="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xmlns="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926735" y="3276640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xmlns="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707838" y="1668158"/>
            <a:ext cx="8288226" cy="483583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565" indent="-456565">
              <a:lnSpc>
                <a:spcPct val="100000"/>
              </a:lnSpc>
            </a:pPr>
            <a:r>
              <a:rPr lang="bg-BG" sz="3200" dirty="0">
                <a:solidFill>
                  <a:schemeClr val="bg2"/>
                </a:solidFill>
              </a:rPr>
              <a:t>Можем да повтаряме блок код с </a:t>
            </a:r>
            <a:r>
              <a:rPr lang="en-US" sz="3200" b="1" dirty="0">
                <a:solidFill>
                  <a:schemeClr val="bg1"/>
                </a:solidFill>
              </a:rPr>
              <a:t>for</a:t>
            </a:r>
            <a:r>
              <a:rPr lang="en-US" sz="3200" dirty="0">
                <a:solidFill>
                  <a:schemeClr val="bg2"/>
                </a:solidFill>
              </a:rPr>
              <a:t>-</a:t>
            </a:r>
            <a:r>
              <a:rPr lang="bg-BG" sz="3200" dirty="0">
                <a:solidFill>
                  <a:schemeClr val="bg2"/>
                </a:solidFill>
              </a:rPr>
              <a:t>цикъл</a:t>
            </a:r>
            <a:endParaRPr lang="en-US" sz="3200" dirty="0">
              <a:solidFill>
                <a:schemeClr val="bg2"/>
              </a:solidFill>
            </a:endParaRPr>
          </a:p>
          <a:p>
            <a:pPr lvl="0"/>
            <a:r>
              <a:rPr lang="bg-BG" sz="3200" dirty="0">
                <a:solidFill>
                  <a:schemeClr val="bg2"/>
                </a:solidFill>
              </a:rPr>
              <a:t>Цикли със стъпка</a:t>
            </a:r>
          </a:p>
          <a:p>
            <a:pPr lvl="1"/>
            <a:r>
              <a:rPr lang="bg-BG" sz="3200" dirty="0">
                <a:solidFill>
                  <a:schemeClr val="bg2"/>
                </a:solidFill>
              </a:rPr>
              <a:t>Цикли с намаляваща стъпка</a:t>
            </a:r>
          </a:p>
          <a:p>
            <a:pPr marL="456565" indent="-456565">
              <a:lnSpc>
                <a:spcPct val="100000"/>
              </a:lnSpc>
            </a:pPr>
            <a:r>
              <a:rPr lang="bg-BG" sz="3200" dirty="0">
                <a:solidFill>
                  <a:schemeClr val="bg2"/>
                </a:solidFill>
              </a:rPr>
              <a:t>Можем да вземем символ по индекс от</a:t>
            </a:r>
            <a:r>
              <a:rPr lang="en-US" sz="3200" dirty="0">
                <a:solidFill>
                  <a:schemeClr val="bg2"/>
                </a:solidFill>
              </a:rPr>
              <a:t/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bg-BG" sz="3200" dirty="0">
                <a:solidFill>
                  <a:schemeClr val="bg2"/>
                </a:solidFill>
              </a:rPr>
              <a:t>текст</a:t>
            </a:r>
          </a:p>
          <a:p>
            <a:pPr marL="456565" indent="-456565">
              <a:lnSpc>
                <a:spcPct val="100000"/>
              </a:lnSpc>
            </a:pPr>
            <a:endParaRPr lang="bg-BG" sz="3200" dirty="0">
              <a:solidFill>
                <a:schemeClr val="bg2"/>
              </a:solidFill>
            </a:endParaRPr>
          </a:p>
          <a:p>
            <a:pPr marL="456565" indent="-456565">
              <a:lnSpc>
                <a:spcPct val="100000"/>
              </a:lnSpc>
            </a:pPr>
            <a:endParaRPr lang="bg-BG" sz="32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6666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1704975" y="6494462"/>
            <a:ext cx="10483850" cy="363538"/>
          </a:xfrm>
        </p:spPr>
        <p:txBody>
          <a:bodyPr>
            <a:normAutofit fontScale="62500" lnSpcReduction="20000"/>
          </a:bodyPr>
          <a:lstStyle/>
          <a:p>
            <a:pPr marL="0" indent="0" algn="r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hlinkClick r:id="rId3"/>
              </a:rPr>
              <a:t>https://softuni.bg/courses/programming-basics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4526" y="4535261"/>
            <a:ext cx="566588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8418" y="4535261"/>
            <a:ext cx="396008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29586" y="2475274"/>
            <a:ext cx="579082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8419" y="2475274"/>
            <a:ext cx="3856369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3505" y="1445280"/>
            <a:ext cx="2446901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8418" y="1445280"/>
            <a:ext cx="418361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6617" y="1445280"/>
            <a:ext cx="271230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35679" y="3505268"/>
            <a:ext cx="2518346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8419" y="3505268"/>
            <a:ext cx="4539290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2216" y="3505268"/>
            <a:ext cx="174819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3"/>
            <a:extLst>
              <a:ext uri="{FF2B5EF4-FFF2-40B4-BE49-F238E27FC236}">
                <a16:creationId xmlns:a16="http://schemas.microsoft.com/office/drawing/2014/main" xmlns="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111419" y="5565254"/>
            <a:ext cx="2872298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18" name="Picture 17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83385" y="5654316"/>
            <a:ext cx="6472875" cy="77409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4259485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8F94737B-4698-41F8-AC81-9324F12880B9}"/>
              </a:ext>
            </a:extLst>
          </p:cNvPr>
          <p:cNvGrpSpPr/>
          <p:nvPr/>
        </p:nvGrpSpPr>
        <p:grpSpPr>
          <a:xfrm>
            <a:off x="1980684" y="1710772"/>
            <a:ext cx="8227457" cy="4150197"/>
            <a:chOff x="1492446" y="2067924"/>
            <a:chExt cx="6811766" cy="3436077"/>
          </a:xfrm>
        </p:grpSpPr>
        <p:pic>
          <p:nvPicPr>
            <p:cNvPr id="2" name="Picture 1">
              <a:hlinkClick r:id="rId3"/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5"/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7128"/>
            <a:stretch/>
          </p:blipFill>
          <p:spPr>
            <a:xfrm>
              <a:off x="6223184" y="2067924"/>
              <a:ext cx="208102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7"/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9"/>
            </p:cNvPr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542836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4294967295"/>
          </p:nvPr>
        </p:nvSpPr>
        <p:spPr>
          <a:xfrm>
            <a:off x="190353" y="1196125"/>
            <a:ext cx="11815018" cy="5201066"/>
          </a:xfrm>
        </p:spPr>
        <p:txBody>
          <a:bodyPr>
            <a:normAutofit/>
          </a:bodyPr>
          <a:lstStyle/>
          <a:p>
            <a:r>
              <a:rPr lang="bg-BG" dirty="0"/>
              <a:t>Настоящият курс </a:t>
            </a:r>
            <a:r>
              <a:rPr lang="en-US" dirty="0"/>
              <a:t>(</a:t>
            </a:r>
            <a:r>
              <a:rPr lang="bg-BG" dirty="0"/>
              <a:t>слайдове</a:t>
            </a:r>
            <a:r>
              <a:rPr lang="en-US" dirty="0"/>
              <a:t>, </a:t>
            </a:r>
            <a:r>
              <a:rPr lang="bg-BG" dirty="0"/>
              <a:t>примери</a:t>
            </a:r>
            <a:r>
              <a:rPr lang="en-US" dirty="0"/>
              <a:t>, </a:t>
            </a:r>
            <a:r>
              <a:rPr lang="bg-BG" dirty="0"/>
              <a:t>видео</a:t>
            </a:r>
            <a:r>
              <a:rPr lang="en-US" dirty="0"/>
              <a:t>, </a:t>
            </a:r>
            <a:r>
              <a:rPr lang="bg-BG" dirty="0"/>
              <a:t>задачи и др.</a:t>
            </a:r>
            <a:r>
              <a:rPr lang="en-US" dirty="0"/>
              <a:t>)</a:t>
            </a:r>
            <a:r>
              <a:rPr lang="bg-BG" dirty="0"/>
              <a:t> </a:t>
            </a:r>
            <a:br>
              <a:rPr lang="bg-BG" dirty="0"/>
            </a:br>
            <a:r>
              <a:rPr lang="bg-BG" dirty="0"/>
              <a:t>се разпространяват под свободен лиценз </a:t>
            </a:r>
            <a:br>
              <a:rPr lang="bg-BG" dirty="0"/>
            </a:br>
            <a:r>
              <a:rPr lang="en-US" dirty="0"/>
              <a:t>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</a:t>
            </a:r>
            <a:endParaRPr lang="bg-BG" dirty="0"/>
          </a:p>
          <a:p>
            <a:endParaRPr lang="bg-BG" sz="2400" dirty="0"/>
          </a:p>
          <a:p>
            <a:endParaRPr lang="bg-BG" sz="2400" dirty="0"/>
          </a:p>
          <a:p>
            <a:pPr marL="0" indent="0">
              <a:buNone/>
            </a:pPr>
            <a:endParaRPr lang="bg-BG" sz="2400" dirty="0"/>
          </a:p>
          <a:p>
            <a:pPr>
              <a:spcBef>
                <a:spcPts val="1800"/>
              </a:spcBef>
            </a:pPr>
            <a:r>
              <a:rPr lang="bg-BG" sz="2400" dirty="0"/>
              <a:t>Благодарности</a:t>
            </a:r>
            <a:r>
              <a:rPr lang="en-US" sz="2400" dirty="0"/>
              <a:t>: </a:t>
            </a:r>
            <a:r>
              <a:rPr lang="bg-BG" sz="2400" dirty="0"/>
              <a:t>настоящият материал може да съдържа части от следните източници</a:t>
            </a:r>
            <a:endParaRPr lang="en-US" sz="2400" dirty="0"/>
          </a:p>
          <a:p>
            <a:pPr lvl="1"/>
            <a:r>
              <a:rPr lang="bg-BG" sz="2000" dirty="0"/>
              <a:t>Книга </a:t>
            </a:r>
            <a:r>
              <a:rPr lang="en-US" sz="2000" dirty="0"/>
              <a:t>"</a:t>
            </a:r>
            <a:r>
              <a:rPr lang="bg-BG" sz="2000" dirty="0">
                <a:hlinkClick r:id="rId4"/>
              </a:rPr>
              <a:t>Основи на програмирането със </a:t>
            </a:r>
            <a:r>
              <a:rPr lang="en-US" sz="2000" dirty="0">
                <a:hlinkClick r:id="rId4"/>
              </a:rPr>
              <a:t>C#"</a:t>
            </a:r>
            <a:r>
              <a:rPr lang="bg-BG" sz="2000" dirty="0"/>
              <a:t> от Светлин Наков и колектив с лиценз</a:t>
            </a:r>
            <a:r>
              <a:rPr lang="en-US" sz="2000" dirty="0"/>
              <a:t> </a:t>
            </a:r>
            <a:r>
              <a:rPr lang="en-US" sz="2000" dirty="0">
                <a:hlinkClick r:id="rId5"/>
              </a:rPr>
              <a:t>CC-BY-SA</a:t>
            </a:r>
            <a:endParaRPr lang="bg-BG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Лиценз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48</a:t>
            </a:fld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7637" y="351721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5485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4294967295"/>
          </p:nvPr>
        </p:nvSpPr>
        <p:spPr>
          <a:xfrm>
            <a:off x="190353" y="1196125"/>
            <a:ext cx="11815018" cy="520106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</a:t>
            </a:r>
            <a:r>
              <a:rPr lang="bg-BG" sz="3200" dirty="0"/>
              <a:t/>
            </a:r>
            <a:br>
              <a:rPr lang="bg-BG" sz="3200" dirty="0"/>
            </a:br>
            <a:r>
              <a:rPr lang="en-US" sz="3200" dirty="0"/>
              <a:t>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http://softuni.foundation/</a:t>
            </a:r>
            <a:endParaRPr lang="en-US" sz="3000" noProof="1"/>
          </a:p>
          <a:p>
            <a:pPr marL="304747" lvl="1" indent="-304747">
              <a:lnSpc>
                <a:spcPct val="100000"/>
              </a:lnSpc>
              <a:buClr>
                <a:schemeClr val="tx1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chemeClr val="tx1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</a:t>
            </a:r>
            <a:endParaRPr lang="bg-BG" noProof="1"/>
          </a:p>
          <a:p>
            <a:pPr marL="609494" lvl="2" indent="-304747">
              <a:lnSpc>
                <a:spcPct val="100000"/>
              </a:lnSpc>
              <a:buClr>
                <a:schemeClr val="tx1"/>
              </a:buClr>
              <a:buSzPct val="100000"/>
              <a:tabLst>
                <a:tab pos="282575" algn="l"/>
              </a:tabLst>
            </a:pP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Обучения в СофтУни</a:t>
            </a:r>
            <a:endParaRPr lang="en-US" dirty="0"/>
          </a:p>
        </p:txBody>
      </p:sp>
      <p:pic>
        <p:nvPicPr>
          <p:cNvPr id="10" name="Picture 9">
            <a:hlinkClick r:id="rId4" tooltip="Software University Foundation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8485" y="3265920"/>
            <a:ext cx="1467096" cy="365922"/>
          </a:xfrm>
          <a:prstGeom prst="rect">
            <a:avLst/>
          </a:prstGeom>
        </p:spPr>
      </p:pic>
      <p:pic>
        <p:nvPicPr>
          <p:cNvPr id="11" name="Picture 4" descr="http://www.facebook.com/SoftwareUniversity" title="Software University @ Facebook">
            <a:hlinkClick r:id="rId8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4012240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6" tooltip="Software University Discussion Forum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410200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3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183" y="2727414"/>
            <a:ext cx="2746993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042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xmlns="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247" y="1219200"/>
            <a:ext cx="11808021" cy="5185625"/>
          </a:xfrm>
        </p:spPr>
        <p:txBody>
          <a:bodyPr/>
          <a:lstStyle/>
          <a:p>
            <a:r>
              <a:rPr lang="en-US" dirty="0"/>
              <a:t>2. </a:t>
            </a:r>
            <a:r>
              <a:rPr lang="bg-BG" dirty="0"/>
              <a:t>Какво</a:t>
            </a:r>
            <a:r>
              <a:rPr lang="en-US" dirty="0"/>
              <a:t> ще се </a:t>
            </a:r>
            <a:r>
              <a:rPr lang="bg-BG" dirty="0"/>
              <a:t>отпечата</a:t>
            </a:r>
            <a:r>
              <a:rPr lang="en-US" dirty="0"/>
              <a:t> </a:t>
            </a:r>
            <a:r>
              <a:rPr lang="bg-BG" dirty="0"/>
              <a:t>на конзолата, ако изпълним следната команда:</a:t>
            </a:r>
          </a:p>
          <a:p>
            <a:pPr marL="514350" indent="-514350">
              <a:buAutoNum type="arabicPeriod"/>
            </a:pPr>
            <a:endParaRPr lang="bg-BG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661136" y="1805715"/>
            <a:ext cx="6862276" cy="587121"/>
          </a:xfrm>
          <a:solidFill>
            <a:schemeClr val="accent5">
              <a:lumMod val="60000"/>
              <a:lumOff val="40000"/>
              <a:alpha val="15000"/>
            </a:schemeClr>
          </a:solidFill>
        </p:spPr>
        <p:txBody>
          <a:bodyPr/>
          <a:lstStyle/>
          <a:p>
            <a:r>
              <a:rPr lang="en-US" dirty="0"/>
              <a:t>console.log(!(5 == 5) &amp;&amp; (4 + 1 == 5));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xmlns="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xmlns="" id="{F82C3521-A3BA-47AF-BF9D-EA9ECCA11FE5}"/>
              </a:ext>
            </a:extLst>
          </p:cNvPr>
          <p:cNvGrpSpPr/>
          <p:nvPr/>
        </p:nvGrpSpPr>
        <p:grpSpPr>
          <a:xfrm>
            <a:off x="528903" y="4449310"/>
            <a:ext cx="3250647" cy="1729686"/>
            <a:chOff x="1022647" y="3317410"/>
            <a:chExt cx="4114800" cy="1493675"/>
          </a:xfrm>
        </p:grpSpPr>
        <p:sp>
          <p:nvSpPr>
            <p:cNvPr id="24" name="Speech Bubble: Rectangle with Corners Rounded 23">
              <a:extLst>
                <a:ext uri="{FF2B5EF4-FFF2-40B4-BE49-F238E27FC236}">
                  <a16:creationId xmlns:a16="http://schemas.microsoft.com/office/drawing/2014/main" xmlns="" id="{65852AE0-9E74-4CC9-AF4D-AD4BE0EFE486}"/>
                </a:ext>
              </a:extLst>
            </p:cNvPr>
            <p:cNvSpPr/>
            <p:nvPr/>
          </p:nvSpPr>
          <p:spPr bwMode="auto">
            <a:xfrm>
              <a:off x="1022647" y="3317410"/>
              <a:ext cx="4114800" cy="1493675"/>
            </a:xfrm>
            <a:prstGeom prst="wedgeRoundRectCallout">
              <a:avLst>
                <a:gd name="adj1" fmla="val 37419"/>
                <a:gd name="adj2" fmla="val 64754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xmlns="" id="{11A52449-8F4C-4DCD-A5CF-8F60742401D2}"/>
                </a:ext>
              </a:extLst>
            </p:cNvPr>
            <p:cNvSpPr txBox="1"/>
            <p:nvPr/>
          </p:nvSpPr>
          <p:spPr>
            <a:xfrm>
              <a:off x="1454704" y="3468563"/>
              <a:ext cx="3153816" cy="125788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Runtime error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xmlns="" id="{E526640B-ABDF-4FCE-88D7-9AAC6C0FEA88}"/>
              </a:ext>
            </a:extLst>
          </p:cNvPr>
          <p:cNvGrpSpPr/>
          <p:nvPr/>
        </p:nvGrpSpPr>
        <p:grpSpPr>
          <a:xfrm>
            <a:off x="7600341" y="4584873"/>
            <a:ext cx="3804561" cy="1673707"/>
            <a:chOff x="1051483" y="4124632"/>
            <a:chExt cx="4114800" cy="1493675"/>
          </a:xfrm>
          <a:solidFill>
            <a:srgbClr val="60BFB7"/>
          </a:solidFill>
        </p:grpSpPr>
        <p:sp>
          <p:nvSpPr>
            <p:cNvPr id="29" name="Speech Bubble: Rectangle with Corners Rounded 28">
              <a:extLst>
                <a:ext uri="{FF2B5EF4-FFF2-40B4-BE49-F238E27FC236}">
                  <a16:creationId xmlns:a16="http://schemas.microsoft.com/office/drawing/2014/main" xmlns="" id="{38386E56-6AC7-4E60-B358-3537BB179600}"/>
                </a:ext>
              </a:extLst>
            </p:cNvPr>
            <p:cNvSpPr/>
            <p:nvPr/>
          </p:nvSpPr>
          <p:spPr bwMode="auto">
            <a:xfrm>
              <a:off x="1051483" y="4124632"/>
              <a:ext cx="4114800" cy="1493675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xmlns="" id="{A0154C5A-3C28-4971-B49F-F5F5726A331A}"/>
                </a:ext>
              </a:extLst>
            </p:cNvPr>
            <p:cNvSpPr txBox="1"/>
            <p:nvPr/>
          </p:nvSpPr>
          <p:spPr>
            <a:xfrm>
              <a:off x="1365255" y="4307762"/>
              <a:ext cx="3515718" cy="121454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Compile time error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xmlns="" id="{1509E396-D65F-41DC-9F88-F93378AEB206}"/>
              </a:ext>
            </a:extLst>
          </p:cNvPr>
          <p:cNvGrpSpPr/>
          <p:nvPr/>
        </p:nvGrpSpPr>
        <p:grpSpPr>
          <a:xfrm>
            <a:off x="2652367" y="3008509"/>
            <a:ext cx="2931372" cy="2344154"/>
            <a:chOff x="5383671" y="4398726"/>
            <a:chExt cx="3048000" cy="2438818"/>
          </a:xfrm>
        </p:grpSpPr>
        <p:sp>
          <p:nvSpPr>
            <p:cNvPr id="22" name="Speech Bubble: Oval 21">
              <a:extLst>
                <a:ext uri="{FF2B5EF4-FFF2-40B4-BE49-F238E27FC236}">
                  <a16:creationId xmlns:a16="http://schemas.microsoft.com/office/drawing/2014/main" xmlns="" id="{90F8F129-FD09-4084-826F-461572C4BC0A}"/>
                </a:ext>
              </a:extLst>
            </p:cNvPr>
            <p:cNvSpPr/>
            <p:nvPr/>
          </p:nvSpPr>
          <p:spPr bwMode="auto">
            <a:xfrm>
              <a:off x="5383671" y="4398726"/>
              <a:ext cx="3048000" cy="2438818"/>
            </a:xfrm>
            <a:prstGeom prst="wedgeEllipseCallout">
              <a:avLst>
                <a:gd name="adj1" fmla="val 31199"/>
                <a:gd name="adj2" fmla="val 60372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xmlns="" id="{12CE9A96-0384-4423-8AAF-67B3C123036A}"/>
                </a:ext>
              </a:extLst>
            </p:cNvPr>
            <p:cNvSpPr txBox="1"/>
            <p:nvPr/>
          </p:nvSpPr>
          <p:spPr>
            <a:xfrm>
              <a:off x="5528901" y="5171420"/>
              <a:ext cx="2337722" cy="86732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4000" b="1" dirty="0">
                  <a:solidFill>
                    <a:schemeClr val="bg2"/>
                  </a:solidFill>
                </a:rPr>
                <a:t>True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6FBE0A13-936B-4B5E-B42D-9A84F05A242C}"/>
              </a:ext>
            </a:extLst>
          </p:cNvPr>
          <p:cNvGrpSpPr/>
          <p:nvPr/>
        </p:nvGrpSpPr>
        <p:grpSpPr>
          <a:xfrm>
            <a:off x="5485167" y="3102512"/>
            <a:ext cx="3086935" cy="2429836"/>
            <a:chOff x="8179623" y="2362198"/>
            <a:chExt cx="3048000" cy="2133600"/>
          </a:xfrm>
        </p:grpSpPr>
        <p:sp>
          <p:nvSpPr>
            <p:cNvPr id="18" name="Speech Bubble: Oval 17">
              <a:extLst>
                <a:ext uri="{FF2B5EF4-FFF2-40B4-BE49-F238E27FC236}">
                  <a16:creationId xmlns:a16="http://schemas.microsoft.com/office/drawing/2014/main" xmlns="" id="{ADCF6939-8ED6-4118-85B1-4F662F6E9365}"/>
                </a:ext>
              </a:extLst>
            </p:cNvPr>
            <p:cNvSpPr/>
            <p:nvPr/>
          </p:nvSpPr>
          <p:spPr bwMode="auto">
            <a:xfrm>
              <a:off x="8179623" y="2362198"/>
              <a:ext cx="3048000" cy="2133600"/>
            </a:xfrm>
            <a:prstGeom prst="wedgeEllipseCallout">
              <a:avLst>
                <a:gd name="adj1" fmla="val -39259"/>
                <a:gd name="adj2" fmla="val 50815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B6BE5BAB-F2D8-4EAE-A78E-957443B4BF6B}"/>
                </a:ext>
              </a:extLst>
            </p:cNvPr>
            <p:cNvSpPr txBox="1"/>
            <p:nvPr/>
          </p:nvSpPr>
          <p:spPr>
            <a:xfrm>
              <a:off x="9013711" y="3053153"/>
              <a:ext cx="1777668" cy="772483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000" b="1" dirty="0">
                  <a:solidFill>
                    <a:schemeClr val="bg2"/>
                  </a:solidFill>
                </a:rPr>
                <a:t>False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70546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xmlns="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31663" y="1310914"/>
            <a:ext cx="11808021" cy="5185625"/>
          </a:xfrm>
        </p:spPr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Какво</a:t>
            </a:r>
            <a:r>
              <a:rPr lang="en-US" dirty="0"/>
              <a:t> </a:t>
            </a:r>
            <a:r>
              <a:rPr lang="bg-BG" dirty="0"/>
              <a:t>ще се отпечата на конзолата, ако изпълним следната                 команда</a:t>
            </a:r>
            <a:r>
              <a:rPr lang="en-US" dirty="0"/>
              <a:t>:</a:t>
            </a:r>
          </a:p>
          <a:p>
            <a:pPr marL="514350" indent="-514350">
              <a:buAutoNum type="arabicPeriod" startAt="2"/>
            </a:pPr>
            <a:endParaRPr lang="bg-BG" dirty="0"/>
          </a:p>
          <a:p>
            <a:pPr marL="514350" indent="-514350">
              <a:buFont typeface="+mj-lt"/>
              <a:buAutoNum type="arabicPeriod" startAt="2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665412" y="1902061"/>
            <a:ext cx="6172200" cy="587121"/>
          </a:xfrm>
          <a:solidFill>
            <a:schemeClr val="accent5">
              <a:lumMod val="60000"/>
              <a:lumOff val="40000"/>
              <a:alpha val="15000"/>
            </a:schemeClr>
          </a:solidFill>
        </p:spPr>
        <p:txBody>
          <a:bodyPr/>
          <a:lstStyle/>
          <a:p>
            <a:r>
              <a:rPr lang="en-US" dirty="0"/>
              <a:t>console.log(!(3 == 3) || (3 == 5));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xmlns="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5A309E37-E2B9-414A-B29A-6FBF8B960C4F}"/>
              </a:ext>
            </a:extLst>
          </p:cNvPr>
          <p:cNvGrpSpPr/>
          <p:nvPr/>
        </p:nvGrpSpPr>
        <p:grpSpPr>
          <a:xfrm>
            <a:off x="7313612" y="4346316"/>
            <a:ext cx="3893324" cy="2023447"/>
            <a:chOff x="1047229" y="4098002"/>
            <a:chExt cx="4114800" cy="1493675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xmlns="" id="{2F3C1CB8-FE31-49D8-8150-0025FF81669C}"/>
                </a:ext>
              </a:extLst>
            </p:cNvPr>
            <p:cNvSpPr/>
            <p:nvPr/>
          </p:nvSpPr>
          <p:spPr bwMode="auto">
            <a:xfrm>
              <a:off x="1047229" y="4098002"/>
              <a:ext cx="4114800" cy="1493675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xmlns="" id="{F6988221-874E-4FF7-8580-CD3636623647}"/>
                </a:ext>
              </a:extLst>
            </p:cNvPr>
            <p:cNvSpPr txBox="1"/>
            <p:nvPr/>
          </p:nvSpPr>
          <p:spPr>
            <a:xfrm>
              <a:off x="1365255" y="4307762"/>
              <a:ext cx="3515718" cy="1263513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Compile time error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56C13EED-B490-48BB-B5E6-BD0EA6ACE9C4}"/>
              </a:ext>
            </a:extLst>
          </p:cNvPr>
          <p:cNvGrpSpPr/>
          <p:nvPr/>
        </p:nvGrpSpPr>
        <p:grpSpPr>
          <a:xfrm>
            <a:off x="802332" y="3759539"/>
            <a:ext cx="3008540" cy="2720441"/>
            <a:chOff x="5541569" y="4570824"/>
            <a:chExt cx="3048000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xmlns="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xmlns="" id="{4858EFCE-0BDC-40B4-9587-9EA9CF824A7B}"/>
                </a:ext>
              </a:extLst>
            </p:cNvPr>
            <p:cNvSpPr txBox="1"/>
            <p:nvPr/>
          </p:nvSpPr>
          <p:spPr>
            <a:xfrm>
              <a:off x="5765887" y="5387729"/>
              <a:ext cx="2337722" cy="86732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4400" b="1" dirty="0">
                  <a:solidFill>
                    <a:schemeClr val="bg2"/>
                  </a:solidFill>
                </a:rPr>
                <a:t>True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AE6A1D6A-A1D4-4185-94E0-BD06FBFEA04C}"/>
              </a:ext>
            </a:extLst>
          </p:cNvPr>
          <p:cNvGrpSpPr/>
          <p:nvPr/>
        </p:nvGrpSpPr>
        <p:grpSpPr>
          <a:xfrm>
            <a:off x="2542678" y="2953651"/>
            <a:ext cx="3530995" cy="2023447"/>
            <a:chOff x="1063130" y="3246971"/>
            <a:chExt cx="4114800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xmlns="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11732"/>
                <a:gd name="adj2" fmla="val 82599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491F519D-2770-4771-89D8-3A3F9FC93886}"/>
                </a:ext>
              </a:extLst>
            </p:cNvPr>
            <p:cNvSpPr txBox="1"/>
            <p:nvPr/>
          </p:nvSpPr>
          <p:spPr>
            <a:xfrm>
              <a:off x="1503138" y="3394352"/>
              <a:ext cx="3153816" cy="113567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Runtime error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xmlns="" id="{5B8BB7FC-6F0C-4A28-8913-7C5160408401}"/>
              </a:ext>
            </a:extLst>
          </p:cNvPr>
          <p:cNvGrpSpPr/>
          <p:nvPr/>
        </p:nvGrpSpPr>
        <p:grpSpPr>
          <a:xfrm>
            <a:off x="5427702" y="2652937"/>
            <a:ext cx="2877700" cy="2501581"/>
            <a:chOff x="8273212" y="2372594"/>
            <a:chExt cx="3048000" cy="2133600"/>
          </a:xfrm>
        </p:grpSpPr>
        <p:sp>
          <p:nvSpPr>
            <p:cNvPr id="19" name="Speech Bubble: Oval 18">
              <a:extLst>
                <a:ext uri="{FF2B5EF4-FFF2-40B4-BE49-F238E27FC236}">
                  <a16:creationId xmlns:a16="http://schemas.microsoft.com/office/drawing/2014/main" xmlns="" id="{AA3689B5-A398-4CA8-9087-F65690EDE2BC}"/>
                </a:ext>
              </a:extLst>
            </p:cNvPr>
            <p:cNvSpPr/>
            <p:nvPr/>
          </p:nvSpPr>
          <p:spPr bwMode="auto">
            <a:xfrm>
              <a:off x="8273212" y="2372594"/>
              <a:ext cx="3048000" cy="2133600"/>
            </a:xfrm>
            <a:prstGeom prst="wedgeEllipseCallout">
              <a:avLst>
                <a:gd name="adj1" fmla="val -8754"/>
                <a:gd name="adj2" fmla="val 66116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xmlns="" id="{1A6CA757-0AA2-4AA5-A66D-2164B1D43D2B}"/>
                </a:ext>
              </a:extLst>
            </p:cNvPr>
            <p:cNvSpPr txBox="1"/>
            <p:nvPr/>
          </p:nvSpPr>
          <p:spPr>
            <a:xfrm>
              <a:off x="9023081" y="3060684"/>
              <a:ext cx="1777668" cy="78950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400" b="1" dirty="0">
                  <a:solidFill>
                    <a:schemeClr val="bg2"/>
                  </a:solidFill>
                </a:rPr>
                <a:t>False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75128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xmlns="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4. </a:t>
            </a:r>
            <a:r>
              <a:rPr lang="en-US" dirty="0" err="1"/>
              <a:t>Какво</a:t>
            </a:r>
            <a:r>
              <a:rPr lang="en-US" dirty="0"/>
              <a:t> </a:t>
            </a:r>
            <a:r>
              <a:rPr lang="bg-BG" dirty="0"/>
              <a:t>ще се отпечата на конзолата, ако изпълним следната    проверка</a:t>
            </a:r>
            <a:r>
              <a:rPr lang="en-US" dirty="0"/>
              <a:t>:</a:t>
            </a:r>
          </a:p>
          <a:p>
            <a:pPr marL="514350" indent="-514350">
              <a:buAutoNum type="arabicPeriod" startAt="3"/>
            </a:pPr>
            <a:endParaRPr lang="bg-BG" dirty="0"/>
          </a:p>
          <a:p>
            <a:pPr marL="514350" indent="-514350">
              <a:buFont typeface="+mj-lt"/>
              <a:buAutoNum type="arabicPeriod" startAt="3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741612" y="1828800"/>
            <a:ext cx="6019800" cy="587121"/>
          </a:xfrm>
          <a:solidFill>
            <a:schemeClr val="accent5">
              <a:lumMod val="60000"/>
              <a:lumOff val="40000"/>
              <a:alpha val="15000"/>
            </a:schemeClr>
          </a:solidFill>
        </p:spPr>
        <p:txBody>
          <a:bodyPr/>
          <a:lstStyle/>
          <a:p>
            <a:r>
              <a:rPr lang="en-US" dirty="0"/>
              <a:t>console.log(!(3 &gt; 5) || (1 == 1));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xmlns="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CE9C47A8-18C0-4A8D-AA35-198791083351}"/>
              </a:ext>
            </a:extLst>
          </p:cNvPr>
          <p:cNvGrpSpPr/>
          <p:nvPr/>
        </p:nvGrpSpPr>
        <p:grpSpPr>
          <a:xfrm>
            <a:off x="887043" y="3139890"/>
            <a:ext cx="3709138" cy="1816544"/>
            <a:chOff x="1065712" y="4121282"/>
            <a:chExt cx="4114800" cy="1505094"/>
          </a:xfrm>
          <a:solidFill>
            <a:srgbClr val="60BFB7"/>
          </a:solidFill>
        </p:grpSpPr>
        <p:sp>
          <p:nvSpPr>
            <p:cNvPr id="6" name="Speech Bubble: Rectangle with Corners Rounded 5">
              <a:extLst>
                <a:ext uri="{FF2B5EF4-FFF2-40B4-BE49-F238E27FC236}">
                  <a16:creationId xmlns:a16="http://schemas.microsoft.com/office/drawing/2014/main" xmlns="" id="{4AE007E9-D57E-4DFF-BA26-BF502FFA5E77}"/>
                </a:ext>
              </a:extLst>
            </p:cNvPr>
            <p:cNvSpPr/>
            <p:nvPr/>
          </p:nvSpPr>
          <p:spPr bwMode="auto">
            <a:xfrm>
              <a:off x="1065712" y="4121282"/>
              <a:ext cx="4114800" cy="1493675"/>
            </a:xfrm>
            <a:prstGeom prst="wedgeRoundRectCallout">
              <a:avLst>
                <a:gd name="adj1" fmla="val -8443"/>
                <a:gd name="adj2" fmla="val 65917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A4E93C4B-BAE8-4D7B-A81E-93C3E8B689CB}"/>
                </a:ext>
              </a:extLst>
            </p:cNvPr>
            <p:cNvSpPr txBox="1"/>
            <p:nvPr/>
          </p:nvSpPr>
          <p:spPr>
            <a:xfrm>
              <a:off x="1365254" y="4307762"/>
              <a:ext cx="3515717" cy="131861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Compile time error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96617635-D8AB-46F2-932B-1EEDE4BD4CA1}"/>
              </a:ext>
            </a:extLst>
          </p:cNvPr>
          <p:cNvGrpSpPr/>
          <p:nvPr/>
        </p:nvGrpSpPr>
        <p:grpSpPr>
          <a:xfrm>
            <a:off x="7999412" y="3661310"/>
            <a:ext cx="3008540" cy="2720441"/>
            <a:chOff x="5686304" y="4518492"/>
            <a:chExt cx="3048000" cy="2438818"/>
          </a:xfrm>
        </p:grpSpPr>
        <p:sp>
          <p:nvSpPr>
            <p:cNvPr id="12" name="Speech Bubble: Oval 11">
              <a:extLst>
                <a:ext uri="{FF2B5EF4-FFF2-40B4-BE49-F238E27FC236}">
                  <a16:creationId xmlns:a16="http://schemas.microsoft.com/office/drawing/2014/main" xmlns="" id="{00BC79FD-D0C6-404D-9C07-2F174B961F62}"/>
                </a:ext>
              </a:extLst>
            </p:cNvPr>
            <p:cNvSpPr/>
            <p:nvPr/>
          </p:nvSpPr>
          <p:spPr bwMode="auto">
            <a:xfrm>
              <a:off x="5686304" y="4518492"/>
              <a:ext cx="3048000" cy="2438818"/>
            </a:xfrm>
            <a:prstGeom prst="wedgeEllipseCallout">
              <a:avLst>
                <a:gd name="adj1" fmla="val -34900"/>
                <a:gd name="adj2" fmla="val 52290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BD5B43E8-1B5A-436B-ADF5-2D0125EF1C31}"/>
                </a:ext>
              </a:extLst>
            </p:cNvPr>
            <p:cNvSpPr txBox="1"/>
            <p:nvPr/>
          </p:nvSpPr>
          <p:spPr>
            <a:xfrm>
              <a:off x="5921955" y="5374470"/>
              <a:ext cx="2337722" cy="86732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4400" b="1" dirty="0">
                  <a:solidFill>
                    <a:schemeClr val="bg2"/>
                  </a:solidFill>
                </a:rPr>
                <a:t>True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6C48998B-FAFE-445F-9A3E-1FA6D414A6DB}"/>
              </a:ext>
            </a:extLst>
          </p:cNvPr>
          <p:cNvGrpSpPr/>
          <p:nvPr/>
        </p:nvGrpSpPr>
        <p:grpSpPr>
          <a:xfrm>
            <a:off x="5422082" y="2932987"/>
            <a:ext cx="3530995" cy="2023447"/>
            <a:chOff x="1063130" y="3246971"/>
            <a:chExt cx="4114800" cy="1493675"/>
          </a:xfrm>
        </p:grpSpPr>
        <p:sp>
          <p:nvSpPr>
            <p:cNvPr id="15" name="Speech Bubble: Rectangle with Corners Rounded 14">
              <a:extLst>
                <a:ext uri="{FF2B5EF4-FFF2-40B4-BE49-F238E27FC236}">
                  <a16:creationId xmlns:a16="http://schemas.microsoft.com/office/drawing/2014/main" xmlns="" id="{90604D9A-0F93-4C39-86D0-47A8139AB76A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4189"/>
                <a:gd name="adj2" fmla="val 68120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xmlns="" id="{53A40423-DCAE-42EF-8603-CB7CE6D9AD44}"/>
                </a:ext>
              </a:extLst>
            </p:cNvPr>
            <p:cNvSpPr txBox="1"/>
            <p:nvPr/>
          </p:nvSpPr>
          <p:spPr>
            <a:xfrm>
              <a:off x="1503138" y="3394352"/>
              <a:ext cx="3153816" cy="113567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Runtime error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xmlns="" id="{A0156991-F43C-4280-8C77-46589B09C2FF}"/>
              </a:ext>
            </a:extLst>
          </p:cNvPr>
          <p:cNvGrpSpPr/>
          <p:nvPr/>
        </p:nvGrpSpPr>
        <p:grpSpPr>
          <a:xfrm>
            <a:off x="3506332" y="3994539"/>
            <a:ext cx="2877700" cy="2501581"/>
            <a:chOff x="8273212" y="2372594"/>
            <a:chExt cx="3048000" cy="2133600"/>
          </a:xfrm>
        </p:grpSpPr>
        <p:sp>
          <p:nvSpPr>
            <p:cNvPr id="18" name="Speech Bubble: Oval 17">
              <a:extLst>
                <a:ext uri="{FF2B5EF4-FFF2-40B4-BE49-F238E27FC236}">
                  <a16:creationId xmlns:a16="http://schemas.microsoft.com/office/drawing/2014/main" xmlns="" id="{1B7411D7-31EF-431B-BBA8-AD98E15F5BB9}"/>
                </a:ext>
              </a:extLst>
            </p:cNvPr>
            <p:cNvSpPr/>
            <p:nvPr/>
          </p:nvSpPr>
          <p:spPr bwMode="auto">
            <a:xfrm>
              <a:off x="8273212" y="2372594"/>
              <a:ext cx="3048000" cy="2133600"/>
            </a:xfrm>
            <a:prstGeom prst="wedgeEllipseCallout">
              <a:avLst>
                <a:gd name="adj1" fmla="val 20553"/>
                <a:gd name="adj2" fmla="val 58663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xmlns="" id="{817F3AC2-049D-47F6-9DE8-7BBF820D0F82}"/>
                </a:ext>
              </a:extLst>
            </p:cNvPr>
            <p:cNvSpPr txBox="1"/>
            <p:nvPr/>
          </p:nvSpPr>
          <p:spPr>
            <a:xfrm>
              <a:off x="9023081" y="3060684"/>
              <a:ext cx="1777668" cy="78950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400" b="1" dirty="0">
                  <a:solidFill>
                    <a:schemeClr val="bg2"/>
                  </a:solidFill>
                </a:rPr>
                <a:t>False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83985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5A309E37-E2B9-414A-B29A-6FBF8B960C4F}"/>
              </a:ext>
            </a:extLst>
          </p:cNvPr>
          <p:cNvGrpSpPr/>
          <p:nvPr/>
        </p:nvGrpSpPr>
        <p:grpSpPr>
          <a:xfrm>
            <a:off x="7129239" y="4453005"/>
            <a:ext cx="2722115" cy="1318666"/>
            <a:chOff x="1039935" y="4225124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xmlns="" id="{2F3C1CB8-FE31-49D8-8150-0025FF81669C}"/>
                </a:ext>
              </a:extLst>
            </p:cNvPr>
            <p:cNvSpPr/>
            <p:nvPr/>
          </p:nvSpPr>
          <p:spPr bwMode="auto">
            <a:xfrm>
              <a:off x="1039935" y="4225124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xmlns="" id="{F6988221-874E-4FF7-8580-CD3636623647}"/>
                </a:ext>
              </a:extLst>
            </p:cNvPr>
            <p:cNvSpPr txBox="1"/>
            <p:nvPr/>
          </p:nvSpPr>
          <p:spPr>
            <a:xfrm>
              <a:off x="1321229" y="4297907"/>
              <a:ext cx="5204848" cy="174448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Compile time error</a:t>
              </a:r>
              <a:endParaRPr lang="en-US" sz="4000" dirty="0"/>
            </a:p>
          </p:txBody>
        </p:sp>
      </p:grpSp>
      <p:sp>
        <p:nvSpPr>
          <p:cNvPr id="9" name="Text Placeholder 8">
            <a:extLst>
              <a:ext uri="{FF2B5EF4-FFF2-40B4-BE49-F238E27FC236}">
                <a16:creationId xmlns:a16="http://schemas.microsoft.com/office/drawing/2014/main" xmlns="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671" y="1190234"/>
            <a:ext cx="11808021" cy="5185625"/>
          </a:xfrm>
        </p:spPr>
        <p:txBody>
          <a:bodyPr/>
          <a:lstStyle/>
          <a:p>
            <a:r>
              <a:rPr lang="en-US" dirty="0"/>
              <a:t>5. </a:t>
            </a:r>
            <a:r>
              <a:rPr lang="bg-BG" dirty="0"/>
              <a:t>Какво ще се отпечата на конзолата, ако изпълним следната логическа проверка</a:t>
            </a:r>
            <a:r>
              <a:rPr lang="en-US" dirty="0"/>
              <a:t>:</a:t>
            </a:r>
          </a:p>
          <a:p>
            <a:pPr marL="514350" indent="-514350">
              <a:buAutoNum type="arabicPeriod" startAt="4"/>
            </a:pPr>
            <a:endParaRPr lang="bg-BG" dirty="0"/>
          </a:p>
          <a:p>
            <a:pPr marL="514350" indent="-514350">
              <a:buFont typeface="+mj-lt"/>
              <a:buAutoNum type="arabicPeriod" startAt="4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26026" y="2509467"/>
            <a:ext cx="5349002" cy="3203542"/>
          </a:xfrm>
          <a:solidFill>
            <a:schemeClr val="accent5">
              <a:lumMod val="60000"/>
              <a:lumOff val="40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r>
              <a:rPr lang="en-US" sz="2400" dirty="0"/>
              <a:t>let number = 101;</a:t>
            </a:r>
          </a:p>
          <a:p>
            <a:r>
              <a:rPr lang="en-US" sz="2400" dirty="0"/>
              <a:t>if (number &gt;= 1)</a:t>
            </a:r>
          </a:p>
          <a:p>
            <a:r>
              <a:rPr lang="en-US" sz="2400" dirty="0"/>
              <a:t> </a:t>
            </a:r>
            <a:r>
              <a:rPr lang="en-US" dirty="0"/>
              <a:t>console.log</a:t>
            </a:r>
            <a:r>
              <a:rPr lang="en-US" sz="2400" dirty="0"/>
              <a:t>("Larger than 1");</a:t>
            </a:r>
          </a:p>
          <a:p>
            <a:r>
              <a:rPr lang="en-US" sz="2400" dirty="0"/>
              <a:t>if (number &lt;= 101)</a:t>
            </a:r>
          </a:p>
          <a:p>
            <a:r>
              <a:rPr lang="en-US" sz="2400" dirty="0"/>
              <a:t> </a:t>
            </a:r>
            <a:r>
              <a:rPr lang="en-US" dirty="0"/>
              <a:t>console.log</a:t>
            </a:r>
            <a:r>
              <a:rPr lang="en-US" sz="2400" dirty="0"/>
              <a:t>("Less than 101");</a:t>
            </a:r>
          </a:p>
          <a:p>
            <a:r>
              <a:rPr lang="en-US" sz="2400" dirty="0"/>
              <a:t> </a:t>
            </a:r>
            <a:r>
              <a:rPr lang="en-US" dirty="0"/>
              <a:t>console.log</a:t>
            </a:r>
            <a:r>
              <a:rPr lang="en-US" sz="2400" dirty="0"/>
              <a:t>("Equal to 101");</a:t>
            </a:r>
            <a:endParaRPr lang="en-US" sz="140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xmlns="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56C13EED-B490-48BB-B5E6-BD0EA6ACE9C4}"/>
              </a:ext>
            </a:extLst>
          </p:cNvPr>
          <p:cNvGrpSpPr/>
          <p:nvPr/>
        </p:nvGrpSpPr>
        <p:grpSpPr>
          <a:xfrm>
            <a:off x="8901162" y="3271238"/>
            <a:ext cx="3657600" cy="1927074"/>
            <a:chOff x="5152379" y="4659415"/>
            <a:chExt cx="3743045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xmlns="" id="{840CD16A-FA6A-4B07-B359-C42C1B083C6F}"/>
                </a:ext>
              </a:extLst>
            </p:cNvPr>
            <p:cNvSpPr/>
            <p:nvPr/>
          </p:nvSpPr>
          <p:spPr bwMode="auto">
            <a:xfrm>
              <a:off x="5514317" y="4659415"/>
              <a:ext cx="3048000" cy="2438818"/>
            </a:xfrm>
            <a:prstGeom prst="wedgeEllipseCallout">
              <a:avLst>
                <a:gd name="adj1" fmla="val -13814"/>
                <a:gd name="adj2" fmla="val 65114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xmlns="" id="{4858EFCE-0BDC-40B4-9587-9EA9CF824A7B}"/>
                </a:ext>
              </a:extLst>
            </p:cNvPr>
            <p:cNvSpPr txBox="1"/>
            <p:nvPr/>
          </p:nvSpPr>
          <p:spPr>
            <a:xfrm>
              <a:off x="5152379" y="5423176"/>
              <a:ext cx="3743045" cy="94566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Equal to 101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AE6A1D6A-A1D4-4185-94E0-BD06FBFEA04C}"/>
              </a:ext>
            </a:extLst>
          </p:cNvPr>
          <p:cNvGrpSpPr/>
          <p:nvPr/>
        </p:nvGrpSpPr>
        <p:grpSpPr>
          <a:xfrm>
            <a:off x="6094412" y="2393072"/>
            <a:ext cx="3153550" cy="1246436"/>
            <a:chOff x="874338" y="1992405"/>
            <a:chExt cx="4114800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xmlns="" id="{17181624-A5B5-4EAC-AF25-BF34A31DC0C9}"/>
                </a:ext>
              </a:extLst>
            </p:cNvPr>
            <p:cNvSpPr/>
            <p:nvPr/>
          </p:nvSpPr>
          <p:spPr bwMode="auto">
            <a:xfrm>
              <a:off x="874338" y="1992405"/>
              <a:ext cx="4114800" cy="1493675"/>
            </a:xfrm>
            <a:prstGeom prst="wedgeRoundRectCallout">
              <a:avLst>
                <a:gd name="adj1" fmla="val 31702"/>
                <a:gd name="adj2" fmla="val 86479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491F519D-2770-4771-89D8-3A3F9FC93886}"/>
                </a:ext>
              </a:extLst>
            </p:cNvPr>
            <p:cNvSpPr txBox="1"/>
            <p:nvPr/>
          </p:nvSpPr>
          <p:spPr>
            <a:xfrm>
              <a:off x="918506" y="2269412"/>
              <a:ext cx="4070632" cy="95515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Larger than 1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BF86B02D-4D4C-480C-AD46-CCEF1FA5684A}"/>
              </a:ext>
            </a:extLst>
          </p:cNvPr>
          <p:cNvGrpSpPr/>
          <p:nvPr/>
        </p:nvGrpSpPr>
        <p:grpSpPr>
          <a:xfrm>
            <a:off x="9018508" y="1863858"/>
            <a:ext cx="3248104" cy="1295309"/>
            <a:chOff x="8967919" y="2302916"/>
            <a:chExt cx="3210491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xmlns="" id="{5929BF1E-D41C-4AE9-BE7D-7543AFD50F3C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xmlns="" id="{8A199862-28A4-4375-B144-E298EC356FA9}"/>
                </a:ext>
              </a:extLst>
            </p:cNvPr>
            <p:cNvSpPr txBox="1"/>
            <p:nvPr/>
          </p:nvSpPr>
          <p:spPr>
            <a:xfrm>
              <a:off x="9140699" y="2584755"/>
              <a:ext cx="3037711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Less than 101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1743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xmlns="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671" y="1190234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6"/>
            </a:pPr>
            <a:r>
              <a:rPr lang="bg-BG" dirty="0"/>
              <a:t>Какво ще се отпечата на конзолата, ако изпълним следната логическа проверка</a:t>
            </a:r>
            <a:r>
              <a:rPr lang="en-US" dirty="0"/>
              <a:t>:</a:t>
            </a:r>
          </a:p>
          <a:p>
            <a:pPr marL="514350" indent="-514350">
              <a:buAutoNum type="arabicPeriod" startAt="6"/>
            </a:pPr>
            <a:endParaRPr lang="bg-BG" dirty="0"/>
          </a:p>
          <a:p>
            <a:pPr marL="514350" indent="-514350">
              <a:buFont typeface="+mj-lt"/>
              <a:buAutoNum type="arabicPeriod" startAt="6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90859" y="2410500"/>
            <a:ext cx="5339085" cy="3726762"/>
          </a:xfrm>
          <a:solidFill>
            <a:schemeClr val="accent5">
              <a:lumMod val="60000"/>
              <a:lumOff val="40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r>
              <a:rPr lang="en-US" sz="2400" dirty="0"/>
              <a:t>let role = "Administrator";</a:t>
            </a:r>
          </a:p>
          <a:p>
            <a:r>
              <a:rPr lang="en-US" sz="2400" dirty="0"/>
              <a:t>let password = "</a:t>
            </a:r>
            <a:r>
              <a:rPr lang="en-US" sz="2400" dirty="0" err="1"/>
              <a:t>SoftUni</a:t>
            </a:r>
            <a:r>
              <a:rPr lang="en-US" sz="2400" dirty="0"/>
              <a:t>";</a:t>
            </a:r>
          </a:p>
          <a:p>
            <a:r>
              <a:rPr lang="en-US" sz="2400" dirty="0"/>
              <a:t>if (role == "</a:t>
            </a:r>
            <a:r>
              <a:rPr lang="en-US" sz="2400" dirty="0" err="1"/>
              <a:t>SoftUni</a:t>
            </a:r>
            <a:r>
              <a:rPr lang="en-US" sz="2400" dirty="0"/>
              <a:t>")</a:t>
            </a:r>
            <a:r>
              <a:rPr lang="bg-BG" sz="2400" dirty="0"/>
              <a:t> </a:t>
            </a:r>
            <a:r>
              <a:rPr lang="en-US" sz="2400" dirty="0"/>
              <a:t>{</a:t>
            </a:r>
          </a:p>
          <a:p>
            <a:r>
              <a:rPr lang="en-US" sz="2400" dirty="0"/>
              <a:t>  if (password == "</a:t>
            </a:r>
            <a:r>
              <a:rPr lang="en-US" sz="2400" dirty="0" err="1"/>
              <a:t>SoftUni</a:t>
            </a:r>
            <a:r>
              <a:rPr lang="en-US" sz="2400" dirty="0"/>
              <a:t>")</a:t>
            </a:r>
            <a:r>
              <a:rPr lang="bg-BG" sz="2400" dirty="0"/>
              <a:t> </a:t>
            </a:r>
            <a:r>
              <a:rPr lang="en-US" sz="2400" dirty="0"/>
              <a:t>{</a:t>
            </a:r>
          </a:p>
          <a:p>
            <a:r>
              <a:rPr lang="en-US" sz="2400" dirty="0"/>
              <a:t>    console.log("Welcome!");</a:t>
            </a:r>
          </a:p>
          <a:p>
            <a:r>
              <a:rPr lang="en-US" sz="2400" dirty="0"/>
              <a:t>  }</a:t>
            </a:r>
          </a:p>
          <a:p>
            <a:r>
              <a:rPr lang="en-US" sz="2400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xmlns="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5A309E37-E2B9-414A-B29A-6FBF8B960C4F}"/>
              </a:ext>
            </a:extLst>
          </p:cNvPr>
          <p:cNvGrpSpPr/>
          <p:nvPr/>
        </p:nvGrpSpPr>
        <p:grpSpPr>
          <a:xfrm>
            <a:off x="8719281" y="4038600"/>
            <a:ext cx="3151103" cy="1476635"/>
            <a:chOff x="1047227" y="4098001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xmlns="" id="{2F3C1CB8-FE31-49D8-8150-0025FF81669C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xmlns="" id="{F6988221-874E-4FF7-8580-CD3636623647}"/>
                </a:ext>
              </a:extLst>
            </p:cNvPr>
            <p:cNvSpPr txBox="1"/>
            <p:nvPr/>
          </p:nvSpPr>
          <p:spPr>
            <a:xfrm>
              <a:off x="1321229" y="4297907"/>
              <a:ext cx="5204848" cy="174448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Compile time error</a:t>
              </a:r>
              <a:endParaRPr lang="en-US" sz="40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56C13EED-B490-48BB-B5E6-BD0EA6ACE9C4}"/>
              </a:ext>
            </a:extLst>
          </p:cNvPr>
          <p:cNvGrpSpPr/>
          <p:nvPr/>
        </p:nvGrpSpPr>
        <p:grpSpPr>
          <a:xfrm>
            <a:off x="5849150" y="4263624"/>
            <a:ext cx="3077082" cy="1901866"/>
            <a:chOff x="4997283" y="4570824"/>
            <a:chExt cx="3592286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xmlns="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xmlns="" id="{4858EFCE-0BDC-40B4-9587-9EA9CF824A7B}"/>
                </a:ext>
              </a:extLst>
            </p:cNvPr>
            <p:cNvSpPr txBox="1"/>
            <p:nvPr/>
          </p:nvSpPr>
          <p:spPr>
            <a:xfrm>
              <a:off x="4997283" y="5295185"/>
              <a:ext cx="3375809" cy="99009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No output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AE6A1D6A-A1D4-4185-94E0-BD06FBFEA04C}"/>
              </a:ext>
            </a:extLst>
          </p:cNvPr>
          <p:cNvGrpSpPr/>
          <p:nvPr/>
        </p:nvGrpSpPr>
        <p:grpSpPr>
          <a:xfrm>
            <a:off x="6107645" y="2849724"/>
            <a:ext cx="2751086" cy="1266985"/>
            <a:chOff x="919445" y="3246971"/>
            <a:chExt cx="4467419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xmlns="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35039"/>
                <a:gd name="adj2" fmla="val 62263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491F519D-2770-4771-89D8-3A3F9FC93886}"/>
                </a:ext>
              </a:extLst>
            </p:cNvPr>
            <p:cNvSpPr txBox="1"/>
            <p:nvPr/>
          </p:nvSpPr>
          <p:spPr>
            <a:xfrm>
              <a:off x="919445" y="3552679"/>
              <a:ext cx="4467419" cy="9396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"Welcome!"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BF86B02D-4D4C-480C-AD46-CCEF1FA5684A}"/>
              </a:ext>
            </a:extLst>
          </p:cNvPr>
          <p:cNvGrpSpPr/>
          <p:nvPr/>
        </p:nvGrpSpPr>
        <p:grpSpPr>
          <a:xfrm>
            <a:off x="8773659" y="2242603"/>
            <a:ext cx="3443170" cy="1266985"/>
            <a:chOff x="8967919" y="2302916"/>
            <a:chExt cx="3290638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xmlns="" id="{5929BF1E-D41C-4AE9-BE7D-7543AFD50F3C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68070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xmlns="" id="{8A199862-28A4-4375-B144-E298EC356FA9}"/>
                </a:ext>
              </a:extLst>
            </p:cNvPr>
            <p:cNvSpPr txBox="1"/>
            <p:nvPr/>
          </p:nvSpPr>
          <p:spPr>
            <a:xfrm>
              <a:off x="9220846" y="2547084"/>
              <a:ext cx="3037711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Runtime error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3384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3_1">
  <a:themeElements>
    <a:clrScheme name="SoftUni Cello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5. While-Loop</Template>
  <TotalTime>0</TotalTime>
  <Words>2194</Words>
  <Application>Microsoft Office PowerPoint</Application>
  <PresentationFormat>Custom</PresentationFormat>
  <Paragraphs>530</Paragraphs>
  <Slides>49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0" baseType="lpstr">
      <vt:lpstr>SoftUni3_1</vt:lpstr>
      <vt:lpstr>Повторения (цикли)</vt:lpstr>
      <vt:lpstr>Съдържание</vt:lpstr>
      <vt:lpstr>PowerPoint Presentation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PowerPoint Presentation</vt:lpstr>
      <vt:lpstr>Какво е цикъл?  </vt:lpstr>
      <vt:lpstr>Какво е цикъл? (2)</vt:lpstr>
      <vt:lpstr>PowerPoint Presentation</vt:lpstr>
      <vt:lpstr>for-цикъл - конструкция</vt:lpstr>
      <vt:lpstr>Числа от 1 до 100 </vt:lpstr>
      <vt:lpstr>PowerPoint Presentation</vt:lpstr>
      <vt:lpstr>Числата от N до 1 в обратен ред – условие </vt:lpstr>
      <vt:lpstr>PowerPoint Presentation</vt:lpstr>
      <vt:lpstr>Числата от N до 1 в обратен ред – решение </vt:lpstr>
      <vt:lpstr>Числата от 1 до N през 3 – условие </vt:lpstr>
      <vt:lpstr>PowerPoint Presentation</vt:lpstr>
      <vt:lpstr>Числата от 1 до N през 3 – решение </vt:lpstr>
      <vt:lpstr>Четни степени на 2 – условие </vt:lpstr>
      <vt:lpstr>Четни степени на 2 – решение </vt:lpstr>
      <vt:lpstr>PowerPoint Presentation</vt:lpstr>
      <vt:lpstr>Работа с текст</vt:lpstr>
      <vt:lpstr>Поток от символи - условие</vt:lpstr>
      <vt:lpstr>Поток от символи - решение</vt:lpstr>
      <vt:lpstr>Сумиране на гласни букви - условие</vt:lpstr>
      <vt:lpstr>Сумиране на гласни букви - решение</vt:lpstr>
      <vt:lpstr>Сбор от букви- условие</vt:lpstr>
      <vt:lpstr>Сбор от букви - пример</vt:lpstr>
      <vt:lpstr>Сбор от букви- решение</vt:lpstr>
      <vt:lpstr>PowerPoint Presentation</vt:lpstr>
      <vt:lpstr>PowerPoint Presentation</vt:lpstr>
      <vt:lpstr>Специални числа- условие</vt:lpstr>
      <vt:lpstr>Специални числа – примерен вход и изход</vt:lpstr>
      <vt:lpstr>PowerPoint Presentation</vt:lpstr>
      <vt:lpstr>Специални числа- решение</vt:lpstr>
      <vt:lpstr>Число на трета степен - условие</vt:lpstr>
      <vt:lpstr>Число на трета степен - примерен вход и изход</vt:lpstr>
      <vt:lpstr>Число на трета степен - решение</vt:lpstr>
      <vt:lpstr>PowerPoint Presentation</vt:lpstr>
      <vt:lpstr>Какво научихме днес?</vt:lpstr>
      <vt:lpstr>PowerPoint Presentation</vt:lpstr>
      <vt:lpstr>SoftUni Diamond Partners</vt:lpstr>
      <vt:lpstr>SoftUni Organizational Partners</vt:lpstr>
      <vt:lpstr>Лиценз</vt:lpstr>
      <vt:lpstr>Обучения в СофтУни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Повторения (цикли)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42</cp:revision>
  <dcterms:created xsi:type="dcterms:W3CDTF">2014-01-02T17:00:34Z</dcterms:created>
  <dcterms:modified xsi:type="dcterms:W3CDTF">2020-05-07T09:17:59Z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