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53"/>
  </p:notesMasterIdLst>
  <p:handoutMasterIdLst>
    <p:handoutMasterId r:id="rId54"/>
  </p:handoutMasterIdLst>
  <p:sldIdLst>
    <p:sldId id="584" r:id="rId3"/>
    <p:sldId id="586" r:id="rId4"/>
    <p:sldId id="522" r:id="rId5"/>
    <p:sldId id="587" r:id="rId6"/>
    <p:sldId id="589" r:id="rId7"/>
    <p:sldId id="601" r:id="rId8"/>
    <p:sldId id="458" r:id="rId9"/>
    <p:sldId id="459" r:id="rId10"/>
    <p:sldId id="460" r:id="rId11"/>
    <p:sldId id="461" r:id="rId12"/>
    <p:sldId id="462" r:id="rId13"/>
    <p:sldId id="434" r:id="rId14"/>
    <p:sldId id="415" r:id="rId15"/>
    <p:sldId id="500" r:id="rId16"/>
    <p:sldId id="607" r:id="rId17"/>
    <p:sldId id="608" r:id="rId18"/>
    <p:sldId id="582" r:id="rId19"/>
    <p:sldId id="583" r:id="rId20"/>
    <p:sldId id="609" r:id="rId21"/>
    <p:sldId id="610" r:id="rId22"/>
    <p:sldId id="535" r:id="rId23"/>
    <p:sldId id="546" r:id="rId24"/>
    <p:sldId id="536" r:id="rId25"/>
    <p:sldId id="543" r:id="rId26"/>
    <p:sldId id="544" r:id="rId27"/>
    <p:sldId id="545" r:id="rId28"/>
    <p:sldId id="537" r:id="rId29"/>
    <p:sldId id="538" r:id="rId30"/>
    <p:sldId id="539" r:id="rId31"/>
    <p:sldId id="547" r:id="rId32"/>
    <p:sldId id="540" r:id="rId33"/>
    <p:sldId id="436" r:id="rId34"/>
    <p:sldId id="437" r:id="rId35"/>
    <p:sldId id="611" r:id="rId36"/>
    <p:sldId id="438" r:id="rId37"/>
    <p:sldId id="454" r:id="rId38"/>
    <p:sldId id="479" r:id="rId39"/>
    <p:sldId id="509" r:id="rId40"/>
    <p:sldId id="480" r:id="rId41"/>
    <p:sldId id="484" r:id="rId42"/>
    <p:sldId id="501" r:id="rId43"/>
    <p:sldId id="502" r:id="rId44"/>
    <p:sldId id="503" r:id="rId45"/>
    <p:sldId id="504" r:id="rId46"/>
    <p:sldId id="577" r:id="rId47"/>
    <p:sldId id="467" r:id="rId48"/>
    <p:sldId id="562" r:id="rId49"/>
    <p:sldId id="575" r:id="rId50"/>
    <p:sldId id="519" r:id="rId51"/>
    <p:sldId id="521" r:id="rId5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84"/>
            <p14:sldId id="586"/>
            <p14:sldId id="522"/>
            <p14:sldId id="587"/>
            <p14:sldId id="589"/>
            <p14:sldId id="601"/>
          </p14:sldIdLst>
        </p14:section>
        <p14:section name="Default Section" id="{9E63D159-2865-48A8-8497-429E9CA731FB}">
          <p14:sldIdLst>
            <p14:sldId id="458"/>
            <p14:sldId id="459"/>
            <p14:sldId id="460"/>
            <p14:sldId id="461"/>
            <p14:sldId id="462"/>
          </p14:sldIdLst>
        </p14:section>
        <p14:section name="While-цикъл" id="{E59E0D92-02FA-43DF-A8A5-E22094F18C68}">
          <p14:sldIdLst>
            <p14:sldId id="434"/>
            <p14:sldId id="415"/>
            <p14:sldId id="500"/>
            <p14:sldId id="607"/>
            <p14:sldId id="608"/>
            <p14:sldId id="582"/>
            <p14:sldId id="583"/>
            <p14:sldId id="609"/>
            <p14:sldId id="610"/>
            <p14:sldId id="535"/>
            <p14:sldId id="546"/>
            <p14:sldId id="536"/>
            <p14:sldId id="543"/>
            <p14:sldId id="544"/>
            <p14:sldId id="545"/>
            <p14:sldId id="537"/>
            <p14:sldId id="538"/>
            <p14:sldId id="539"/>
            <p14:sldId id="547"/>
            <p14:sldId id="540"/>
            <p14:sldId id="436"/>
            <p14:sldId id="437"/>
            <p14:sldId id="611"/>
            <p14:sldId id="438"/>
            <p14:sldId id="454"/>
            <p14:sldId id="479"/>
            <p14:sldId id="509"/>
            <p14:sldId id="480"/>
          </p14:sldIdLst>
        </p14:section>
        <p14:section name="Безкрайни цикли" id="{4035C5D3-6442-4832-8655-873A03162AFE}">
          <p14:sldIdLst>
            <p14:sldId id="484"/>
            <p14:sldId id="501"/>
            <p14:sldId id="502"/>
            <p14:sldId id="503"/>
            <p14:sldId id="504"/>
          </p14:sldIdLst>
        </p14:section>
        <p14:section name="Summary" id="{68346706-F9DD-4EB5-B9D0-609CA429DDF4}">
          <p14:sldIdLst>
            <p14:sldId id="577"/>
            <p14:sldId id="467"/>
            <p14:sldId id="562"/>
            <p14:sldId id="575"/>
            <p14:sldId id="519"/>
            <p14:sldId id="52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BD44"/>
    <a:srgbClr val="6CFF44"/>
    <a:srgbClr val="60BFB7"/>
    <a:srgbClr val="E09BEB"/>
    <a:srgbClr val="F15721"/>
    <a:srgbClr val="60BF55"/>
    <a:srgbClr val="F5C300"/>
    <a:srgbClr val="100373"/>
    <a:srgbClr val="F3BE60"/>
    <a:srgbClr val="0097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C837B-214B-8D17-AF2C-E1A12CCC0A51}" v="3" dt="2018-08-10T20:06:47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2" autoAdjust="0"/>
    <p:restoredTop sz="94533" autoAdjust="0"/>
  </p:normalViewPr>
  <p:slideViewPr>
    <p:cSldViewPr>
      <p:cViewPr varScale="1">
        <p:scale>
          <a:sx n="88" d="100"/>
          <a:sy n="88" d="100"/>
        </p:scale>
        <p:origin x="-254" y="-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3154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4/10/2020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49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12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45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7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18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20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9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3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8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6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2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9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55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87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2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87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89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69" r:id="rId19"/>
    <p:sldLayoutId id="2147483688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0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1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2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3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4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judge.softuni.bg/Contests/Compete/Index/1014#8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9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9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0.png"/><Relationship Id="rId26" Type="http://schemas.openxmlformats.org/officeDocument/2006/relationships/image" Target="../media/image6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9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8.png"/><Relationship Id="rId22" Type="http://schemas.openxmlformats.org/officeDocument/2006/relationships/image" Target="../media/image6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6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8.gif"/><Relationship Id="rId4" Type="http://schemas.openxmlformats.org/officeDocument/2006/relationships/image" Target="../media/image65.jpeg"/><Relationship Id="rId9" Type="http://schemas.openxmlformats.org/officeDocument/2006/relationships/hyperlink" Target="https://www.lukanet.com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customXml" Target="../ink/ink2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9218" name="Picture 2" descr="C:\Users\HP\Desktop\lo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7" y="1730179"/>
            <a:ext cx="2942872" cy="29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D9AF590-2AD0-4628-AA55-C203CA4B7E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33" y="4221025"/>
            <a:ext cx="2003149" cy="986551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6"/>
              </a:rPr>
              <a:t>http://softuni.bg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xmlns="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xmlns="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374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7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12" y="1295400"/>
            <a:ext cx="11815018" cy="520106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декрементиране – </a:t>
            </a:r>
            <a: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префиксни и постфиксни</a:t>
            </a:r>
            <a: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xmlns="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53065"/>
              </p:ext>
            </p:extLst>
          </p:nvPr>
        </p:nvGraphicFramePr>
        <p:xfrm>
          <a:off x="648121" y="3505200"/>
          <a:ext cx="10972800" cy="164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xmlns="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xmlns="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xmlns="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Пре-декрементация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Пост-декрементация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102" y="1902416"/>
            <a:ext cx="4814580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B477E5A-D516-44CC-AE83-BEE99AEAF368}"/>
              </a:ext>
            </a:extLst>
          </p:cNvPr>
          <p:cNvSpPr txBox="1"/>
          <p:nvPr/>
        </p:nvSpPr>
        <p:spPr>
          <a:xfrm>
            <a:off x="4821070" y="2437947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xmlns="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87" y="4534581"/>
            <a:ext cx="4814580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F259D28-45A1-45CA-BF5A-5D4A85AC4848}"/>
              </a:ext>
            </a:extLst>
          </p:cNvPr>
          <p:cNvSpPr txBox="1"/>
          <p:nvPr/>
        </p:nvSpPr>
        <p:spPr>
          <a:xfrm>
            <a:off x="4821070" y="50637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C2B4BFA-C160-4776-B83F-E0CE02BC3977}"/>
              </a:ext>
            </a:extLst>
          </p:cNvPr>
          <p:cNvSpPr txBox="1"/>
          <p:nvPr/>
        </p:nvSpPr>
        <p:spPr>
          <a:xfrm>
            <a:off x="4821070" y="2955013"/>
            <a:ext cx="117051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6B73870-457C-4B59-A2FF-E7FA53336949}"/>
              </a:ext>
            </a:extLst>
          </p:cNvPr>
          <p:cNvSpPr txBox="1"/>
          <p:nvPr/>
        </p:nvSpPr>
        <p:spPr>
          <a:xfrm>
            <a:off x="4821070" y="5587531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xmlns="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140" y="1299248"/>
            <a:ext cx="6248400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xmlns="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140" y="3999183"/>
            <a:ext cx="6248400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</p:spTree>
    <p:extLst>
      <p:ext uri="{BB962C8B-B14F-4D97-AF65-F5344CB8AC3E}">
        <p14:creationId xmlns:p14="http://schemas.microsoft.com/office/powerpoint/2010/main" val="34865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Повторение докато е вярно дадено условие</a:t>
            </a:r>
            <a:endParaRPr lang="en-US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6828" y="2057400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9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bg-BG" sz="3200" dirty="0"/>
              <a:t>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 –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bg-BG" dirty="0"/>
              <a:t>-цикъл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xmlns="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743" y="3541006"/>
            <a:ext cx="3211077" cy="158780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xmlns="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390" y="2956207"/>
            <a:ext cx="1752306" cy="583772"/>
          </a:xfrm>
          <a:prstGeom prst="wedgeRoundRectCallout">
            <a:avLst>
              <a:gd name="adj1" fmla="val -60319"/>
              <a:gd name="adj2" fmla="val 553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xmlns="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245" y="4572000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3B01C168-F6B8-4746-A71C-FC9EB5BF51AA}"/>
              </a:ext>
            </a:extLst>
          </p:cNvPr>
          <p:cNvCxnSpPr/>
          <p:nvPr/>
        </p:nvCxnSpPr>
        <p:spPr>
          <a:xfrm>
            <a:off x="8954406" y="2984918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xmlns="" id="{2CE47D67-5BA9-44D0-B257-77D92294C88B}"/>
              </a:ext>
            </a:extLst>
          </p:cNvPr>
          <p:cNvSpPr/>
          <p:nvPr/>
        </p:nvSpPr>
        <p:spPr>
          <a:xfrm>
            <a:off x="8116802" y="3469899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7048F4A-6FAB-4A55-B0FD-1A71CABCC934}"/>
              </a:ext>
            </a:extLst>
          </p:cNvPr>
          <p:cNvSpPr txBox="1"/>
          <p:nvPr/>
        </p:nvSpPr>
        <p:spPr>
          <a:xfrm>
            <a:off x="8324161" y="3903466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954406" y="4798699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AB8B2C1-4794-4DB0-B91A-4A877777DA02}"/>
              </a:ext>
            </a:extLst>
          </p:cNvPr>
          <p:cNvSpPr/>
          <p:nvPr/>
        </p:nvSpPr>
        <p:spPr>
          <a:xfrm>
            <a:off x="8116802" y="5334428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0606E6B-C3A5-4ED1-8D5F-C7928894E217}"/>
              </a:ext>
            </a:extLst>
          </p:cNvPr>
          <p:cNvSpPr txBox="1"/>
          <p:nvPr/>
        </p:nvSpPr>
        <p:spPr>
          <a:xfrm>
            <a:off x="8261708" y="5469018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xmlns="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7548018" y="4703083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xmlns="" id="{0149F1C6-10FC-4232-8D8F-F82A3CAB7D14}"/>
              </a:ext>
            </a:extLst>
          </p:cNvPr>
          <p:cNvCxnSpPr/>
          <p:nvPr/>
        </p:nvCxnSpPr>
        <p:spPr>
          <a:xfrm rot="16200000" flipH="1">
            <a:off x="8884146" y="4964810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A98BEB0-5ABC-4C8E-8DE2-B3F6715FF6FB}"/>
              </a:ext>
            </a:extLst>
          </p:cNvPr>
          <p:cNvSpPr txBox="1"/>
          <p:nvPr/>
        </p:nvSpPr>
        <p:spPr>
          <a:xfrm>
            <a:off x="9044574" y="4768944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EC8489B-39AD-4B1B-8EF0-69F3D3A189B5}"/>
              </a:ext>
            </a:extLst>
          </p:cNvPr>
          <p:cNvSpPr txBox="1"/>
          <p:nvPr/>
        </p:nvSpPr>
        <p:spPr>
          <a:xfrm>
            <a:off x="9725020" y="3686579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1828800"/>
            <a:ext cx="6781800" cy="29361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&lt;=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console.log("a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xmlns="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1" y="1761186"/>
            <a:ext cx="4358265" cy="1093612"/>
          </a:xfrm>
          <a:prstGeom prst="wedgeRoundRectCallout">
            <a:avLst>
              <a:gd name="adj1" fmla="val -55422"/>
              <a:gd name="adj2" fmla="val 437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3" name="Огъната нагоре стрелка 2"/>
          <p:cNvSpPr/>
          <p:nvPr/>
        </p:nvSpPr>
        <p:spPr>
          <a:xfrm rot="5400000">
            <a:off x="6551258" y="5344205"/>
            <a:ext cx="838908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2050" name="Picture 2" descr="C:\Users\HP\Desktop\1a2430b6757f6c5b520332cc380b7fb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1295400"/>
            <a:ext cx="2465011" cy="25349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905" y="4343400"/>
            <a:ext cx="3990495" cy="226181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50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 текст(низ)</a:t>
            </a:r>
          </a:p>
          <a:p>
            <a:pPr lvl="1"/>
            <a:r>
              <a:rPr lang="bg-BG" dirty="0"/>
              <a:t>Приключва четенето когато получи командата "</a:t>
            </a:r>
            <a:r>
              <a:rPr lang="en-US" dirty="0"/>
              <a:t>Stop</a:t>
            </a:r>
            <a:r>
              <a:rPr lang="bg-BG" dirty="0"/>
              <a:t>"</a:t>
            </a:r>
          </a:p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40" y="4060303"/>
            <a:ext cx="2176672" cy="23368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b="1" dirty="0">
                <a:latin typeface="Consolas" panose="020B0609020204030204" pitchFamily="49" charset="0"/>
              </a:rPr>
              <a:t>Stop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xmlns="" id="{CA100D17-5BE1-4626-AB26-76ED6669B30A}"/>
              </a:ext>
            </a:extLst>
          </p:cNvPr>
          <p:cNvSpPr/>
          <p:nvPr/>
        </p:nvSpPr>
        <p:spPr>
          <a:xfrm>
            <a:off x="3301786" y="5076346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xmlns="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082" y="4982321"/>
            <a:ext cx="207332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b="1" i="1" dirty="0">
                <a:latin typeface="Consolas" pitchFamily="49" charset="0"/>
                <a:cs typeface="Consolas" pitchFamily="49" charset="0"/>
              </a:rPr>
              <a:t>Няма изход</a:t>
            </a:r>
            <a:endParaRPr lang="bg-BG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10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Четене на текст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0000" y="2490505"/>
            <a:ext cx="56388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let input = input.shift();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(input !==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input = input.shift();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95400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7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Парола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3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Парола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412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413" y="1251437"/>
            <a:ext cx="7467997" cy="48013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function password(input)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 let username = input.shift();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 let 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 = input.shift();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 let input =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while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 (input !== password) </a:t>
            </a: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    input = input.shift();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 console.log(`Welcome: ${username}!`);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43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 цели числа</a:t>
            </a:r>
          </a:p>
          <a:p>
            <a:pPr lvl="1"/>
            <a:r>
              <a:rPr lang="bg-BG" dirty="0"/>
              <a:t>Приключва четенето когато получи командата "</a:t>
            </a:r>
            <a:r>
              <a:rPr lang="en-US" b="1" dirty="0"/>
              <a:t>Stop</a:t>
            </a:r>
            <a:r>
              <a:rPr lang="bg-BG" dirty="0"/>
              <a:t>"</a:t>
            </a:r>
            <a:endParaRPr lang="en-US" dirty="0"/>
          </a:p>
          <a:p>
            <a:pPr lvl="1"/>
            <a:r>
              <a:rPr lang="bg-BG" dirty="0"/>
              <a:t>Извежда сумата на всички прочетени числа</a:t>
            </a:r>
          </a:p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538397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/>
              <a:t>10</a:t>
            </a:r>
          </a:p>
          <a:p>
            <a:r>
              <a:rPr lang="en-US" b="1" dirty="0"/>
              <a:t>20</a:t>
            </a:r>
          </a:p>
          <a:p>
            <a:r>
              <a:rPr lang="en-US" b="1" dirty="0"/>
              <a:t>30</a:t>
            </a:r>
          </a:p>
          <a:p>
            <a:r>
              <a:rPr lang="en-US" b="1" dirty="0"/>
              <a:t>45</a:t>
            </a:r>
          </a:p>
          <a:p>
            <a:r>
              <a:rPr lang="en-US" b="1" dirty="0">
                <a:latin typeface="Consolas" panose="020B0609020204030204" pitchFamily="49" charset="0"/>
              </a:rPr>
              <a:t>Stop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xmlns="" id="{CA100D17-5BE1-4626-AB26-76ED6669B30A}"/>
              </a:ext>
            </a:extLst>
          </p:cNvPr>
          <p:cNvSpPr/>
          <p:nvPr/>
        </p:nvSpPr>
        <p:spPr>
          <a:xfrm>
            <a:off x="2336526" y="545547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xmlns="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537" y="5361449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b="1" dirty="0">
                <a:latin typeface="Consolas" pitchFamily="49" charset="0"/>
                <a:cs typeface="Consolas" pitchFamily="49" charset="0"/>
              </a:rPr>
              <a:t>105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C39E08B-6909-4551-93E1-0EFE28FA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972356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/>
              <a:t>1</a:t>
            </a:r>
            <a:endParaRPr lang="bg-BG" b="1" dirty="0"/>
          </a:p>
          <a:p>
            <a:r>
              <a:rPr lang="en-US" b="1" dirty="0"/>
              <a:t>2</a:t>
            </a:r>
          </a:p>
          <a:p>
            <a:r>
              <a:rPr lang="en-US" b="1" dirty="0"/>
              <a:t>3</a:t>
            </a:r>
          </a:p>
          <a:p>
            <a:r>
              <a:rPr lang="en-US" b="1" dirty="0"/>
              <a:t>4</a:t>
            </a:r>
            <a:endParaRPr lang="bg-BG" b="1" dirty="0"/>
          </a:p>
          <a:p>
            <a:r>
              <a:rPr lang="en-US" b="1" dirty="0"/>
              <a:t>5</a:t>
            </a:r>
            <a:endParaRPr lang="bg-BG" b="1" dirty="0"/>
          </a:p>
          <a:p>
            <a:r>
              <a:rPr lang="bg-BG" b="1" dirty="0"/>
              <a:t>6</a:t>
            </a:r>
            <a:endParaRPr lang="en-US" b="1" dirty="0"/>
          </a:p>
          <a:p>
            <a:r>
              <a:rPr lang="en-US" b="1" dirty="0">
                <a:latin typeface="Consolas" panose="020B0609020204030204" pitchFamily="49" charset="0"/>
              </a:rPr>
              <a:t>Stop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xmlns="" id="{CDB00AD0-309B-4F43-91A9-9159B7BDB1EF}"/>
              </a:ext>
            </a:extLst>
          </p:cNvPr>
          <p:cNvSpPr/>
          <p:nvPr/>
        </p:nvSpPr>
        <p:spPr>
          <a:xfrm>
            <a:off x="6679926" y="4889433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xmlns="" id="{AF485882-4E01-4D7E-B206-D2092B34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938" y="4795408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b="1" dirty="0">
                <a:latin typeface="Consolas" pitchFamily="49" charset="0"/>
                <a:cs typeface="Consolas" pitchFamily="49" charset="0"/>
              </a:rPr>
              <a:t>11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9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8" grpId="0" animBg="1"/>
      <p:bldP spid="9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sz="3600" dirty="0"/>
              <a:t>Преговор</a:t>
            </a:r>
            <a:endParaRPr lang="en-US" sz="3600" dirty="0"/>
          </a:p>
          <a:p>
            <a:pPr marL="514350" indent="-514350"/>
            <a:r>
              <a:rPr lang="en-US" sz="3600" dirty="0"/>
              <a:t> </a:t>
            </a:r>
            <a:r>
              <a:rPr lang="bg-BG" dirty="0"/>
              <a:t>Увеличаване и намаляване на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стойността</a:t>
            </a:r>
            <a:r>
              <a:rPr lang="en-US" dirty="0"/>
              <a:t> </a:t>
            </a:r>
            <a:r>
              <a:rPr lang="bg-BG" dirty="0"/>
              <a:t>на променливи</a:t>
            </a:r>
            <a:endParaRPr lang="en-US" dirty="0"/>
          </a:p>
          <a:p>
            <a:pPr marL="514350" indent="-514350"/>
            <a:r>
              <a:rPr lang="bg-BG" dirty="0"/>
              <a:t>Повторения </a:t>
            </a:r>
            <a:r>
              <a:rPr lang="en-US" dirty="0"/>
              <a:t>(</a:t>
            </a:r>
            <a:r>
              <a:rPr lang="bg-BG" dirty="0"/>
              <a:t>цикли</a:t>
            </a:r>
            <a:r>
              <a:rPr lang="en-US" dirty="0"/>
              <a:t>)</a:t>
            </a:r>
          </a:p>
          <a:p>
            <a:pPr marL="819096" lvl="1" indent="-514350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 – конструкция</a:t>
            </a:r>
          </a:p>
          <a:p>
            <a:pPr marL="514350" indent="-514350"/>
            <a:r>
              <a:rPr lang="bg-BG" dirty="0"/>
              <a:t>Безкрайни цикли</a:t>
            </a:r>
          </a:p>
          <a:p>
            <a:pPr marL="819096" lvl="1" indent="-514350"/>
            <a:r>
              <a:rPr lang="bg-BG" dirty="0"/>
              <a:t>Прекъсване на цикли</a:t>
            </a:r>
            <a:endParaRPr lang="en-US" dirty="0"/>
          </a:p>
          <a:p>
            <a:pPr marL="514350" indent="-514350">
              <a:buAutoNum type="arabicPeriod"/>
            </a:pPr>
            <a:endParaRPr lang="bg-BG" dirty="0"/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0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Сума от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2" y="1828800"/>
            <a:ext cx="6783388" cy="39703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let input = input.shift();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let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(input !==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let currentNum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Number(input);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sum += currentNum;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input = input.shift();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console.log(sum);</a:t>
            </a:r>
          </a:p>
        </p:txBody>
      </p:sp>
      <p:sp>
        <p:nvSpPr>
          <p:cNvPr id="5" name="Rectangle 4"/>
          <p:cNvSpPr/>
          <p:nvPr/>
        </p:nvSpPr>
        <p:spPr>
          <a:xfrm>
            <a:off x="799306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0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7092" y="1196129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Отпечатва всички числа </a:t>
            </a:r>
            <a:r>
              <a:rPr lang="en-US" sz="3000" dirty="0"/>
              <a:t>≤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000" dirty="0"/>
              <a:t> от редицата:</a:t>
            </a:r>
            <a:r>
              <a:rPr lang="en-US" sz="3000" dirty="0"/>
              <a:t> 1, 3, 7, 15, 31, …</a:t>
            </a:r>
          </a:p>
          <a:p>
            <a:pPr lvl="1"/>
            <a:r>
              <a:rPr lang="bg-BG" sz="3000" dirty="0"/>
              <a:t>Всяко следващо число </a:t>
            </a:r>
            <a:r>
              <a:rPr lang="en-US" sz="3000" dirty="0"/>
              <a:t>e </a:t>
            </a:r>
            <a:r>
              <a:rPr lang="bg-BG" sz="3000" dirty="0"/>
              <a:t>равно на </a:t>
            </a:r>
            <a:r>
              <a:rPr lang="bg-BG" sz="3000" b="1" dirty="0">
                <a:solidFill>
                  <a:schemeClr val="bg1"/>
                </a:solidFill>
              </a:rPr>
              <a:t>предишното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*</a:t>
            </a:r>
            <a:r>
              <a:rPr lang="en-US" sz="3000" dirty="0"/>
              <a:t> </a:t>
            </a:r>
            <a:r>
              <a:rPr lang="bg-BG" sz="3000" dirty="0"/>
              <a:t> 2 + 1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12601" y="3826994"/>
            <a:ext cx="9143999" cy="5741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latin typeface="+mj-lt"/>
                <a:cs typeface="Consolas" pitchFamily="49" charset="0"/>
              </a:rPr>
              <a:t>,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249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722811" y="1429829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k = 1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36232" y="1081179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5757" y="190212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22812" y="2283125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k &lt;=</a:t>
            </a:r>
            <a:r>
              <a:rPr lang="bg-BG" dirty="0">
                <a:solidFill>
                  <a:srgbClr val="FFFFFF"/>
                </a:solidFill>
              </a:rPr>
              <a:t> </a:t>
            </a:r>
            <a:r>
              <a:rPr lang="en-GB" dirty="0">
                <a:solidFill>
                  <a:srgbClr val="FFFFFF"/>
                </a:solidFill>
              </a:rPr>
              <a:t>n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0994" y="355336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22811" y="3949461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926707" y="464532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22812" y="2910698"/>
            <a:ext cx="12700" cy="2446307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35512" y="500333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2812" y="5029200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378EA80-7B10-4552-97A2-AACEC0482F42}"/>
              </a:ext>
            </a:extLst>
          </p:cNvPr>
          <p:cNvSpPr txBox="1"/>
          <p:nvPr/>
        </p:nvSpPr>
        <p:spPr>
          <a:xfrm>
            <a:off x="7008812" y="2438400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70736" y="2912842"/>
            <a:ext cx="8286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xmlns="" id="{8AF30D3D-9BFC-424A-BC1C-DCA4880910ED}"/>
              </a:ext>
            </a:extLst>
          </p:cNvPr>
          <p:cNvSpPr/>
          <p:nvPr/>
        </p:nvSpPr>
        <p:spPr bwMode="auto">
          <a:xfrm>
            <a:off x="8009478" y="262027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8742009-B203-48FA-8914-66BBB7F723A0}"/>
              </a:ext>
            </a:extLst>
          </p:cNvPr>
          <p:cNvSpPr txBox="1"/>
          <p:nvPr/>
        </p:nvSpPr>
        <p:spPr>
          <a:xfrm>
            <a:off x="5926707" y="33619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4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79562" y="1939435"/>
            <a:ext cx="8953500" cy="35394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sequence(input)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let number = Number(input.shift());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let k = 1;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 &lt;= number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  console.log(k);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  k = k * 2 + 1;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622679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https://judge.softuni.bg/Contests/Compete/Index/1014#3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70612" y="3581400"/>
            <a:ext cx="4191000" cy="970208"/>
          </a:xfrm>
          <a:prstGeom prst="wedgeRoundRectCallout">
            <a:avLst>
              <a:gd name="adj1" fmla="val -56305"/>
              <a:gd name="adj2" fmla="val -443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1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Прекъсване чрез оператор </a:t>
            </a:r>
            <a:r>
              <a:rPr lang="en-US" sz="4800" b="1" dirty="0">
                <a:latin typeface="Consolas" panose="020B0609020204030204" pitchFamily="49" charset="0"/>
              </a:rPr>
              <a:t>break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Безкрайни цикли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18012" y="3977433"/>
            <a:ext cx="6477000" cy="151426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704012" y="3209813"/>
            <a:ext cx="3429000" cy="908001"/>
          </a:xfrm>
          <a:prstGeom prst="wedgeRoundRectCallout">
            <a:avLst>
              <a:gd name="adj1" fmla="val -57455"/>
              <a:gd name="adj2" fmla="val 526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xmlns="" id="{CD967551-4CE2-4F34-BD31-90BC777B1FE6}"/>
              </a:ext>
            </a:extLst>
          </p:cNvPr>
          <p:cNvSpPr/>
          <p:nvPr/>
        </p:nvSpPr>
        <p:spPr>
          <a:xfrm>
            <a:off x="1370012" y="2465828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B7D5E66-7AA8-4093-ACB4-AFF3DD171CDA}"/>
              </a:ext>
            </a:extLst>
          </p:cNvPr>
          <p:cNvSpPr txBox="1"/>
          <p:nvPr/>
        </p:nvSpPr>
        <p:spPr>
          <a:xfrm>
            <a:off x="1576035" y="2906703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1CDBF614-FA83-439A-BA3D-83AE00EE1655}"/>
              </a:ext>
            </a:extLst>
          </p:cNvPr>
          <p:cNvCxnSpPr/>
          <p:nvPr/>
        </p:nvCxnSpPr>
        <p:spPr>
          <a:xfrm>
            <a:off x="2207616" y="3573728"/>
            <a:ext cx="0" cy="7670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0AF52B4-595E-49C2-82F0-F461D422382B}"/>
              </a:ext>
            </a:extLst>
          </p:cNvPr>
          <p:cNvSpPr/>
          <p:nvPr/>
        </p:nvSpPr>
        <p:spPr>
          <a:xfrm>
            <a:off x="1370012" y="4330357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ECB2830-9DE9-42C5-9B7C-2B2455C89939}"/>
              </a:ext>
            </a:extLst>
          </p:cNvPr>
          <p:cNvSpPr txBox="1"/>
          <p:nvPr/>
        </p:nvSpPr>
        <p:spPr>
          <a:xfrm>
            <a:off x="1514918" y="4503732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xmlns="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01228" y="3699012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5B7F70E-0192-48D7-9A5E-272458A14269}"/>
              </a:ext>
            </a:extLst>
          </p:cNvPr>
          <p:cNvSpPr txBox="1"/>
          <p:nvPr/>
        </p:nvSpPr>
        <p:spPr>
          <a:xfrm>
            <a:off x="2297784" y="3764873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EB06B1E-5EE8-4444-A397-56BCDD4AE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2053100"/>
            <a:ext cx="1988485" cy="10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прекъсва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59362" y="2341644"/>
            <a:ext cx="6477000" cy="29100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if (…)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332412" y="3429000"/>
            <a:ext cx="4294496" cy="990600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409344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3212" y="1216644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</a:t>
            </a:r>
            <a:r>
              <a:rPr lang="en-US" sz="3000" dirty="0"/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dirty="0"/>
              <a:t> –</a:t>
            </a:r>
            <a:r>
              <a:rPr lang="bg-BG" sz="3000" dirty="0"/>
              <a:t> на</a:t>
            </a:r>
            <a:r>
              <a:rPr lang="en-US" sz="3000" dirty="0"/>
              <a:t> </a:t>
            </a:r>
            <a:r>
              <a:rPr lang="bg-BG" sz="3000" dirty="0"/>
              <a:t>брой числа, които представляват вноски по банкова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сметка</a:t>
            </a:r>
          </a:p>
          <a:p>
            <a:pPr lvl="1"/>
            <a:r>
              <a:rPr lang="bg-BG" sz="30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2800" b="1" dirty="0"/>
              <a:t>       </a:t>
            </a:r>
            <a:r>
              <a:rPr lang="en-US" sz="2800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100" b="1" dirty="0"/>
              <a:t>{</a:t>
            </a:r>
            <a:r>
              <a:rPr lang="bg-BG" sz="3100" b="1" dirty="0"/>
              <a:t>сумата</a:t>
            </a:r>
            <a:r>
              <a:rPr lang="en-US" sz="3100" b="1" dirty="0"/>
              <a:t>} </a:t>
            </a:r>
            <a:r>
              <a:rPr lang="en-US" sz="2800" b="1" dirty="0"/>
              <a:t>"</a:t>
            </a:r>
            <a:endParaRPr lang="en-US" sz="2400" b="1" dirty="0"/>
          </a:p>
          <a:p>
            <a:pPr marL="609219" lvl="1" indent="0">
              <a:buNone/>
            </a:pPr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3075" name="Picture 3" descr="C:\Users\HP\Desktop\5f44f3160a09b51b4fa4634ecdff62dd-money-icon-by-vex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3928056"/>
            <a:ext cx="304211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73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0913" y="13716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sz="3000" dirty="0"/>
              <a:t>Ако се въведе отрицателно число да се изпише</a:t>
            </a:r>
            <a:endParaRPr lang="en-US" sz="3000" dirty="0"/>
          </a:p>
          <a:p>
            <a:pPr marL="377887" lvl="1" indent="0">
              <a:buNone/>
            </a:pPr>
            <a:r>
              <a:rPr lang="bg-BG" b="1" dirty="0"/>
              <a:t>      </a:t>
            </a:r>
            <a:r>
              <a:rPr lang="en-US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b="1" dirty="0"/>
              <a:t>"</a:t>
            </a:r>
            <a:r>
              <a:rPr lang="bg-BG" b="1" dirty="0"/>
              <a:t> </a:t>
            </a:r>
            <a:r>
              <a:rPr lang="bg-BG" sz="3000" dirty="0"/>
              <a:t>и програмата да приключи </a:t>
            </a:r>
          </a:p>
          <a:p>
            <a:pPr lvl="1"/>
            <a:r>
              <a:rPr lang="bg-BG" sz="30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2800" b="1" dirty="0"/>
              <a:t>       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dirty="0"/>
              <a:t>{</a:t>
            </a:r>
            <a:r>
              <a:rPr lang="bg-BG" sz="2800" b="1" dirty="0"/>
              <a:t>общата сума в сметката</a:t>
            </a:r>
            <a:r>
              <a:rPr lang="en-US" sz="2800" b="1" dirty="0"/>
              <a:t>}</a:t>
            </a:r>
            <a:r>
              <a:rPr lang="bg-BG" sz="2800" b="1" dirty="0"/>
              <a:t>"</a:t>
            </a:r>
            <a:endParaRPr lang="en-US" sz="3000" b="1" dirty="0"/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26" name="Picture 2" descr="C:\Users\HP\Desktop\Work\SVN\PB-AprilSVN\Exam\18909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481" y="4119671"/>
            <a:ext cx="3968431" cy="208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10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205425" y="2009789"/>
            <a:ext cx="1139263" cy="15371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100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1"/>
          <p:cNvSpPr/>
          <p:nvPr/>
        </p:nvSpPr>
        <p:spPr>
          <a:xfrm>
            <a:off x="2691031" y="262598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382097" y="2030526"/>
            <a:ext cx="3398116" cy="153718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3244" y="4128812"/>
            <a:ext cx="1139263" cy="16895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120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-150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/>
          <p:cNvSpPr/>
          <p:nvPr/>
        </p:nvSpPr>
        <p:spPr>
          <a:xfrm>
            <a:off x="2690673" y="485019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401023" y="4128812"/>
            <a:ext cx="3379190" cy="168958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120.00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2" descr="C:\Users\HP\Desktop\money-flat-money-png-15.png">
            <a:extLst>
              <a:ext uri="{FF2B5EF4-FFF2-40B4-BE49-F238E27FC236}">
                <a16:creationId xmlns:a16="http://schemas.microsoft.com/office/drawing/2014/main" xmlns="" id="{CC837297-6DF7-4098-9A32-B5D1FC03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112" y="1883581"/>
            <a:ext cx="2801690" cy="17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78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xmlns="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9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Flowchart: Terminator 2"/>
          <p:cNvSpPr/>
          <p:nvPr/>
        </p:nvSpPr>
        <p:spPr bwMode="auto">
          <a:xfrm>
            <a:off x="4752441" y="570793"/>
            <a:ext cx="2514600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4307" y="1104193"/>
            <a:ext cx="5434" cy="327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87451" y="1431845"/>
            <a:ext cx="2033711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counter = 0</a:t>
            </a:r>
          </a:p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</a:t>
            </a:r>
            <a:endParaRPr lang="en-US" sz="2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4307" y="2193845"/>
            <a:ext cx="5434" cy="3320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A3E4B317-EA2D-4FE1-899B-D50140912A2F}"/>
              </a:ext>
            </a:extLst>
          </p:cNvPr>
          <p:cNvGrpSpPr/>
          <p:nvPr/>
        </p:nvGrpSpPr>
        <p:grpSpPr>
          <a:xfrm>
            <a:off x="4909467" y="252586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Counter &lt; n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09741" y="3646336"/>
            <a:ext cx="9632" cy="3829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0015" y="3086100"/>
            <a:ext cx="1231856" cy="110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4296" y="3431379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6474" y="265472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62073" y="4029310"/>
            <a:ext cx="2514600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0310" y="3844361"/>
              <a:ext cx="230294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19373" y="4715110"/>
            <a:ext cx="15967" cy="3231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09467" y="50382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71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3449" y="52103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6254" y="5678874"/>
            <a:ext cx="7332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89667" y="5233090"/>
            <a:ext cx="725547" cy="50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dirty="0"/>
              <a:t>false</a:t>
            </a:r>
            <a:endParaRPr lang="en-US" sz="18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96366" y="5093429"/>
            <a:ext cx="2265205" cy="1170889"/>
            <a:chOff x="1915467" y="4091945"/>
            <a:chExt cx="2265205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265205" cy="1795622"/>
              <a:chOff x="1843231" y="3930890"/>
              <a:chExt cx="2363687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127662" y="5247751"/>
                <a:ext cx="2079256" cy="475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counter++;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975342" y="4617648"/>
                <a:ext cx="1943806" cy="785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2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925884" y="4195336"/>
              <a:ext cx="2159053" cy="6607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4224" y="3178187"/>
            <a:ext cx="2007329" cy="18231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8091098" y="2754297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99439" y="2586335"/>
              <a:ext cx="162887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1212" y="3440097"/>
            <a:ext cx="2183751" cy="223877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13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16717" y="1356322"/>
            <a:ext cx="10955388" cy="483383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function accountBalance(input) {</a:t>
            </a:r>
          </a:p>
          <a:p>
            <a:r>
              <a:rPr lang="bg-BG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let n = Number(input.shift());</a:t>
            </a:r>
          </a:p>
          <a:p>
            <a:r>
              <a:rPr lang="bg-BG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let counter = 0;</a:t>
            </a:r>
          </a:p>
          <a:p>
            <a:r>
              <a:rPr lang="bg-BG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let balance = 0.0;</a:t>
            </a:r>
          </a:p>
          <a:p>
            <a:r>
              <a:rPr lang="bg-BG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(counter &lt; n)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let amount = Number(input.shift());</a:t>
            </a:r>
          </a:p>
          <a:p>
            <a:r>
              <a:rPr lang="bg-BG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if (amount &lt; 0) { </a:t>
            </a:r>
            <a:r>
              <a:rPr lang="bg-BG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message and exit the loop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  balance += amount;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  console.log(`Increase: ${amount.toFixed(2)}`);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  counter++;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console.log(`Total: ${balance.toFixed(2)}`);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Правоъгълник 12"/>
          <p:cNvSpPr/>
          <p:nvPr/>
        </p:nvSpPr>
        <p:spPr>
          <a:xfrm>
            <a:off x="341311" y="6259171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8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Взема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58887" y="4749544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4911" y="5371489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17012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03871" y="5018767"/>
            <a:ext cx="816837" cy="126701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55919" y="5371490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55812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267974" y="4428784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923247" y="5371489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334220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1525AE4-7F39-4A6A-8D99-DA9F6E895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190" y="1466084"/>
            <a:ext cx="1539243" cy="19629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A38A2D5-50AD-4E8B-802E-19334B8D89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303" y="3086472"/>
            <a:ext cx="950978" cy="14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92863" y="1295400"/>
            <a:ext cx="7149900" cy="50013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= Number(input[0]);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counter = 0;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max = Number.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MIN_SAFE_INTEGER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(counter &lt;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</a:rPr>
              <a:t>let num =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Number(</a:t>
            </a:r>
            <a:r>
              <a:rPr lang="en-US" sz="2900" b="1" dirty="0" err="1">
                <a:latin typeface="Consolas" pitchFamily="49" charset="0"/>
                <a:cs typeface="Consolas" pitchFamily="49" charset="0"/>
              </a:rPr>
              <a:t>input.shift</a:t>
            </a:r>
            <a:r>
              <a:rPr lang="en-US" sz="2900" b="1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counter++;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if (num &gt; max) {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console.log(max);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3813" y="6347329"/>
            <a:ext cx="10668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3" y="1196125"/>
            <a:ext cx="12039600" cy="5201066"/>
          </a:xfrm>
        </p:spPr>
        <p:txBody>
          <a:bodyPr/>
          <a:lstStyle/>
          <a:p>
            <a:r>
              <a:rPr lang="bg-BG" dirty="0"/>
              <a:t>Оператор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 smtClean="0"/>
              <a:t>преминава към следващата итерация на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Продължаване на цикъла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55913" y="2895600"/>
            <a:ext cx="5905499" cy="280692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sz="2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(let i = 0; i &lt; 10; i++)</a:t>
            </a:r>
            <a:r>
              <a:rPr lang="nn-NO" dirty="0"/>
              <a:t> 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dirty="0"/>
              <a:t>  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if (i % 2 === 0)</a:t>
            </a:r>
            <a:r>
              <a:rPr lang="nn-NO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dirty="0"/>
              <a:t>      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dirty="0"/>
              <a:t>  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nn-NO" dirty="0"/>
              <a:t>  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console.log(i);</a:t>
            </a:r>
          </a:p>
          <a:p>
            <a:r>
              <a:rPr lang="nn-NO" sz="2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nn-NO" sz="28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912" y="3708422"/>
            <a:ext cx="1447800" cy="17925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9" name="Right Arrow 11"/>
          <p:cNvSpPr/>
          <p:nvPr/>
        </p:nvSpPr>
        <p:spPr>
          <a:xfrm>
            <a:off x="8932862" y="4294512"/>
            <a:ext cx="609600" cy="620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704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78429" y="4622412"/>
            <a:ext cx="914399" cy="175453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12404" y="5253726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4787706"/>
            <a:ext cx="914399" cy="142394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9212" y="5258268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985289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416971" y="4443455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33290" y="5263179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8470391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5813969-FDA9-43D3-90D3-38AFCE4D4B52}"/>
              </a:ext>
            </a:extLst>
          </p:cNvPr>
          <p:cNvSpPr txBox="1">
            <a:spLocks/>
          </p:cNvSpPr>
          <p:nvPr/>
        </p:nvSpPr>
        <p:spPr>
          <a:xfrm>
            <a:off x="258027" y="128764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Взима числа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най-малкото измежду тях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xmlns="" id="{96088C30-7FD6-4579-9FB7-2ED4DD3B69DC}"/>
              </a:ext>
            </a:extLst>
          </p:cNvPr>
          <p:cNvSpPr/>
          <p:nvPr/>
        </p:nvSpPr>
        <p:spPr>
          <a:xfrm>
            <a:off x="5424016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AF25BEB1-C4F5-4AE8-B077-391EFFB13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204" y="2113612"/>
            <a:ext cx="1325008" cy="21220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E644BBB3-CE09-453F-A6EC-2942E53FF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1295400"/>
            <a:ext cx="1526268" cy="21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752600"/>
            <a:ext cx="10363200" cy="2754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= Number(input[0]);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counter = 0;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min = Number.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MAX_SAFE_INTEGER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(counter &lt;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 the previous problem</a:t>
            </a:r>
            <a:endParaRPr lang="en-US" sz="29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8012" y="627322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/>
              <a:t> </a:t>
            </a:r>
            <a:r>
              <a:rPr lang="en-US">
                <a:hlinkClick r:id="rId3"/>
              </a:rPr>
              <a:t>https://judge.softuni.bg/Contests/Compete/Index/1015#6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Изчислява </a:t>
            </a:r>
            <a:r>
              <a:rPr lang="bg-BG" sz="3000" dirty="0">
                <a:solidFill>
                  <a:schemeClr val="bg1"/>
                </a:solidFill>
              </a:rPr>
              <a:t>средната оценка </a:t>
            </a:r>
            <a:r>
              <a:rPr lang="bg-BG" sz="3000" dirty="0"/>
              <a:t>на ученик от цялото му обучение</a:t>
            </a:r>
          </a:p>
          <a:p>
            <a:pPr lvl="1"/>
            <a:r>
              <a:rPr lang="bg-BG" sz="3000" dirty="0"/>
              <a:t>Ако годишната му оценка е</a:t>
            </a:r>
            <a:r>
              <a:rPr lang="en-US" sz="3000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800" dirty="0"/>
              <a:t>,</a:t>
            </a:r>
            <a:r>
              <a:rPr lang="en-US" sz="2800" dirty="0"/>
              <a:t> </a:t>
            </a:r>
            <a:r>
              <a:rPr lang="bg-BG" sz="2800" dirty="0"/>
              <a:t>ученикът преминава в следващия клас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bg-BG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800" dirty="0"/>
              <a:t>, той ще повтори класа</a:t>
            </a:r>
          </a:p>
          <a:p>
            <a:pPr lvl="1"/>
            <a:r>
              <a:rPr lang="bg-BG" sz="3000" dirty="0"/>
              <a:t>При </a:t>
            </a:r>
            <a:r>
              <a:rPr lang="bg-BG" sz="3000" dirty="0">
                <a:solidFill>
                  <a:schemeClr val="bg1"/>
                </a:solidFill>
              </a:rPr>
              <a:t>завършване</a:t>
            </a:r>
            <a:r>
              <a:rPr lang="bg-BG" sz="3000" dirty="0"/>
              <a:t> да се отпечата:</a:t>
            </a:r>
          </a:p>
          <a:p>
            <a:pPr marL="377887" lvl="1" indent="0">
              <a:buNone/>
            </a:pPr>
            <a:r>
              <a:rPr lang="bg-BG" sz="3000" dirty="0"/>
              <a:t>"</a:t>
            </a:r>
            <a:r>
              <a:rPr lang="en-US" sz="3000" dirty="0"/>
              <a:t>{</a:t>
            </a:r>
            <a:r>
              <a:rPr lang="bg-BG" sz="3000" dirty="0"/>
              <a:t>име на ученика</a:t>
            </a:r>
            <a:r>
              <a:rPr lang="en-US" sz="3000" dirty="0"/>
              <a:t>}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800" b="1" dirty="0">
                <a:latin typeface="+mj-lt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dirty="0"/>
              <a:t>: </a:t>
            </a:r>
            <a:r>
              <a:rPr lang="en-US" sz="3000" dirty="0"/>
              <a:t>{</a:t>
            </a:r>
            <a:r>
              <a:rPr lang="bg-BG" sz="3000" dirty="0"/>
              <a:t>средната оценка от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цялото обучение</a:t>
            </a:r>
            <a:r>
              <a:rPr lang="en-US" sz="3000" dirty="0"/>
              <a:t>}</a:t>
            </a:r>
            <a:r>
              <a:rPr lang="bg-BG" sz="3000" dirty="0"/>
              <a:t>"</a:t>
            </a:r>
          </a:p>
          <a:p>
            <a:pPr lvl="1"/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2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Примерен вход и изход: 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7200" y="1841002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Pesho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5045" y="40889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0612" y="3744123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Pesho graduated. Average grade: 5.37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8400" y="1841267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Ani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5.32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/>
          <p:cNvSpPr/>
          <p:nvPr/>
        </p:nvSpPr>
        <p:spPr>
          <a:xfrm>
            <a:off x="7574538" y="40891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29600" y="3748414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Ani graduated. Average grade: 5.45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51519" y="1314636"/>
            <a:ext cx="9780986" cy="496443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function graduation(input) {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name = input.shift();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counter = 1;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sum = 0;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(counter &lt;= 12)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let grade = Number(input.shift());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(grade 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4.00)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nn-NO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continue;</a:t>
            </a:r>
            <a:endParaRPr lang="en-US" sz="22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2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add grade to sum and increase grades count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average = sum / 12;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the output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012" y="6396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https://judge.softuni.bg/Contests/Compete/Index/1014#8</a:t>
            </a:r>
            <a:endParaRPr lang="en-US" dirty="0"/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0105">
            <a:off x="7635334" y="1162249"/>
            <a:ext cx="3363400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2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6574" y="2100507"/>
            <a:ext cx="4531732" cy="163329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(let i = 1; i&lt;=3; ) {</a:t>
            </a:r>
          </a:p>
          <a:p>
            <a:r>
              <a:rPr lang="en-US" dirty="0"/>
              <a:t>  console.log(i);</a:t>
            </a:r>
          </a:p>
          <a:p>
            <a:r>
              <a:rPr lang="en-US" dirty="0"/>
              <a:t>}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8497686" y="37338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6093780" y="3958824"/>
            <a:ext cx="3197084" cy="1901866"/>
            <a:chOff x="5541569" y="4570824"/>
            <a:chExt cx="373238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5898140" y="534553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5974533" y="2544924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86B02D-4D4C-480C-AD46-CCEF1FA5684A}"/>
              </a:ext>
            </a:extLst>
          </p:cNvPr>
          <p:cNvGrpSpPr/>
          <p:nvPr/>
        </p:nvGrpSpPr>
        <p:grpSpPr>
          <a:xfrm>
            <a:off x="8552063" y="193780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xmlns="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91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latin typeface="+mj-lt"/>
              </a:rPr>
              <a:t>3 цели </a:t>
            </a:r>
            <a:r>
              <a:rPr lang="bg-BG" sz="3000" dirty="0"/>
              <a:t>числа – </a:t>
            </a:r>
            <a:r>
              <a:rPr lang="bg-BG" sz="3000" dirty="0">
                <a:latin typeface="+mj-lt"/>
              </a:rPr>
              <a:t>широчина, дължина, височина</a:t>
            </a:r>
            <a:endParaRPr lang="en-US" sz="30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+mj-lt"/>
              </a:rPr>
              <a:t>Прочита брой кашони до получаване на команда </a:t>
            </a:r>
            <a:r>
              <a:rPr lang="en-US" sz="3000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000" dirty="0">
                <a:latin typeface="+mj-lt"/>
              </a:rPr>
              <a:t>"</a:t>
            </a:r>
            <a:endParaRPr lang="en-US" sz="28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+mj-lt"/>
              </a:rPr>
              <a:t>Изчислява дали кашоните могат да се преместят в помещение с прочетените размери</a:t>
            </a:r>
          </a:p>
          <a:p>
            <a:pPr lvl="2">
              <a:lnSpc>
                <a:spcPct val="100000"/>
              </a:lnSpc>
            </a:pPr>
            <a:r>
              <a:rPr lang="bg-BG" sz="3000" dirty="0">
                <a:latin typeface="+mj-lt"/>
              </a:rPr>
              <a:t>1 кашон е с размери 1м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</a:t>
            </a:r>
            <a:endParaRPr lang="en-US" sz="3000" dirty="0">
              <a:latin typeface="+mj-lt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- условие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0DF5408-5F5D-41C4-B93F-BBCF4928CD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01" y="4566283"/>
            <a:ext cx="2041764" cy="170078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2C155B0A-60A4-4AE8-962E-3E0AC9464264}"/>
              </a:ext>
            </a:extLst>
          </p:cNvPr>
          <p:cNvSpPr/>
          <p:nvPr/>
        </p:nvSpPr>
        <p:spPr>
          <a:xfrm>
            <a:off x="8637601" y="5149977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77447CF-72B2-43D9-BCB9-203874D07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3930777"/>
            <a:ext cx="2438400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658858C-59FE-4E91-AD70-26671E107D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934" y="5426913"/>
            <a:ext cx="1120134" cy="93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52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>
                <a:latin typeface="+mj-lt"/>
              </a:rPr>
              <a:t>Ако помещението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не може </a:t>
            </a:r>
            <a:r>
              <a:rPr lang="bg-BG" sz="2800" dirty="0">
                <a:latin typeface="+mj-lt"/>
              </a:rPr>
              <a:t>да събере кашоните, трябва да се </a:t>
            </a:r>
            <a:r>
              <a:rPr lang="en-US" sz="2800" dirty="0">
                <a:latin typeface="+mj-lt"/>
              </a:rPr>
              <a:t/>
            </a:r>
            <a:br>
              <a:rPr lang="en-US" sz="2800" dirty="0">
                <a:latin typeface="+mj-lt"/>
              </a:rPr>
            </a:br>
            <a:r>
              <a:rPr lang="bg-BG" sz="2800" dirty="0">
                <a:latin typeface="+mj-lt"/>
              </a:rPr>
              <a:t>принтира:</a:t>
            </a:r>
          </a:p>
          <a:p>
            <a:pPr lvl="1">
              <a:lnSpc>
                <a:spcPct val="100000"/>
              </a:lnSpc>
            </a:pPr>
            <a:r>
              <a:rPr lang="en-GB" sz="2800" b="1" dirty="0">
                <a:latin typeface="Consolas" panose="020B0609020204030204" pitchFamily="49" charset="0"/>
              </a:rPr>
              <a:t>"No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more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free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space!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You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need</a:t>
            </a:r>
            <a:r>
              <a:rPr lang="bg-BG" sz="2800" b="1" dirty="0">
                <a:latin typeface="+mj-lt"/>
              </a:rPr>
              <a:t> </a:t>
            </a:r>
            <a:r>
              <a:rPr lang="bg-BG" sz="2800" b="1" dirty="0"/>
              <a:t>{брой недостигащи куб. метри}</a:t>
            </a:r>
            <a:r>
              <a:rPr lang="bg-BG" sz="2800" b="1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/>
            </a:r>
            <a:br>
              <a:rPr lang="en-US" sz="2800" b="1" dirty="0">
                <a:latin typeface="+mj-lt"/>
              </a:rPr>
            </a:br>
            <a:r>
              <a:rPr lang="en-US" sz="2800" b="1" dirty="0">
                <a:latin typeface="Consolas" panose="020B0609020204030204" pitchFamily="49" charset="0"/>
              </a:rPr>
              <a:t>Cubic meters</a:t>
            </a:r>
            <a:r>
              <a:rPr lang="en-US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more</a:t>
            </a:r>
            <a:r>
              <a:rPr lang="bg-BG" sz="2800" b="1" dirty="0">
                <a:latin typeface="Consolas" panose="020B0609020204030204" pitchFamily="49" charset="0"/>
              </a:rPr>
              <a:t>."</a:t>
            </a:r>
            <a:endParaRPr lang="en-US" sz="28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000" dirty="0">
                <a:latin typeface="+mj-lt"/>
              </a:rPr>
              <a:t>При получаване на </a:t>
            </a:r>
            <a:r>
              <a:rPr lang="bg-BG" sz="2800" b="1" dirty="0">
                <a:latin typeface="Consolas" panose="020B0609020204030204" pitchFamily="49" charset="0"/>
              </a:rPr>
              <a:t>команда</a:t>
            </a:r>
            <a:r>
              <a:rPr lang="bg-BG" sz="3000" dirty="0">
                <a:latin typeface="+mj-lt"/>
              </a:rPr>
              <a:t> </a:t>
            </a:r>
            <a:r>
              <a:rPr lang="en-US" sz="3000" dirty="0">
                <a:latin typeface="Consolas" panose="020B0609020204030204" pitchFamily="49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000" dirty="0">
                <a:latin typeface="+mj-lt"/>
              </a:rPr>
              <a:t>" </a:t>
            </a:r>
            <a:r>
              <a:rPr lang="bg-BG" sz="3000" dirty="0">
                <a:latin typeface="+mj-lt"/>
              </a:rPr>
              <a:t>и налично свободно място</a:t>
            </a:r>
            <a:r>
              <a:rPr lang="en-US" sz="3000" dirty="0">
                <a:latin typeface="+mj-lt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bg-BG" sz="2800" b="1" dirty="0"/>
              <a:t>"</a:t>
            </a:r>
            <a:r>
              <a:rPr lang="bg-BG" sz="2800" b="1" dirty="0">
                <a:latin typeface="Consolas" panose="020B0609020204030204" pitchFamily="49" charset="0"/>
              </a:rPr>
              <a:t>{</a:t>
            </a:r>
            <a:r>
              <a:rPr lang="bg-BG" sz="2800" b="1" dirty="0"/>
              <a:t>брой свободни куб. метри</a:t>
            </a:r>
            <a:r>
              <a:rPr lang="bg-BG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Cubic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meters</a:t>
            </a:r>
            <a:r>
              <a:rPr lang="en-US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left</a:t>
            </a:r>
            <a:r>
              <a:rPr lang="bg-BG" sz="2800" b="1" dirty="0">
                <a:latin typeface="Consolas" panose="020B0609020204030204" pitchFamily="49" charset="0"/>
              </a:rPr>
              <a:t>.</a:t>
            </a:r>
            <a:r>
              <a:rPr lang="bg-BG" sz="2800" b="1" dirty="0"/>
              <a:t>"</a:t>
            </a:r>
            <a:endParaRPr lang="bg-BG" sz="28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условие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01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условие </a:t>
            </a:r>
            <a:r>
              <a:rPr lang="en-US" dirty="0"/>
              <a:t>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2E56D95-AC3D-4EF0-A3D9-028C415C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5247659"/>
            <a:ext cx="8471725" cy="5348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No more free space! You need 1 Cubic meters more.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16433050-499A-458F-9B82-458BF531C0A7}"/>
              </a:ext>
            </a:extLst>
          </p:cNvPr>
          <p:cNvSpPr/>
          <p:nvPr/>
        </p:nvSpPr>
        <p:spPr>
          <a:xfrm>
            <a:off x="1847223" y="5413672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9162215-D464-44AC-9013-B90EC82E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4684112"/>
            <a:ext cx="955885" cy="166199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7BBAFD7-C028-4F08-8054-574B35A0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2887232"/>
            <a:ext cx="3789102" cy="5348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anose="020B0609020204030204" pitchFamily="49" charset="0"/>
              </a:rPr>
              <a:t>10 Cubic meters left.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3F0F4AA-F03F-444A-962D-3CFAC195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2040952"/>
            <a:ext cx="955885" cy="230832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Consolas" panose="020B0609020204030204" pitchFamily="49" charset="0"/>
              </a:rPr>
              <a:t>10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1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2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4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6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Done</a:t>
            </a:r>
            <a:endParaRPr lang="en-US" sz="26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607F386-04E0-4EA5-90A9-AC26E09C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258" y="2040952"/>
            <a:ext cx="2782047" cy="278204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D450AB32-E377-486A-838F-DAB927B1DA6C}"/>
              </a:ext>
            </a:extLst>
          </p:cNvPr>
          <p:cNvSpPr/>
          <p:nvPr/>
        </p:nvSpPr>
        <p:spPr>
          <a:xfrm>
            <a:off x="1851344" y="3078640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248014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16185" y="1250219"/>
            <a:ext cx="8480254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width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the length and height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volume = width * length *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hasVolume = true;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(!(command ==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int box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int.Parse(command);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volume -= box;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628460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5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67513" y="1134216"/>
            <a:ext cx="9577598" cy="5262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…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    if (volume &lt; 0) 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hasVolume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if (hasVolume)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Console.WriteLine("{0} Cubic meters left.", volume);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Console.WriteLine("No more free space! You need {0}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Cubic meters more.", Math.Abs(volume));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5C9DC259-CBC8-4207-9729-613902E4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817488"/>
            <a:ext cx="3409575" cy="990600"/>
          </a:xfrm>
          <a:prstGeom prst="wedgeRoundRectCallout">
            <a:avLst>
              <a:gd name="adj1" fmla="val -55629"/>
              <a:gd name="adj2" fmla="val -46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Прочитаме отново командата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2" y="2751332"/>
            <a:ext cx="3409575" cy="601980"/>
          </a:xfrm>
          <a:prstGeom prst="wedgeRoundRectCallout">
            <a:avLst>
              <a:gd name="adj1" fmla="val -58598"/>
              <a:gd name="adj2" fmla="val -21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Цикълът прекъсва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895F21F-1D4C-4676-8491-38687984AF64}"/>
              </a:ext>
            </a:extLst>
          </p:cNvPr>
          <p:cNvSpPr/>
          <p:nvPr/>
        </p:nvSpPr>
        <p:spPr>
          <a:xfrm>
            <a:off x="608012" y="6366003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6715" y="14052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</a:t>
            </a:r>
            <a:r>
              <a:rPr lang="bg-BG" sz="3200" dirty="0" err="1">
                <a:solidFill>
                  <a:schemeClr val="bg2"/>
                </a:solidFill>
              </a:rPr>
              <a:t>инкрементираме</a:t>
            </a:r>
            <a:r>
              <a:rPr lang="bg-BG" sz="3200" dirty="0">
                <a:solidFill>
                  <a:schemeClr val="bg2"/>
                </a:solidFill>
              </a:rPr>
              <a:t>/                  </a:t>
            </a:r>
            <a:r>
              <a:rPr lang="bg-BG" sz="3200" dirty="0" err="1">
                <a:solidFill>
                  <a:schemeClr val="bg2"/>
                </a:solidFill>
              </a:rPr>
              <a:t>декрементираме</a:t>
            </a:r>
            <a:r>
              <a:rPr lang="bg-BG" sz="3200" dirty="0">
                <a:solidFill>
                  <a:schemeClr val="bg2"/>
                </a:solidFill>
              </a:rPr>
              <a:t> числови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стойности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Използваме</a:t>
            </a:r>
            <a:r>
              <a:rPr lang="en-US" sz="3200" dirty="0">
                <a:solidFill>
                  <a:schemeClr val="bg2"/>
                </a:solidFill>
              </a:rPr>
              <a:t> 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dirty="0">
                <a:solidFill>
                  <a:schemeClr val="bg2"/>
                </a:solidFill>
              </a:rPr>
              <a:t>  - </a:t>
            </a:r>
            <a:r>
              <a:rPr lang="bg-BG" sz="3200" dirty="0">
                <a:solidFill>
                  <a:schemeClr val="bg2"/>
                </a:solidFill>
              </a:rPr>
              <a:t>цикли, за да </a:t>
            </a:r>
            <a:r>
              <a:rPr lang="en-US" sz="3200" dirty="0">
                <a:solidFill>
                  <a:schemeClr val="bg2"/>
                </a:solidFill>
              </a:rPr>
              <a:t>          </a:t>
            </a:r>
            <a:r>
              <a:rPr lang="bg-BG" sz="3200" dirty="0">
                <a:solidFill>
                  <a:schemeClr val="bg2"/>
                </a:solidFill>
              </a:rPr>
              <a:t>повтаряме действие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bg-BG" sz="3200" dirty="0">
                <a:solidFill>
                  <a:schemeClr val="bg2"/>
                </a:solidFill>
              </a:rPr>
              <a:t>докато е в сила </a:t>
            </a:r>
            <a:r>
              <a:rPr lang="en-US" sz="3200" dirty="0">
                <a:solidFill>
                  <a:schemeClr val="bg2"/>
                </a:solidFill>
              </a:rPr>
              <a:t>   </a:t>
            </a:r>
            <a:r>
              <a:rPr lang="bg-BG" sz="3200" dirty="0">
                <a:solidFill>
                  <a:schemeClr val="bg2"/>
                </a:solidFill>
              </a:rPr>
              <a:t>дадено условие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циклите              с оператора </a:t>
            </a:r>
            <a:r>
              <a:rPr lang="en-US" sz="3200" b="1" dirty="0">
                <a:solidFill>
                  <a:schemeClr val="bg1"/>
                </a:solidFill>
              </a:rPr>
              <a:t>break</a:t>
            </a:r>
            <a:endParaRPr lang="bg-B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22412" y="6480406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85000" lnSpcReduction="1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br>
              <a:rPr lang="bg-BG" sz="3200" dirty="0"/>
            </a:br>
            <a:r>
              <a:rPr lang="bg-BG" sz="3200" dirty="0"/>
              <a:t>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JavaScript"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5" y="1966838"/>
            <a:ext cx="4478148" cy="163292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for(; ;) {</a:t>
            </a:r>
          </a:p>
          <a:p>
            <a:r>
              <a:rPr lang="en-US" dirty="0"/>
              <a:t>  console.log("SoftUni");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8726134" y="4122657"/>
            <a:ext cx="3894470" cy="1927074"/>
            <a:chOff x="5514317" y="4659415"/>
            <a:chExt cx="3985448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3948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5756720" y="5411589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5680313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328112" cy="1295309"/>
            <a:chOff x="9009082" y="2321375"/>
            <a:chExt cx="3289572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xmlns="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199862-28A4-4375-B144-E298EC356FA9}"/>
                </a:ext>
              </a:extLst>
            </p:cNvPr>
            <p:cNvSpPr txBox="1"/>
            <p:nvPr/>
          </p:nvSpPr>
          <p:spPr>
            <a:xfrm>
              <a:off x="9260943" y="2602988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75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en-US" dirty="0"/>
              <a:t>3.  </a:t>
            </a: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884" y="2030342"/>
            <a:ext cx="5974114" cy="163292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(let i = 0; i &lt; 2; i += 0.5) {</a:t>
            </a:r>
          </a:p>
          <a:p>
            <a:pPr fontAlgn="t"/>
            <a:r>
              <a:rPr lang="nn-NO" dirty="0"/>
              <a:t>  console.log(i + ",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454134" cy="1712733"/>
            <a:chOff x="5541569" y="4570824"/>
            <a:chExt cx="3700450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1044"/>
                <a:gd name="adj2" fmla="val 56566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5866210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5721977" y="2455422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29745"/>
                <a:gd name="adj2" fmla="val 73552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89861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</a:t>
              </a:r>
              <a:r>
                <a:rPr lang="en-US" sz="3200" dirty="0" smtClean="0"/>
                <a:t>1.5</a:t>
              </a:r>
              <a:r>
                <a:rPr lang="bg-BG" sz="3200" dirty="0" smtClean="0"/>
                <a:t>,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xmlns="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486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788637" y="5141974"/>
            <a:ext cx="10958928" cy="768084"/>
          </a:xfrm>
        </p:spPr>
        <p:txBody>
          <a:bodyPr/>
          <a:lstStyle/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101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6381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683811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префиксни и постфиксни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71BBB00C-CE82-478C-8A9A-17A0F3670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91193"/>
              </p:ext>
            </p:extLst>
          </p:nvPr>
        </p:nvGraphicFramePr>
        <p:xfrm>
          <a:off x="760412" y="3657600"/>
          <a:ext cx="10896600" cy="164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90">
                  <a:extLst>
                    <a:ext uri="{9D8B030D-6E8A-4147-A177-3AD203B41FA5}">
                      <a16:colId xmlns:a16="http://schemas.microsoft.com/office/drawing/2014/main" xmlns="" val="3715383205"/>
                    </a:ext>
                  </a:extLst>
                </a:gridCol>
                <a:gridCol w="3106636">
                  <a:extLst>
                    <a:ext uri="{9D8B030D-6E8A-4147-A177-3AD203B41FA5}">
                      <a16:colId xmlns:a16="http://schemas.microsoft.com/office/drawing/2014/main" xmlns="" val="4207537303"/>
                    </a:ext>
                  </a:extLst>
                </a:gridCol>
                <a:gridCol w="6045374">
                  <a:extLst>
                    <a:ext uri="{9D8B030D-6E8A-4147-A177-3AD203B41FA5}">
                      <a16:colId xmlns:a16="http://schemas.microsoft.com/office/drawing/2014/main" xmlns="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Пре-инкрементация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Пост-инкрементация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60994"/>
            <a:ext cx="9503571" cy="882654"/>
          </a:xfrm>
        </p:spPr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1891575"/>
            <a:ext cx="6173787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B477E5A-D516-44CC-AE83-BEE99AEAF368}"/>
              </a:ext>
            </a:extLst>
          </p:cNvPr>
          <p:cNvSpPr txBox="1"/>
          <p:nvPr/>
        </p:nvSpPr>
        <p:spPr>
          <a:xfrm>
            <a:off x="5607740" y="24109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xmlns="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4478505"/>
            <a:ext cx="6173787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F259D28-45A1-45CA-BF5A-5D4A85AC4848}"/>
              </a:ext>
            </a:extLst>
          </p:cNvPr>
          <p:cNvSpPr txBox="1"/>
          <p:nvPr/>
        </p:nvSpPr>
        <p:spPr>
          <a:xfrm>
            <a:off x="5611190" y="501209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23CB07D-C0AB-4AFB-AE20-FD527A17360E}"/>
              </a:ext>
            </a:extLst>
          </p:cNvPr>
          <p:cNvSpPr txBox="1"/>
          <p:nvPr/>
        </p:nvSpPr>
        <p:spPr>
          <a:xfrm>
            <a:off x="5604406" y="289968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76703DB-F577-42B0-BD39-20EECA7CB517}"/>
              </a:ext>
            </a:extLst>
          </p:cNvPr>
          <p:cNvSpPr txBox="1"/>
          <p:nvPr/>
        </p:nvSpPr>
        <p:spPr>
          <a:xfrm>
            <a:off x="5604405" y="554956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xmlns="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831425"/>
            <a:ext cx="6173787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xmlns="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1335054"/>
            <a:ext cx="6383388" cy="1127503"/>
          </a:xfrm>
          <a:prstGeom prst="wedgeRoundRectCallout">
            <a:avLst>
              <a:gd name="adj1" fmla="val -55299"/>
              <a:gd name="adj2" fmla="val 5163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22957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4. Nested-Conditional-Statements</Template>
  <TotalTime>0</TotalTime>
  <Words>2130</Words>
  <Application>Microsoft Office PowerPoint</Application>
  <PresentationFormat>Custom</PresentationFormat>
  <Paragraphs>608</Paragraphs>
  <Slides>50</Slides>
  <Notes>19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SoftUni3_1</vt:lpstr>
      <vt:lpstr>Повторения (цикли)</vt:lpstr>
      <vt:lpstr>Съдържание</vt:lpstr>
      <vt:lpstr>PowerPoint Presentation</vt:lpstr>
      <vt:lpstr>Преговор</vt:lpstr>
      <vt:lpstr>Преговор</vt:lpstr>
      <vt:lpstr>Преговор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PowerPoint Presentation</vt:lpstr>
      <vt:lpstr>Повторения (цикли) – while-цикъл</vt:lpstr>
      <vt:lpstr>while-цикъл – пример</vt:lpstr>
      <vt:lpstr>Четене на текст - условие</vt:lpstr>
      <vt:lpstr>Четене на текст - решение</vt:lpstr>
      <vt:lpstr>Парола - условие</vt:lpstr>
      <vt:lpstr>Парола - решение</vt:lpstr>
      <vt:lpstr>Сума от числа - условие</vt:lpstr>
      <vt:lpstr>Сума от числа - решение</vt:lpstr>
      <vt:lpstr>Редица числа 2k+1 - условие</vt:lpstr>
      <vt:lpstr>PowerPoint Presentation</vt:lpstr>
      <vt:lpstr>Редица числа 2k+1 - решение</vt:lpstr>
      <vt:lpstr>PowerPoint Presentation</vt:lpstr>
      <vt:lpstr>Безкраен цикъл</vt:lpstr>
      <vt:lpstr>Прекратяване на цикъл</vt:lpstr>
      <vt:lpstr>Баланс на сметка - условие</vt:lpstr>
      <vt:lpstr>Баланс на сметка - условие (2)</vt:lpstr>
      <vt:lpstr>Баланс на сметка - условие(3)</vt:lpstr>
      <vt:lpstr>PowerPoint Presentation</vt:lpstr>
      <vt:lpstr>Баланс на сметка - решение</vt:lpstr>
      <vt:lpstr>Най-голямо число - пример</vt:lpstr>
      <vt:lpstr>Най-голямо число - решение</vt:lpstr>
      <vt:lpstr>Продължаване на цикъла</vt:lpstr>
      <vt:lpstr>Най-малко число - условие</vt:lpstr>
      <vt:lpstr>Най-малко число - решение</vt:lpstr>
      <vt:lpstr>Завършване - условие </vt:lpstr>
      <vt:lpstr>Завършване - условие (2)</vt:lpstr>
      <vt:lpstr>Завършване - решение </vt:lpstr>
      <vt:lpstr>Преместване - условие</vt:lpstr>
      <vt:lpstr>Преместване - условие (2)</vt:lpstr>
      <vt:lpstr>Преместване - условие (3)</vt:lpstr>
      <vt:lpstr>Преместване - решение</vt:lpstr>
      <vt:lpstr>Преместване - решение (2)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23</cp:revision>
  <dcterms:created xsi:type="dcterms:W3CDTF">2014-01-02T17:00:34Z</dcterms:created>
  <dcterms:modified xsi:type="dcterms:W3CDTF">2020-04-10T20:34:24Z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